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4" r:id="rId247"/>
    <p:sldId id="505" r:id="rId248"/>
    <p:sldId id="506" r:id="rId249"/>
    <p:sldId id="507" r:id="rId250"/>
    <p:sldId id="508" r:id="rId251"/>
    <p:sldId id="509" r:id="rId252"/>
    <p:sldId id="510" r:id="rId253"/>
    <p:sldId id="511" r:id="rId254"/>
    <p:sldId id="512" r:id="rId255"/>
    <p:sldId id="513" r:id="rId256"/>
    <p:sldId id="514" r:id="rId257"/>
    <p:sldId id="515" r:id="rId258"/>
    <p:sldId id="516" r:id="rId259"/>
    <p:sldId id="517" r:id="rId260"/>
    <p:sldId id="518" r:id="rId261"/>
    <p:sldId id="519" r:id="rId262"/>
    <p:sldId id="520" r:id="rId263"/>
    <p:sldId id="521" r:id="rId264"/>
    <p:sldId id="522" r:id="rId265"/>
    <p:sldId id="523" r:id="rId266"/>
    <p:sldId id="524" r:id="rId267"/>
    <p:sldId id="525" r:id="rId268"/>
    <p:sldId id="526" r:id="rId269"/>
    <p:sldId id="527" r:id="rId270"/>
    <p:sldId id="528" r:id="rId271"/>
    <p:sldId id="529" r:id="rId272"/>
    <p:sldId id="530" r:id="rId273"/>
    <p:sldId id="531" r:id="rId274"/>
    <p:sldId id="532" r:id="rId275"/>
    <p:sldId id="533" r:id="rId276"/>
    <p:sldId id="534" r:id="rId277"/>
    <p:sldId id="535" r:id="rId278"/>
    <p:sldId id="536" r:id="rId279"/>
    <p:sldId id="537" r:id="rId280"/>
    <p:sldId id="538" r:id="rId281"/>
    <p:sldId id="539" r:id="rId282"/>
    <p:sldId id="540" r:id="rId283"/>
    <p:sldId id="541" r:id="rId284"/>
    <p:sldId id="542" r:id="rId285"/>
    <p:sldId id="543" r:id="rId286"/>
    <p:sldId id="544" r:id="rId287"/>
    <p:sldId id="545" r:id="rId288"/>
    <p:sldId id="546" r:id="rId289"/>
    <p:sldId id="547" r:id="rId290"/>
    <p:sldId id="548" r:id="rId291"/>
    <p:sldId id="549" r:id="rId292"/>
    <p:sldId id="550" r:id="rId293"/>
    <p:sldId id="551" r:id="rId294"/>
    <p:sldId id="552" r:id="rId295"/>
    <p:sldId id="553" r:id="rId296"/>
    <p:sldId id="554" r:id="rId297"/>
    <p:sldId id="555" r:id="rId298"/>
    <p:sldId id="556" r:id="rId299"/>
    <p:sldId id="557" r:id="rId300"/>
    <p:sldId id="558" r:id="rId301"/>
    <p:sldId id="559" r:id="rId302"/>
    <p:sldId id="560" r:id="rId303"/>
    <p:sldId id="561" r:id="rId304"/>
    <p:sldId id="562" r:id="rId305"/>
    <p:sldId id="563" r:id="rId306"/>
    <p:sldId id="564" r:id="rId307"/>
    <p:sldId id="565" r:id="rId308"/>
    <p:sldId id="566" r:id="rId309"/>
    <p:sldId id="567" r:id="rId310"/>
    <p:sldId id="568" r:id="rId311"/>
    <p:sldId id="569" r:id="rId312"/>
    <p:sldId id="570" r:id="rId313"/>
    <p:sldId id="571" r:id="rId314"/>
    <p:sldId id="572" r:id="rId315"/>
    <p:sldId id="573" r:id="rId316"/>
    <p:sldId id="574" r:id="rId317"/>
    <p:sldId id="575" r:id="rId318"/>
    <p:sldId id="576" r:id="rId319"/>
    <p:sldId id="577" r:id="rId320"/>
    <p:sldId id="578" r:id="rId321"/>
    <p:sldId id="579" r:id="rId322"/>
    <p:sldId id="580" r:id="rId323"/>
    <p:sldId id="581" r:id="rId324"/>
    <p:sldId id="582" r:id="rId325"/>
    <p:sldId id="583" r:id="rId326"/>
    <p:sldId id="584" r:id="rId327"/>
    <p:sldId id="585" r:id="rId328"/>
    <p:sldId id="586" r:id="rId329"/>
    <p:sldId id="587" r:id="rId330"/>
    <p:sldId id="588" r:id="rId331"/>
    <p:sldId id="589" r:id="rId332"/>
    <p:sldId id="590" r:id="rId333"/>
    <p:sldId id="591" r:id="rId334"/>
    <p:sldId id="592" r:id="rId335"/>
    <p:sldId id="593" r:id="rId336"/>
    <p:sldId id="594" r:id="rId337"/>
    <p:sldId id="595" r:id="rId338"/>
    <p:sldId id="596" r:id="rId339"/>
    <p:sldId id="597" r:id="rId340"/>
    <p:sldId id="598" r:id="rId341"/>
    <p:sldId id="599" r:id="rId342"/>
    <p:sldId id="600" r:id="rId343"/>
    <p:sldId id="601" r:id="rId344"/>
    <p:sldId id="602" r:id="rId345"/>
    <p:sldId id="603" r:id="rId346"/>
    <p:sldId id="604" r:id="rId347"/>
    <p:sldId id="605" r:id="rId348"/>
    <p:sldId id="606" r:id="rId349"/>
    <p:sldId id="607" r:id="rId350"/>
    <p:sldId id="608" r:id="rId351"/>
  </p:sldIdLst>
  <p:sldSz cx="12192000" cy="6858000"/>
  <p:notesSz cx="6858000" cy="9144000"/>
  <p:embeddedFontLst>
    <p:embeddedFont>
      <p:font typeface="Trebuchet MS" panose="020B0603020202020204" pitchFamily="34" charset="0"/>
      <p:regular r:id="rId353"/>
      <p:bold r:id="rId354"/>
      <p:italic r:id="rId355"/>
      <p:boldItalic r:id="rId356"/>
    </p:embeddedFont>
    <p:embeddedFont>
      <p:font typeface="Calibri" panose="020F0502020204030204" pitchFamily="34" charset="0"/>
      <p:regular r:id="rId357"/>
      <p:bold r:id="rId358"/>
      <p:italic r:id="rId359"/>
      <p:boldItalic r:id="rId360"/>
    </p:embeddedFont>
    <p:embeddedFont>
      <p:font typeface="Lemon" panose="020B0604020202020204" charset="0"/>
      <p:regular r:id="rId361"/>
    </p:embeddedFont>
    <p:embeddedFont>
      <p:font typeface="Arial Narrow" panose="020B0606020202030204" pitchFamily="34" charset="0"/>
      <p:regular r:id="rId362"/>
      <p:bold r:id="rId363"/>
      <p:italic r:id="rId364"/>
      <p:boldItalic r:id="rId3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DE93FA-2E25-400F-9FBD-89434640F52B}">
  <a:tblStyle styleId="{C9DE93FA-2E25-400F-9FBD-89434640F52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font" Target="fonts/font5.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theme" Target="theme/theme1.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font" Target="fonts/font7.fntdata"/><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font" Target="fonts/font9.fntdata"/><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font" Target="fonts/font10.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font" Target="fonts/font11.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font" Target="fonts/font1.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font" Target="fonts/font2.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font" Target="fonts/font13.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font" Target="fonts/font3.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font" Target="fonts/font4.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font" Target="fonts/font6.fntdata"/><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tableStyles" Target="tableStyles.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font" Target="fonts/font8.fntdata"/><Relationship Id="rId220" Type="http://schemas.openxmlformats.org/officeDocument/2006/relationships/slide" Target="slides/slide2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4" name="Google Shape;894;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0" name="Google Shape;900;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6" name="Google Shape;906;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2" name="Google Shape;912;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0" name="Google Shape;920;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6" name="Google Shape;926;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4" name="Google Shape;934;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0" name="Google Shape;94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 name="Google Shape;949;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5" name="Google Shape;955;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1" name="Google Shape;961;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0" name="Google Shape;970;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5" name="Google Shape;975;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5" name="Google Shape;985;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0" name="Google Shape;990;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5" name="Google Shape;995;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3" name="Google Shape;1003;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1" name="Google Shape;1021;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9" name="Google Shape;1029;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7" name="Google Shape;1037;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If you run find with exec, {} expands to the filename of each file or directory found with find (so that ls in your example gets every found filename as an argument - note that it calls ls or whatever other command you specify once for each file found).</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Semicolon ; ends the command executed by exec. It needs to be escaped with \ so that the shell you run find inside does not treat it as its own special character, but rather passes it to find.</a:t>
            </a:r>
            <a:endParaRPr/>
          </a:p>
          <a:p>
            <a:pPr marL="0" lvl="0" indent="0" algn="l" rtl="0">
              <a:lnSpc>
                <a:spcPct val="100000"/>
              </a:lnSpc>
              <a:spcBef>
                <a:spcPts val="0"/>
              </a:spcBef>
              <a:spcAft>
                <a:spcPts val="0"/>
              </a:spcAft>
              <a:buSzPts val="1400"/>
              <a:buNone/>
            </a:pPr>
            <a:endParaRPr/>
          </a:p>
        </p:txBody>
      </p:sp>
      <p:sp>
        <p:nvSpPr>
          <p:cNvPr id="1046" name="Google Shape;1046;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5" name="Google Shape;1055;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2" name="Google Shape;1072;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2" name="Google Shape;1102;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7" name="Google Shape;1107;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0" name="Google Shape;1120;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8" name="Google Shape;1128;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4" name="Google Shape;1134;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0" name="Google Shape;1140;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5" name="Google Shape;1145;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1" name="Google Shape;1151;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0" name="Google Shape;1160;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7" name="Google Shape;1167;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2" name="Google Shape;1172;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8" name="Google Shape;1178;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4" name="Google Shape;1184;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1" name="Google Shape;1191;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8" name="Google Shape;1198;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4" name="Google Shape;1204;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0" name="Google Shape;121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6" name="Google Shape;1216;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3" name="Google Shape;1223;p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9" name="Google Shape;1229;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8" name="Google Shape;1238;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4" name="Google Shape;1244;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1" name="Google Shape;1251;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7" name="Google Shape;1257;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4" name="Google Shape;1264;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0" name="Google Shape;1270;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1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6" name="Google Shape;1276;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5" name="Google Shape;1285;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3" name="Google Shape;1293;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2" name="Google Shape;1302;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1" name="Google Shape;1311;p1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 name="Google Shape;26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16</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8" name="Google Shape;1318;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7" name="Google Shape;1337;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2" name="Google Shape;1352;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0" name="Google Shape;1360;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1" name="Google Shape;1371;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1" name="Google Shape;1381;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0" name="Google Shape;1390;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8" name="Google Shape;1398;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7" name="Google Shape;1407;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6" name="Google Shape;1416;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17</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6" name="Google Shape;1426;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1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5" name="Google Shape;1445;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4" name="Google Shape;1454;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1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3" name="Google Shape;1483;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1" name="Google Shape;1491;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1" name="Google Shape;1531;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1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9" name="Google Shape;1539;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p1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9" name="Google Shape;1549;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8" name="Google Shape;1558;p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6" name="Google Shape;1566;p1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1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3" name="Google Shape;1573;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1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9" name="Google Shape;1579;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1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6" name="Google Shape;1586;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1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3" name="Google Shape;1593;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1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0" name="Google Shape;1600;p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6" name="Google Shape;160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1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4" name="Google Shape;1614;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1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1" name="Google Shape;1621;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p1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9" name="Google Shape;1629;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Google Shape;1637;p1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8" name="Google Shape;1638;p1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1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5" name="Google Shape;1645;p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1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2" name="Google Shape;1652;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1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9" name="Google Shape;1659;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1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5" name="Google Shape;1665;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p1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1" name="Google Shape;1671;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1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7" name="Google Shape;1677;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6" name="Google Shape;1696;p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p2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2" name="Google Shape;1702;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2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8" name="Google Shape;1708;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2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4" name="Google Shape;1714;p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p2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0" name="Google Shape;1720;p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6" name="Google Shape;1736;p2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7" name="Google Shape;1737;p2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201</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p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4" name="Google Shape;1744;p2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5" name="Google Shape;1745;p2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202</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2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2" name="Google Shape;1752;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p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8" name="Google Shape;1758;p2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9" name="Google Shape;1759;p2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204</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6" name="Google Shape;1766;p2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7" name="Google Shape;1767;p2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205</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6" name="Google Shape;1776;p2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7" name="Google Shape;1777;p2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206</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2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4" name="Google Shape;1784;p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p2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2" name="Google Shape;1792;p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2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9" name="Google Shape;1799;p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p2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6" name="Google Shape;1806;p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2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2" name="Google Shape;1812;p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p2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8" name="Google Shape;1818;p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216: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213</a:t>
            </a:fld>
            <a:endParaRPr sz="1200" b="0" i="0" u="none" strike="noStrike" cap="none">
              <a:solidFill>
                <a:schemeClr val="dk1"/>
              </a:solidFill>
              <a:latin typeface="Arial"/>
              <a:ea typeface="Arial"/>
              <a:cs typeface="Arial"/>
              <a:sym typeface="Arial"/>
            </a:endParaRPr>
          </a:p>
        </p:txBody>
      </p:sp>
      <p:sp>
        <p:nvSpPr>
          <p:cNvPr id="1824" name="Google Shape;1824;p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5" name="Google Shape;1825;p2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217: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214</a:t>
            </a:fld>
            <a:endParaRPr sz="1200" b="0" i="0" u="none" strike="noStrike" cap="none">
              <a:solidFill>
                <a:schemeClr val="dk1"/>
              </a:solidFill>
              <a:latin typeface="Arial"/>
              <a:ea typeface="Arial"/>
              <a:cs typeface="Arial"/>
              <a:sym typeface="Arial"/>
            </a:endParaRPr>
          </a:p>
        </p:txBody>
      </p:sp>
      <p:sp>
        <p:nvSpPr>
          <p:cNvPr id="1834" name="Google Shape;1834;p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5" name="Google Shape;1835;p2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218: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215</a:t>
            </a:fld>
            <a:endParaRPr sz="1200" b="0" i="0" u="none" strike="noStrike" cap="none">
              <a:solidFill>
                <a:schemeClr val="dk1"/>
              </a:solidFill>
              <a:latin typeface="Arial"/>
              <a:ea typeface="Arial"/>
              <a:cs typeface="Arial"/>
              <a:sym typeface="Arial"/>
            </a:endParaRPr>
          </a:p>
        </p:txBody>
      </p:sp>
      <p:sp>
        <p:nvSpPr>
          <p:cNvPr id="1844" name="Google Shape;1844;p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5" name="Google Shape;1845;p2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219: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216</a:t>
            </a:fld>
            <a:endParaRPr sz="1200" b="0" i="0" u="none" strike="noStrike" cap="none">
              <a:solidFill>
                <a:schemeClr val="dk1"/>
              </a:solidFill>
              <a:latin typeface="Arial"/>
              <a:ea typeface="Arial"/>
              <a:cs typeface="Arial"/>
              <a:sym typeface="Arial"/>
            </a:endParaRPr>
          </a:p>
        </p:txBody>
      </p:sp>
      <p:sp>
        <p:nvSpPr>
          <p:cNvPr id="1855" name="Google Shape;1855;p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6" name="Google Shape;1856;p2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220: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217</a:t>
            </a:fld>
            <a:endParaRPr sz="1200" b="0" i="0" u="none" strike="noStrike" cap="none">
              <a:solidFill>
                <a:schemeClr val="dk1"/>
              </a:solidFill>
              <a:latin typeface="Arial"/>
              <a:ea typeface="Arial"/>
              <a:cs typeface="Arial"/>
              <a:sym typeface="Arial"/>
            </a:endParaRPr>
          </a:p>
        </p:txBody>
      </p:sp>
      <p:sp>
        <p:nvSpPr>
          <p:cNvPr id="1866" name="Google Shape;1866;p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7" name="Google Shape;1867;p2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p221: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218</a:t>
            </a:fld>
            <a:endParaRPr sz="1200" b="0" i="0" u="none" strike="noStrike" cap="none">
              <a:solidFill>
                <a:schemeClr val="dk1"/>
              </a:solidFill>
              <a:latin typeface="Arial"/>
              <a:ea typeface="Arial"/>
              <a:cs typeface="Arial"/>
              <a:sym typeface="Arial"/>
            </a:endParaRPr>
          </a:p>
        </p:txBody>
      </p:sp>
      <p:sp>
        <p:nvSpPr>
          <p:cNvPr id="1876" name="Google Shape;1876;p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7" name="Google Shape;1877;p2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p2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7" name="Google Shape;1887;p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p223: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220</a:t>
            </a:fld>
            <a:endParaRPr sz="1200" b="0" i="0" u="none" strike="noStrike" cap="none">
              <a:solidFill>
                <a:schemeClr val="dk1"/>
              </a:solidFill>
              <a:latin typeface="Arial"/>
              <a:ea typeface="Arial"/>
              <a:cs typeface="Arial"/>
              <a:sym typeface="Arial"/>
            </a:endParaRPr>
          </a:p>
        </p:txBody>
      </p:sp>
      <p:sp>
        <p:nvSpPr>
          <p:cNvPr id="1892" name="Google Shape;1892;p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3" name="Google Shape;1893;p2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p224: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221</a:t>
            </a:fld>
            <a:endParaRPr sz="1200" b="0" i="0" u="none" strike="noStrike" cap="none">
              <a:solidFill>
                <a:schemeClr val="dk1"/>
              </a:solidFill>
              <a:latin typeface="Arial"/>
              <a:ea typeface="Arial"/>
              <a:cs typeface="Arial"/>
              <a:sym typeface="Arial"/>
            </a:endParaRPr>
          </a:p>
        </p:txBody>
      </p:sp>
      <p:sp>
        <p:nvSpPr>
          <p:cNvPr id="1903" name="Google Shape;1903;p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4" name="Google Shape;1904;p2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p225: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222</a:t>
            </a:fld>
            <a:endParaRPr sz="1200" b="0" i="0" u="none" strike="noStrike" cap="none">
              <a:solidFill>
                <a:schemeClr val="dk1"/>
              </a:solidFill>
              <a:latin typeface="Arial"/>
              <a:ea typeface="Arial"/>
              <a:cs typeface="Arial"/>
              <a:sym typeface="Arial"/>
            </a:endParaRPr>
          </a:p>
        </p:txBody>
      </p:sp>
      <p:sp>
        <p:nvSpPr>
          <p:cNvPr id="1912" name="Google Shape;1912;p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3" name="Google Shape;1913;p2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p226:notes"/>
          <p:cNvSpPr txBox="1"/>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223</a:t>
            </a:fld>
            <a:endParaRPr sz="1200" b="0" i="0" u="none" strike="noStrike" cap="none">
              <a:solidFill>
                <a:schemeClr val="dk1"/>
              </a:solidFill>
              <a:latin typeface="Arial"/>
              <a:ea typeface="Arial"/>
              <a:cs typeface="Arial"/>
              <a:sym typeface="Arial"/>
            </a:endParaRPr>
          </a:p>
        </p:txBody>
      </p:sp>
      <p:sp>
        <p:nvSpPr>
          <p:cNvPr id="1922" name="Google Shape;1922;p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3" name="Google Shape;1923;p2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2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3" name="Google Shape;1933;p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2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8" name="Google Shape;1938;p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p2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4" name="Google Shape;1944;p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p2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0" name="Google Shape;1950;p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p2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2" name="Google Shape;1972;p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p2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8" name="Google Shape;1978;p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p2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4" name="Google Shape;1984;p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2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0" name="Google Shape;1990;p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2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6" name="Google Shape;1996;p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p2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2" name="Google Shape;2002;p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p2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9" name="Google Shape;2009;p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2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5" name="Google Shape;2015;p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p2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1" name="Google Shape;2021;p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p2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7" name="Google Shape;2027;p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p2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3" name="Google Shape;2033;p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p2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9" name="Google Shape;2039;p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 name="Google Shape;31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24</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p2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8" name="Google Shape;2048;p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2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5" name="Google Shape;2055;p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p2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2" name="Google Shape;2062;p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p2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8" name="Google Shape;2068;p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p2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4" name="Google Shape;2074;p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p2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0" name="Google Shape;2080;p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p2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6" name="Google Shape;2086;p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p2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2" name="Google Shape;2092;p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p2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8" name="Google Shape;2098;p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p2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4" name="Google Shape;2104;p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25</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p2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0" name="Google Shape;2110;p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2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6" name="Google Shape;2116;p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p2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2" name="Google Shape;2122;p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p2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8" name="Google Shape;2128;p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2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4" name="Google Shape;2134;p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2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0" name="Google Shape;2140;p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p2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6" name="Google Shape;2146;p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2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2" name="Google Shape;2152;p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p2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8" name="Google Shape;2158;p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p2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4" name="Google Shape;2164;p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26</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2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0" name="Google Shape;2170;p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p2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0" name="Google Shape;2180;p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p2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6" name="Google Shape;2186;p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p2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2" name="Google Shape;2192;p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p2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8" name="Google Shape;2198;p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2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4" name="Google Shape;2204;p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2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1" name="Google Shape;2211;p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p2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9" name="Google Shape;2219;p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p2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6" name="Google Shape;2226;p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p2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8" name="Google Shape;2238;p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p2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5" name="Google Shape;2245;p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p2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2" name="Google Shape;2252;p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p2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0" name="Google Shape;2260;p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p2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8" name="Google Shape;2268;p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p2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6" name="Google Shape;2276;p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p2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4" name="Google Shape;2284;p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2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2" name="Google Shape;2292;p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p2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0" name="Google Shape;2300;p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p2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8" name="Google Shape;2308;p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p2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5" name="Google Shape;2315;p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2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4" name="Google Shape;2324;p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p2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8" name="Google Shape;2338;p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p2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7" name="Google Shape;2347;p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p2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4" name="Google Shape;2354;p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2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2" name="Google Shape;2362;p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2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9" name="Google Shape;2369;p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6" name="Google Shape;2376;p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p2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4" name="Google Shape;2384;p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p2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1" name="Google Shape;2391;p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p2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8" name="Google Shape;2398;p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p2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4" name="Google Shape;2404;p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p2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0" name="Google Shape;2410;p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p2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7" name="Google Shape;2417;p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p2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4" name="Google Shape;2424;p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0" name="Google Shape;2430;p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p2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7" name="Google Shape;2437;p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p2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3" name="Google Shape;2443;p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p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0" name="Google Shape;2450;p3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Touch output.txt</a:t>
            </a:r>
            <a:endParaRPr/>
          </a:p>
        </p:txBody>
      </p:sp>
      <p:sp>
        <p:nvSpPr>
          <p:cNvPr id="2451" name="Google Shape;2451;p3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297</a:t>
            </a:fld>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p3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9" name="Google Shape;2459;p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p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5" name="Google Shape;2465;p3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at now</a:t>
            </a:r>
            <a:endParaRPr/>
          </a:p>
          <a:p>
            <a:pPr marL="0" lvl="0" indent="0" algn="l" rtl="0">
              <a:lnSpc>
                <a:spcPct val="100000"/>
              </a:lnSpc>
              <a:spcBef>
                <a:spcPts val="0"/>
              </a:spcBef>
              <a:spcAft>
                <a:spcPts val="0"/>
              </a:spcAft>
              <a:buSzPts val="1400"/>
              <a:buNone/>
            </a:pPr>
            <a:r>
              <a:rPr lang="en-US"/>
              <a:t>echo “schedule at job now" &gt;&gt; ~/Desktop/output.txt</a:t>
            </a:r>
            <a:endParaRPr/>
          </a:p>
        </p:txBody>
      </p:sp>
      <p:sp>
        <p:nvSpPr>
          <p:cNvPr id="2466" name="Google Shape;2466;p3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30</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p3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4" name="Google Shape;2474;p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p3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1" name="Google Shape;2481;p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p3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8" name="Google Shape;2488;p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p3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5" name="Google Shape;2495;p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p3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2" name="Google Shape;2502;p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p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0" name="Google Shape;2510;p308: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511" name="Google Shape;2511;p30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305</a:t>
            </a:fld>
            <a:endParaRPr sz="1200">
              <a:solidFill>
                <a:schemeClr val="dk1"/>
              </a:solidFill>
              <a:latin typeface="Calibri"/>
              <a:ea typeface="Calibri"/>
              <a:cs typeface="Calibri"/>
              <a:sym typeface="Calibri"/>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p309: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19" name="Google Shape;2519;p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p310: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27" name="Google Shape;2527;p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p311: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33" name="Google Shape;2533;p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p312: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40" name="Google Shape;2540;p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p31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46" name="Google Shape;2546;p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314: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52" name="Google Shape;2552;p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p315: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58" name="Google Shape;2558;p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p316: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64" name="Google Shape;2564;p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p317: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70" name="Google Shape;2570;p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p318: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76" name="Google Shape;2576;p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p319: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84" name="Google Shape;2584;p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p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1" name="Google Shape;2591;p32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592" name="Google Shape;2592;p32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317</a:t>
            </a:fld>
            <a:endParaRPr sz="1200">
              <a:solidFill>
                <a:schemeClr val="dk1"/>
              </a:solidFill>
              <a:latin typeface="Calibri"/>
              <a:ea typeface="Calibri"/>
              <a:cs typeface="Calibri"/>
              <a:sym typeface="Calibri"/>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p321: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99" name="Google Shape;2599;p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p3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7" name="Google Shape;2607;p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32</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p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4" name="Google Shape;2614;p3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5" name="Google Shape;2615;p3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320</a:t>
            </a:fld>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p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2" name="Google Shape;2622;p3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3" name="Google Shape;2623;p3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321</a:t>
            </a:fld>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p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1" name="Google Shape;2631;p3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2" name="Google Shape;2632;p3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322</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p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9" name="Google Shape;2639;p3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0" name="Google Shape;2640;p3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New Roman"/>
                <a:ea typeface="Times New Roman"/>
                <a:cs typeface="Times New Roman"/>
                <a:sym typeface="Times New Roman"/>
              </a:rPr>
              <a:t>323</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p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7" name="Google Shape;2647;p3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8" name="Google Shape;2648;p3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324</a:t>
            </a:fld>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p3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5" name="Google Shape;2655;p3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p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1" name="Google Shape;2661;p3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2" name="Google Shape;2662;p3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326</a:t>
            </a:fld>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p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9" name="Google Shape;2669;p3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0" name="Google Shape;2670;p3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327</a:t>
            </a:fld>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p3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7" name="Google Shape;2677;p3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8" name="Google Shape;2678;p3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328</a:t>
            </a:fld>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p3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6" name="Google Shape;2686;p3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7" name="Google Shape;2687;p3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329</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p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6" name="Google Shape;2696;p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7" name="Google Shape;2697;p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330</a:t>
            </a:fld>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p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5" name="Google Shape;2705;p3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6" name="Google Shape;2706;p3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331</a:t>
            </a:fld>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4" name="Google Shape;2714;p3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5" name="Google Shape;2715;p3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332</a:t>
            </a:fld>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p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2" name="Google Shape;2722;p3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ls /boot | grep new-ramdisk-image.img</a:t>
            </a:r>
            <a:endParaRPr/>
          </a:p>
        </p:txBody>
      </p:sp>
      <p:sp>
        <p:nvSpPr>
          <p:cNvPr id="2723" name="Google Shape;2723;p3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333</a:t>
            </a:fld>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p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0" name="Google Shape;2730;p3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1" name="Google Shape;2731;p3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334</a:t>
            </a:fld>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p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8" name="Google Shape;2738;p3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9" name="Google Shape;2739;p3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335</a:t>
            </a:fld>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p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6" name="Google Shape;2746;p3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7" name="Google Shape;2747;p3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336</a:t>
            </a:fld>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2"/>
        <p:cNvGrpSpPr/>
        <p:nvPr/>
      </p:nvGrpSpPr>
      <p:grpSpPr>
        <a:xfrm>
          <a:off x="0" y="0"/>
          <a:ext cx="0" cy="0"/>
          <a:chOff x="0" y="0"/>
          <a:chExt cx="0" cy="0"/>
        </a:xfrm>
      </p:grpSpPr>
      <p:sp>
        <p:nvSpPr>
          <p:cNvPr id="2753" name="Google Shape;2753;p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4" name="Google Shape;2754;p3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5" name="Google Shape;2755;p3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337</a:t>
            </a:fld>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p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2" name="Google Shape;2762;p3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3" name="Google Shape;2763;p3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338</a:t>
            </a:fld>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p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1" name="Google Shape;2771;p3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2" name="Google Shape;2772;p3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339</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9"/>
        <p:cNvGrpSpPr/>
        <p:nvPr/>
      </p:nvGrpSpPr>
      <p:grpSpPr>
        <a:xfrm>
          <a:off x="0" y="0"/>
          <a:ext cx="0" cy="0"/>
          <a:chOff x="0" y="0"/>
          <a:chExt cx="0" cy="0"/>
        </a:xfrm>
      </p:grpSpPr>
      <p:sp>
        <p:nvSpPr>
          <p:cNvPr id="2780" name="Google Shape;2780;p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1" name="Google Shape;2781;p3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2" name="Google Shape;2782;p3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340</a:t>
            </a:fld>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7"/>
        <p:cNvGrpSpPr/>
        <p:nvPr/>
      </p:nvGrpSpPr>
      <p:grpSpPr>
        <a:xfrm>
          <a:off x="0" y="0"/>
          <a:ext cx="0" cy="0"/>
          <a:chOff x="0" y="0"/>
          <a:chExt cx="0" cy="0"/>
        </a:xfrm>
      </p:grpSpPr>
      <p:sp>
        <p:nvSpPr>
          <p:cNvPr id="2788" name="Google Shape;2788;p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9" name="Google Shape;2789;p3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0" name="Google Shape;2790;p3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341</a:t>
            </a:fld>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4"/>
        <p:cNvGrpSpPr/>
        <p:nvPr/>
      </p:nvGrpSpPr>
      <p:grpSpPr>
        <a:xfrm>
          <a:off x="0" y="0"/>
          <a:ext cx="0" cy="0"/>
          <a:chOff x="0" y="0"/>
          <a:chExt cx="0" cy="0"/>
        </a:xfrm>
      </p:grpSpPr>
      <p:sp>
        <p:nvSpPr>
          <p:cNvPr id="2795" name="Google Shape;2795;p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6" name="Google Shape;2796;p3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7" name="Google Shape;2797;p3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342</a:t>
            </a:fld>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p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4" name="Google Shape;2804;p3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5" name="Google Shape;2805;p3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343</a:t>
            </a:fld>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p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3" name="Google Shape;2813;p3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4" name="Google Shape;2814;p3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344</a:t>
            </a:fld>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p3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2" name="Google Shape;2822;p3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3" name="Google Shape;2823;p3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345</a:t>
            </a:fld>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8"/>
        <p:cNvGrpSpPr/>
        <p:nvPr/>
      </p:nvGrpSpPr>
      <p:grpSpPr>
        <a:xfrm>
          <a:off x="0" y="0"/>
          <a:ext cx="0" cy="0"/>
          <a:chOff x="0" y="0"/>
          <a:chExt cx="0" cy="0"/>
        </a:xfrm>
      </p:grpSpPr>
      <p:sp>
        <p:nvSpPr>
          <p:cNvPr id="2829" name="Google Shape;2829;p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0" name="Google Shape;2830;p3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1" name="Google Shape;2831;p3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346</a:t>
            </a:fld>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p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8" name="Google Shape;2838;p3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9" name="Google Shape;2839;p3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347</a:t>
            </a:fld>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4"/>
        <p:cNvGrpSpPr/>
        <p:nvPr/>
      </p:nvGrpSpPr>
      <p:grpSpPr>
        <a:xfrm>
          <a:off x="0" y="0"/>
          <a:ext cx="0" cy="0"/>
          <a:chOff x="0" y="0"/>
          <a:chExt cx="0" cy="0"/>
        </a:xfrm>
      </p:grpSpPr>
      <p:sp>
        <p:nvSpPr>
          <p:cNvPr id="2845" name="Google Shape;2845;p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6" name="Google Shape;2846;p3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7" name="Google Shape;2847;p3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348</a:t>
            </a:fld>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p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4" name="Google Shape;2854;p3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5" name="Google Shape;2855;p3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349</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p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2" name="Google Shape;2862;p3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3" name="Google Shape;2863;p3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350</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7" name="Google Shape;54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 name="Google Shape;56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7" name="Google Shape;59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4" name="Google Shape;604;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5" name="Google Shape;62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3" name="Google Shape;63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0" name="Google Shape;64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7" name="Google Shape;647;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7" name="Google Shape;667;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3" name="Google Shape;673;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5" name="Google Shape;685;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1" name="Google Shape;69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Source code is often packed for download as a TAR (Tape ARchive) file, that is a standard format in the Unix/Linux world. These files have a </a:t>
            </a:r>
            <a:r>
              <a:rPr lang="en-US"/>
              <a:t>.tar</a:t>
            </a:r>
            <a:r>
              <a:rPr lang="en-US" sz="1200" b="0" i="0">
                <a:solidFill>
                  <a:schemeClr val="dk1"/>
                </a:solidFill>
                <a:latin typeface="Calibri"/>
                <a:ea typeface="Calibri"/>
                <a:cs typeface="Calibri"/>
                <a:sym typeface="Calibri"/>
              </a:rPr>
              <a:t> extension; they can also be compressed, the extension is </a:t>
            </a:r>
            <a:r>
              <a:rPr lang="en-US"/>
              <a:t>.tar.gz</a:t>
            </a:r>
            <a:r>
              <a:rPr lang="en-US" sz="1200" b="0" i="0">
                <a:solidFill>
                  <a:schemeClr val="dk1"/>
                </a:solidFill>
                <a:latin typeface="Calibri"/>
                <a:ea typeface="Calibri"/>
                <a:cs typeface="Calibri"/>
                <a:sym typeface="Calibri"/>
              </a:rPr>
              <a:t>or </a:t>
            </a:r>
            <a:r>
              <a:rPr lang="en-US"/>
              <a:t>.tar.bz2</a:t>
            </a:r>
            <a:r>
              <a:rPr lang="en-US" sz="1200" b="0" i="0">
                <a:solidFill>
                  <a:schemeClr val="dk1"/>
                </a:solidFill>
                <a:latin typeface="Calibri"/>
                <a:ea typeface="Calibri"/>
                <a:cs typeface="Calibri"/>
                <a:sym typeface="Calibri"/>
              </a:rPr>
              <a:t> in these cases</a:t>
            </a:r>
            <a:endParaRPr/>
          </a:p>
          <a:p>
            <a:pPr marL="0" lvl="0" indent="0" algn="l" rtl="0">
              <a:lnSpc>
                <a:spcPct val="100000"/>
              </a:lnSpc>
              <a:spcBef>
                <a:spcPts val="0"/>
              </a:spcBef>
              <a:spcAft>
                <a:spcPts val="0"/>
              </a:spcAft>
              <a:buSzPts val="1400"/>
              <a:buNone/>
            </a:pP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a:t>https://wiki.haskell.org/How_to_unpack_a_tar_file_in_Windows</a:t>
            </a:r>
            <a:endParaRPr/>
          </a:p>
        </p:txBody>
      </p:sp>
      <p:sp>
        <p:nvSpPr>
          <p:cNvPr id="709" name="Google Shape;709;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6" name="Google Shape;71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0" name="Google Shape;73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8" name="Google Shape;75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4" name="Google Shape;76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4" name="Google Shape;784;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3" name="Google Shape;793;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1" name="Google Shape;811;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7" name="Google Shape;817;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0" name="Google Shape;83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9" name="Google Shape;839;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3" name="Google Shape;853;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9" name="Google Shape;869;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2" name="Google Shape;882;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8" name="Google Shape;888;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grpSp>
        <p:nvGrpSpPr>
          <p:cNvPr id="27" name="Google Shape;27;p2"/>
          <p:cNvGrpSpPr/>
          <p:nvPr/>
        </p:nvGrpSpPr>
        <p:grpSpPr>
          <a:xfrm>
            <a:off x="0" y="-8467"/>
            <a:ext cx="12192000" cy="6866467"/>
            <a:chOff x="0" y="-8467"/>
            <a:chExt cx="12192000" cy="6866467"/>
          </a:xfrm>
        </p:grpSpPr>
        <p:cxnSp>
          <p:nvCxnSpPr>
            <p:cNvPr id="28" name="Google Shape;28;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9" name="Google Shape;29;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0" name="Google Shape;30;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7843"/>
              </a:schemeClr>
            </a:solidFill>
            <a:ln>
              <a:noFill/>
            </a:ln>
          </p:spPr>
        </p:sp>
        <p:sp>
          <p:nvSpPr>
            <p:cNvPr id="31" name="Google Shape;31;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2"/>
            <p:cNvSpPr/>
            <p:nvPr/>
          </p:nvSpPr>
          <p:spPr>
            <a:xfrm>
              <a:off x="8932333" y="3048000"/>
              <a:ext cx="3259667" cy="3810000"/>
            </a:xfrm>
            <a:prstGeom prst="triangle">
              <a:avLst>
                <a:gd name="adj" fmla="val 100000"/>
              </a:avLst>
            </a:prstGeom>
            <a:solidFill>
              <a:schemeClr val="accent2">
                <a:alpha val="6980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7843"/>
              </a:srgbClr>
            </a:solidFill>
            <a:ln>
              <a:noFill/>
            </a:ln>
          </p:spPr>
        </p:sp>
        <p:sp>
          <p:nvSpPr>
            <p:cNvPr id="34" name="Google Shape;34;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7843"/>
              </a:srgbClr>
            </a:solidFill>
            <a:ln>
              <a:noFill/>
            </a:ln>
          </p:spPr>
        </p:sp>
        <p:sp>
          <p:nvSpPr>
            <p:cNvPr id="35" name="Google Shape;35;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2745"/>
              </a:schemeClr>
            </a:solidFill>
            <a:ln>
              <a:noFill/>
            </a:ln>
          </p:spPr>
        </p:sp>
        <p:sp>
          <p:nvSpPr>
            <p:cNvPr id="36" name="Google Shape;36;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rot="10800000">
              <a:off x="0" y="0"/>
              <a:ext cx="842596" cy="5666154"/>
            </a:xfrm>
            <a:prstGeom prst="triangle">
              <a:avLst>
                <a:gd name="adj" fmla="val 100000"/>
              </a:avLst>
            </a:prstGeom>
            <a:solidFill>
              <a:schemeClr val="accent1">
                <a:alpha val="8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a:endParaRPr/>
          </a:p>
        </p:txBody>
      </p:sp>
      <p:sp>
        <p:nvSpPr>
          <p:cNvPr id="40" name="Google Shape;40;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609600" y="188913"/>
            <a:ext cx="10814051" cy="79216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1"/>
          <p:cNvSpPr txBox="1">
            <a:spLocks noGrp="1"/>
          </p:cNvSpPr>
          <p:nvPr>
            <p:ph type="body" idx="1"/>
          </p:nvPr>
        </p:nvSpPr>
        <p:spPr>
          <a:xfrm>
            <a:off x="609601" y="1916113"/>
            <a:ext cx="11055351" cy="17780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95" name="Google Shape;95;p11"/>
          <p:cNvSpPr txBox="1">
            <a:spLocks noGrp="1"/>
          </p:cNvSpPr>
          <p:nvPr>
            <p:ph type="body" idx="2"/>
          </p:nvPr>
        </p:nvSpPr>
        <p:spPr>
          <a:xfrm>
            <a:off x="609601" y="3846514"/>
            <a:ext cx="11055351" cy="177958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96" name="Google Shape;96;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98"/>
        <p:cNvGrpSpPr/>
        <p:nvPr/>
      </p:nvGrpSpPr>
      <p:grpSpPr>
        <a:xfrm>
          <a:off x="0" y="0"/>
          <a:ext cx="0" cy="0"/>
          <a:chOff x="0" y="0"/>
          <a:chExt cx="0" cy="0"/>
        </a:xfrm>
      </p:grpSpPr>
      <p:sp>
        <p:nvSpPr>
          <p:cNvPr id="99" name="Google Shape;99;p1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2"/>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2"/>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2"/>
          <p:cNvSpPr txBox="1">
            <a:spLocks noGrp="1"/>
          </p:cNvSpPr>
          <p:nvPr>
            <p:ph type="sldNum" idx="12"/>
          </p:nvPr>
        </p:nvSpPr>
        <p:spPr>
          <a:xfrm>
            <a:off x="8737600" y="6245225"/>
            <a:ext cx="2844800" cy="4762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3"/>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06" name="Google Shape;106;p13"/>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1120"/>
              <a:buNone/>
              <a:defRPr sz="1400"/>
            </a:lvl2pPr>
            <a:lvl3pPr marL="1371600" lvl="2" indent="-228600" algn="l">
              <a:lnSpc>
                <a:spcPct val="100000"/>
              </a:lnSpc>
              <a:spcBef>
                <a:spcPts val="1000"/>
              </a:spcBef>
              <a:spcAft>
                <a:spcPts val="0"/>
              </a:spcAft>
              <a:buSzPts val="960"/>
              <a:buNone/>
              <a:defRPr sz="1200"/>
            </a:lvl3pPr>
            <a:lvl4pPr marL="1828800" lvl="3" indent="-228600" algn="l">
              <a:lnSpc>
                <a:spcPct val="100000"/>
              </a:lnSpc>
              <a:spcBef>
                <a:spcPts val="1000"/>
              </a:spcBef>
              <a:spcAft>
                <a:spcPts val="0"/>
              </a:spcAft>
              <a:buSzPts val="800"/>
              <a:buNone/>
              <a:defRPr sz="1000"/>
            </a:lvl4pPr>
            <a:lvl5pPr marL="2286000" lvl="4" indent="-228600" algn="l">
              <a:lnSpc>
                <a:spcPct val="100000"/>
              </a:lnSpc>
              <a:spcBef>
                <a:spcPts val="1000"/>
              </a:spcBef>
              <a:spcAft>
                <a:spcPts val="0"/>
              </a:spcAft>
              <a:buSzPts val="800"/>
              <a:buNone/>
              <a:defRPr sz="1000"/>
            </a:lvl5pPr>
            <a:lvl6pPr marL="2743200" lvl="5" indent="-228600" algn="l">
              <a:lnSpc>
                <a:spcPct val="100000"/>
              </a:lnSpc>
              <a:spcBef>
                <a:spcPts val="1000"/>
              </a:spcBef>
              <a:spcAft>
                <a:spcPts val="0"/>
              </a:spcAft>
              <a:buSzPts val="800"/>
              <a:buNone/>
              <a:defRPr sz="1000"/>
            </a:lvl6pPr>
            <a:lvl7pPr marL="3200400" lvl="6" indent="-228600" algn="l">
              <a:lnSpc>
                <a:spcPct val="100000"/>
              </a:lnSpc>
              <a:spcBef>
                <a:spcPts val="1000"/>
              </a:spcBef>
              <a:spcAft>
                <a:spcPts val="0"/>
              </a:spcAft>
              <a:buSzPts val="800"/>
              <a:buNone/>
              <a:defRPr sz="1000"/>
            </a:lvl7pPr>
            <a:lvl8pPr marL="3657600" lvl="7" indent="-228600" algn="l">
              <a:lnSpc>
                <a:spcPct val="100000"/>
              </a:lnSpc>
              <a:spcBef>
                <a:spcPts val="1000"/>
              </a:spcBef>
              <a:spcAft>
                <a:spcPts val="0"/>
              </a:spcAft>
              <a:buSzPts val="800"/>
              <a:buNone/>
              <a:defRPr sz="1000"/>
            </a:lvl8pPr>
            <a:lvl9pPr marL="4114800" lvl="8" indent="-228600" algn="l">
              <a:lnSpc>
                <a:spcPct val="100000"/>
              </a:lnSpc>
              <a:spcBef>
                <a:spcPts val="1000"/>
              </a:spcBef>
              <a:spcAft>
                <a:spcPts val="0"/>
              </a:spcAft>
              <a:buSzPts val="800"/>
              <a:buNone/>
              <a:defRPr sz="1000"/>
            </a:lvl9pPr>
          </a:lstStyle>
          <a:p>
            <a:endParaRPr/>
          </a:p>
        </p:txBody>
      </p:sp>
      <p:sp>
        <p:nvSpPr>
          <p:cNvPr id="107" name="Google Shape;107;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2400"/>
              <a:buFont typeface="Trebuchet MS"/>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4"/>
          <p:cNvSpPr>
            <a:spLocks noGrp="1"/>
          </p:cNvSpPr>
          <p:nvPr>
            <p:ph type="pic" idx="2"/>
          </p:nvPr>
        </p:nvSpPr>
        <p:spPr>
          <a:xfrm>
            <a:off x="677334" y="609600"/>
            <a:ext cx="8596668" cy="3845718"/>
          </a:xfrm>
          <a:prstGeom prst="rect">
            <a:avLst/>
          </a:prstGeom>
          <a:noFill/>
          <a:ln>
            <a:noFill/>
          </a:ln>
        </p:spPr>
      </p:sp>
      <p:sp>
        <p:nvSpPr>
          <p:cNvPr id="113" name="Google Shape;113;p14"/>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960"/>
              <a:buNone/>
              <a:defRPr sz="12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14" name="Google Shape;114;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7"/>
        <p:cNvGrpSpPr/>
        <p:nvPr/>
      </p:nvGrpSpPr>
      <p:grpSpPr>
        <a:xfrm>
          <a:off x="0" y="0"/>
          <a:ext cx="0" cy="0"/>
          <a:chOff x="0" y="0"/>
          <a:chExt cx="0" cy="0"/>
        </a:xfrm>
      </p:grpSpPr>
      <p:sp>
        <p:nvSpPr>
          <p:cNvPr id="118" name="Google Shape;118;p15"/>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rebuchet MS"/>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5"/>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440"/>
              <a:buNone/>
              <a:defRPr sz="1800">
                <a:solidFill>
                  <a:srgbClr val="3F3F3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20" name="Google Shape;120;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rebuchet MS"/>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6"/>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280"/>
              <a:buFont typeface="Trebuchet MS"/>
              <a:buNone/>
              <a:defRPr sz="1600">
                <a:solidFill>
                  <a:srgbClr val="7F7F7F"/>
                </a:solidFill>
              </a:defRPr>
            </a:lvl1pPr>
            <a:lvl2pPr marL="914400" lvl="1" indent="-228600" algn="l">
              <a:lnSpc>
                <a:spcPct val="100000"/>
              </a:lnSpc>
              <a:spcBef>
                <a:spcPts val="1000"/>
              </a:spcBef>
              <a:spcAft>
                <a:spcPts val="0"/>
              </a:spcAft>
              <a:buSzPts val="1280"/>
              <a:buFont typeface="Trebuchet MS"/>
              <a:buNone/>
              <a:defRPr/>
            </a:lvl2pPr>
            <a:lvl3pPr marL="1371600" lvl="2" indent="-228600" algn="l">
              <a:lnSpc>
                <a:spcPct val="100000"/>
              </a:lnSpc>
              <a:spcBef>
                <a:spcPts val="1000"/>
              </a:spcBef>
              <a:spcAft>
                <a:spcPts val="0"/>
              </a:spcAft>
              <a:buSzPts val="1120"/>
              <a:buFont typeface="Trebuchet MS"/>
              <a:buNone/>
              <a:defRPr/>
            </a:lvl3pPr>
            <a:lvl4pPr marL="1828800" lvl="3" indent="-228600" algn="l">
              <a:lnSpc>
                <a:spcPct val="100000"/>
              </a:lnSpc>
              <a:spcBef>
                <a:spcPts val="1000"/>
              </a:spcBef>
              <a:spcAft>
                <a:spcPts val="0"/>
              </a:spcAft>
              <a:buSzPts val="960"/>
              <a:buFont typeface="Trebuchet MS"/>
              <a:buNone/>
              <a:defRPr/>
            </a:lvl4pPr>
            <a:lvl5pPr marL="2286000" lvl="4" indent="-228600" algn="l">
              <a:lnSpc>
                <a:spcPct val="100000"/>
              </a:lnSpc>
              <a:spcBef>
                <a:spcPts val="1000"/>
              </a:spcBef>
              <a:spcAft>
                <a:spcPts val="0"/>
              </a:spcAft>
              <a:buSzPts val="960"/>
              <a:buFont typeface="Trebuchet MS"/>
              <a:buNone/>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26" name="Google Shape;126;p16"/>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440"/>
              <a:buNone/>
              <a:defRPr sz="1800">
                <a:solidFill>
                  <a:srgbClr val="3F3F3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27" name="Google Shape;127;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16"/>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rgbClr val="BFE47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31" name="Google Shape;131;p16"/>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rgbClr val="BFE471"/>
                </a:solidFill>
                <a:latin typeface="Arial"/>
                <a:ea typeface="Arial"/>
                <a:cs typeface="Arial"/>
                <a:sym typeface="Arial"/>
              </a:rPr>
              <a:t>”</a:t>
            </a:r>
            <a:endParaRPr sz="1800" b="0" i="0" u="none" strike="noStrike" cap="none">
              <a:solidFill>
                <a:srgbClr val="BFE47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4400"/>
              <a:buFont typeface="Trebuchet MS"/>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7"/>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40"/>
              <a:buNone/>
              <a:defRPr sz="1800">
                <a:solidFill>
                  <a:srgbClr val="3F3F3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35" name="Google Shape;135;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rebuchet MS"/>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8"/>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Font typeface="Trebuchet MS"/>
              <a:buNone/>
              <a:defRPr sz="2400">
                <a:solidFill>
                  <a:srgbClr val="3F3F3F"/>
                </a:solidFill>
              </a:defRPr>
            </a:lvl1pPr>
            <a:lvl2pPr marL="914400" lvl="1" indent="-228600" algn="l">
              <a:lnSpc>
                <a:spcPct val="100000"/>
              </a:lnSpc>
              <a:spcBef>
                <a:spcPts val="1000"/>
              </a:spcBef>
              <a:spcAft>
                <a:spcPts val="0"/>
              </a:spcAft>
              <a:buSzPts val="1280"/>
              <a:buFont typeface="Trebuchet MS"/>
              <a:buNone/>
              <a:defRPr/>
            </a:lvl2pPr>
            <a:lvl3pPr marL="1371600" lvl="2" indent="-228600" algn="l">
              <a:lnSpc>
                <a:spcPct val="100000"/>
              </a:lnSpc>
              <a:spcBef>
                <a:spcPts val="1000"/>
              </a:spcBef>
              <a:spcAft>
                <a:spcPts val="0"/>
              </a:spcAft>
              <a:buSzPts val="1120"/>
              <a:buFont typeface="Trebuchet MS"/>
              <a:buNone/>
              <a:defRPr/>
            </a:lvl3pPr>
            <a:lvl4pPr marL="1828800" lvl="3" indent="-228600" algn="l">
              <a:lnSpc>
                <a:spcPct val="100000"/>
              </a:lnSpc>
              <a:spcBef>
                <a:spcPts val="1000"/>
              </a:spcBef>
              <a:spcAft>
                <a:spcPts val="0"/>
              </a:spcAft>
              <a:buSzPts val="960"/>
              <a:buFont typeface="Trebuchet MS"/>
              <a:buNone/>
              <a:defRPr/>
            </a:lvl4pPr>
            <a:lvl5pPr marL="2286000" lvl="4" indent="-228600" algn="l">
              <a:lnSpc>
                <a:spcPct val="100000"/>
              </a:lnSpc>
              <a:spcBef>
                <a:spcPts val="1000"/>
              </a:spcBef>
              <a:spcAft>
                <a:spcPts val="0"/>
              </a:spcAft>
              <a:buSzPts val="960"/>
              <a:buFont typeface="Trebuchet MS"/>
              <a:buNone/>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41" name="Google Shape;141;p18"/>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40"/>
              <a:buNone/>
              <a:defRPr sz="1800">
                <a:solidFill>
                  <a:srgbClr val="7F7F7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42" name="Google Shape;142;p1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145" name="Google Shape;145;p18"/>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rgbClr val="BFE47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46" name="Google Shape;146;p18"/>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rgbClr val="BFE47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4400"/>
              <a:buFont typeface="Trebuchet MS"/>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19"/>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Font typeface="Trebuchet MS"/>
              <a:buNone/>
              <a:defRPr sz="2400">
                <a:solidFill>
                  <a:schemeClr val="accent1"/>
                </a:solidFill>
              </a:defRPr>
            </a:lvl1pPr>
            <a:lvl2pPr marL="914400" lvl="1" indent="-228600" algn="l">
              <a:lnSpc>
                <a:spcPct val="100000"/>
              </a:lnSpc>
              <a:spcBef>
                <a:spcPts val="1000"/>
              </a:spcBef>
              <a:spcAft>
                <a:spcPts val="0"/>
              </a:spcAft>
              <a:buSzPts val="1280"/>
              <a:buFont typeface="Trebuchet MS"/>
              <a:buNone/>
              <a:defRPr/>
            </a:lvl2pPr>
            <a:lvl3pPr marL="1371600" lvl="2" indent="-228600" algn="l">
              <a:lnSpc>
                <a:spcPct val="100000"/>
              </a:lnSpc>
              <a:spcBef>
                <a:spcPts val="1000"/>
              </a:spcBef>
              <a:spcAft>
                <a:spcPts val="0"/>
              </a:spcAft>
              <a:buSzPts val="1120"/>
              <a:buFont typeface="Trebuchet MS"/>
              <a:buNone/>
              <a:defRPr/>
            </a:lvl3pPr>
            <a:lvl4pPr marL="1828800" lvl="3" indent="-228600" algn="l">
              <a:lnSpc>
                <a:spcPct val="100000"/>
              </a:lnSpc>
              <a:spcBef>
                <a:spcPts val="1000"/>
              </a:spcBef>
              <a:spcAft>
                <a:spcPts val="0"/>
              </a:spcAft>
              <a:buSzPts val="960"/>
              <a:buFont typeface="Trebuchet MS"/>
              <a:buNone/>
              <a:defRPr/>
            </a:lvl4pPr>
            <a:lvl5pPr marL="2286000" lvl="4" indent="-228600" algn="l">
              <a:lnSpc>
                <a:spcPct val="100000"/>
              </a:lnSpc>
              <a:spcBef>
                <a:spcPts val="1000"/>
              </a:spcBef>
              <a:spcAft>
                <a:spcPts val="0"/>
              </a:spcAft>
              <a:buSzPts val="960"/>
              <a:buFont typeface="Trebuchet MS"/>
              <a:buNone/>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50" name="Google Shape;150;p19"/>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440"/>
              <a:buNone/>
              <a:defRPr sz="1800">
                <a:solidFill>
                  <a:srgbClr val="7F7F7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151" name="Google Shape;151;p1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1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0"/>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57" name="Google Shape;157;p2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4000"/>
              <a:buFont typeface="Trebuchet MS"/>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600"/>
              <a:buNone/>
              <a:defRPr sz="2000">
                <a:solidFill>
                  <a:srgbClr val="7F7F7F"/>
                </a:solidFill>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a:p>
        </p:txBody>
      </p:sp>
      <p:sp>
        <p:nvSpPr>
          <p:cNvPr id="46" name="Google Shape;46;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21"/>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63" name="Google Shape;163;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3600"/>
              <a:buFont typeface="Trebuchet MS"/>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52" name="Google Shape;52;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63" name="Google Shape;63;p6"/>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64" name="Google Shape;64;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70" name="Google Shape;70;p7"/>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71" name="Google Shape;71;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78"/>
        <p:cNvGrpSpPr/>
        <p:nvPr/>
      </p:nvGrpSpPr>
      <p:grpSpPr>
        <a:xfrm>
          <a:off x="0" y="0"/>
          <a:ext cx="0" cy="0"/>
          <a:chOff x="0" y="0"/>
          <a:chExt cx="0" cy="0"/>
        </a:xfrm>
      </p:grpSpPr>
      <p:sp>
        <p:nvSpPr>
          <p:cNvPr id="79" name="Google Shape;79;p9"/>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80" name="Google Shape;80;p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86" name="Google Shape;86;p10"/>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87" name="Google Shape;87;p10"/>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88" name="Google Shape;88;p10"/>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89" name="Google Shape;89;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7843"/>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chemeClr val="accent2">
                <a:alpha val="6980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784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7843"/>
              </a:srgb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2745"/>
              </a:schemeClr>
            </a:solidFill>
            <a:ln>
              <a:noFill/>
            </a:ln>
          </p:spPr>
        </p:sp>
        <p:sp>
          <p:nvSpPr>
            <p:cNvPr id="19" name="Google Shape;19;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
            <p:cNvSpPr/>
            <p:nvPr/>
          </p:nvSpPr>
          <p:spPr>
            <a:xfrm>
              <a:off x="0" y="4013200"/>
              <a:ext cx="448733" cy="2844800"/>
            </a:xfrm>
            <a:prstGeom prst="triangle">
              <a:avLst>
                <a:gd name="adj" fmla="val 0"/>
              </a:avLst>
            </a:prstGeom>
            <a:solidFill>
              <a:schemeClr val="accent1">
                <a:alpha val="8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2" name="Google Shape;22;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lnSpc>
                <a:spcPct val="100000"/>
              </a:lnSpc>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lnSpc>
                <a:spcPct val="100000"/>
              </a:lnSpc>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www.computerhope.com/jargon/n/newline.htm" TargetMode="External"/><Relationship Id="rId2" Type="http://schemas.openxmlformats.org/officeDocument/2006/relationships/notesSlide" Target="../notesSlides/notesSlide133.xml"/><Relationship Id="rId1" Type="http://schemas.openxmlformats.org/officeDocument/2006/relationships/slideLayout" Target="../slideLayouts/slideLayout3.xml"/><Relationship Id="rId5" Type="http://schemas.openxmlformats.org/officeDocument/2006/relationships/hyperlink" Target="http://www.computerhope.com/jargon/f/file.htm" TargetMode="External"/><Relationship Id="rId4" Type="http://schemas.openxmlformats.org/officeDocument/2006/relationships/hyperlink" Target="http://www.computerhope.com/jargon/b/byte.htm"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2.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5.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1.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9.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0.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1.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6.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7.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3.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6.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8.xml"/><Relationship Id="rId1" Type="http://schemas.openxmlformats.org/officeDocument/2006/relationships/slideLayout" Target="../slideLayouts/slideLayout3.xml"/><Relationship Id="rId4" Type="http://schemas.openxmlformats.org/officeDocument/2006/relationships/hyperlink" Target="http://files.ubuntu-manual.org/manuals/getting-started" TargetMode="Externa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28.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9.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9.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Unix"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en.wikipedia.org/wiki/Linux" TargetMode="External"/><Relationship Id="rId4" Type="http://schemas.openxmlformats.org/officeDocument/2006/relationships/hyperlink" Target="http://en.wikipedia.org/wiki/Unix_philosophy"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www.lowfatlinux.com/"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accent1"/>
              </a:buClr>
              <a:buSzPts val="5400"/>
              <a:buFont typeface="Trebuchet MS"/>
              <a:buNone/>
            </a:pPr>
            <a:r>
              <a:rPr lang="en-US"/>
              <a:t>Module 1</a:t>
            </a:r>
            <a:endParaRPr/>
          </a:p>
        </p:txBody>
      </p:sp>
      <p:sp>
        <p:nvSpPr>
          <p:cNvPr id="171" name="Google Shape;171;p22"/>
          <p:cNvSpPr txBox="1"/>
          <p:nvPr/>
        </p:nvSpPr>
        <p:spPr>
          <a:xfrm>
            <a:off x="3652041" y="5761101"/>
            <a:ext cx="7766936" cy="10968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accent1"/>
              </a:buClr>
              <a:buSzPts val="2880"/>
              <a:buFont typeface="Noto Sans Symbols"/>
              <a:buNone/>
            </a:pPr>
            <a:endParaRPr sz="3600" b="0" i="0" u="none" strike="noStrike" cap="none">
              <a:solidFill>
                <a:schemeClr val="dk1"/>
              </a:solidFill>
              <a:latin typeface="Trebuchet MS"/>
              <a:ea typeface="Trebuchet MS"/>
              <a:cs typeface="Trebuchet MS"/>
              <a:sym typeface="Trebuchet MS"/>
            </a:endParaRPr>
          </a:p>
        </p:txBody>
      </p:sp>
      <p:sp>
        <p:nvSpPr>
          <p:cNvPr id="172" name="Google Shape;172;p2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2880"/>
              <a:buNone/>
            </a:pPr>
            <a:r>
              <a:rPr lang="en-US" sz="3600">
                <a:solidFill>
                  <a:schemeClr val="dk1"/>
                </a:solidFill>
                <a:latin typeface="Trebuchet MS"/>
                <a:ea typeface="Trebuchet MS"/>
                <a:cs typeface="Trebuchet MS"/>
                <a:sym typeface="Trebuchet MS"/>
              </a:rPr>
              <a:t>Performing Basic Linux Tasks</a:t>
            </a:r>
            <a:endParaRPr sz="3600">
              <a:solidFill>
                <a:schemeClr val="dk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a:solidFill>
                  <a:schemeClr val="dk1"/>
                </a:solidFill>
              </a:rPr>
              <a:t>Multiuser</a:t>
            </a:r>
            <a:endParaRPr>
              <a:solidFill>
                <a:schemeClr val="dk1"/>
              </a:solidFill>
            </a:endParaRPr>
          </a:p>
        </p:txBody>
      </p:sp>
      <p:sp>
        <p:nvSpPr>
          <p:cNvPr id="227" name="Google Shape;227;p3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742950" lvl="1" indent="-285750" algn="l" rtl="0">
              <a:lnSpc>
                <a:spcPct val="100000"/>
              </a:lnSpc>
              <a:spcBef>
                <a:spcPts val="0"/>
              </a:spcBef>
              <a:spcAft>
                <a:spcPts val="0"/>
              </a:spcAft>
              <a:buSzPts val="2560"/>
              <a:buChar char="►"/>
            </a:pPr>
            <a:r>
              <a:rPr lang="en-US" sz="3200">
                <a:solidFill>
                  <a:schemeClr val="dk1"/>
                </a:solidFill>
              </a:rPr>
              <a:t>allows for multiple users to use the same computer at the same time </a:t>
            </a:r>
            <a:endParaRPr/>
          </a:p>
          <a:p>
            <a:pPr marL="742950" lvl="1" indent="-285750" algn="l" rtl="0">
              <a:lnSpc>
                <a:spcPct val="100000"/>
              </a:lnSpc>
              <a:spcBef>
                <a:spcPts val="1000"/>
              </a:spcBef>
              <a:spcAft>
                <a:spcPts val="0"/>
              </a:spcAft>
              <a:buSzPts val="2560"/>
              <a:buNone/>
            </a:pPr>
            <a:r>
              <a:rPr lang="en-US" sz="3200" b="1">
                <a:solidFill>
                  <a:schemeClr val="dk1"/>
                </a:solidFill>
              </a:rPr>
              <a:t>-Example:</a:t>
            </a:r>
            <a:r>
              <a:rPr lang="en-US" sz="3200">
                <a:solidFill>
                  <a:schemeClr val="dk1"/>
                </a:solidFill>
              </a:rPr>
              <a:t> </a:t>
            </a:r>
            <a:r>
              <a:rPr lang="en-US" sz="3200" b="1">
                <a:solidFill>
                  <a:schemeClr val="dk1"/>
                </a:solidFill>
              </a:rPr>
              <a:t>Unix server </a:t>
            </a:r>
            <a:r>
              <a:rPr lang="en-US" sz="3200">
                <a:solidFill>
                  <a:schemeClr val="dk1"/>
                </a:solidFill>
              </a:rPr>
              <a:t>where multiple remote users (e.g Alice, Bob, Catherine) have access (such as via Secure Shell) to the Unix shell prompt at the same time.</a:t>
            </a:r>
            <a:endParaRPr sz="32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24"/>
          <p:cNvSpPr txBox="1">
            <a:spLocks noGrp="1"/>
          </p:cNvSpPr>
          <p:nvPr>
            <p:ph type="title" idx="4294967295"/>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Hard Link Example</a:t>
            </a:r>
            <a:endParaRPr/>
          </a:p>
        </p:txBody>
      </p:sp>
      <p:sp>
        <p:nvSpPr>
          <p:cNvPr id="897" name="Google Shape;897;p124"/>
          <p:cNvSpPr txBox="1">
            <a:spLocks noGrp="1"/>
          </p:cNvSpPr>
          <p:nvPr>
            <p:ph type="body" idx="4294967295"/>
          </p:nvPr>
        </p:nvSpPr>
        <p:spPr>
          <a:xfrm>
            <a:off x="609600" y="1447801"/>
            <a:ext cx="10972800" cy="4525963"/>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SzPts val="1920"/>
              <a:buChar char="►"/>
            </a:pPr>
            <a:r>
              <a:rPr lang="en-US" sz="2400"/>
              <a:t>Suppose that the </a:t>
            </a:r>
            <a:r>
              <a:rPr lang="en-US" sz="2400">
                <a:latin typeface="Courier New"/>
                <a:ea typeface="Courier New"/>
                <a:cs typeface="Courier New"/>
                <a:sym typeface="Courier New"/>
              </a:rPr>
              <a:t>/etc/passwd </a:t>
            </a:r>
            <a:r>
              <a:rPr lang="en-US" sz="2400"/>
              <a:t>file has an inode number of 123</a:t>
            </a:r>
            <a:endParaRPr/>
          </a:p>
          <a:p>
            <a:pPr marL="609600" lvl="0" indent="-609600" algn="l" rtl="0">
              <a:lnSpc>
                <a:spcPct val="100000"/>
              </a:lnSpc>
              <a:spcBef>
                <a:spcPts val="1000"/>
              </a:spcBef>
              <a:spcAft>
                <a:spcPts val="0"/>
              </a:spcAft>
              <a:buSzPts val="1920"/>
              <a:buChar char="►"/>
            </a:pPr>
            <a:r>
              <a:rPr lang="en-US" sz="2400"/>
              <a:t>The </a:t>
            </a:r>
            <a:r>
              <a:rPr lang="en-US" sz="2400">
                <a:latin typeface="Courier New"/>
                <a:ea typeface="Courier New"/>
                <a:cs typeface="Courier New"/>
                <a:sym typeface="Courier New"/>
              </a:rPr>
              <a:t>/etc</a:t>
            </a:r>
            <a:r>
              <a:rPr lang="en-US" sz="2400"/>
              <a:t> directory would store a table with file names and inode numbers like:</a:t>
            </a:r>
            <a:endParaRPr/>
          </a:p>
          <a:p>
            <a:pPr marL="609600" lvl="0" indent="-609600" algn="l" rtl="0">
              <a:lnSpc>
                <a:spcPct val="100000"/>
              </a:lnSpc>
              <a:spcBef>
                <a:spcPts val="1000"/>
              </a:spcBef>
              <a:spcAft>
                <a:spcPts val="0"/>
              </a:spcAft>
              <a:buSzPts val="1440"/>
              <a:buFont typeface="Arial"/>
              <a:buNone/>
            </a:pPr>
            <a:r>
              <a:rPr lang="en-US"/>
              <a:t>		</a:t>
            </a:r>
            <a:r>
              <a:rPr lang="en-US" sz="2000">
                <a:solidFill>
                  <a:srgbClr val="FF0000"/>
                </a:solidFill>
              </a:rPr>
              <a:t>passwd		123</a:t>
            </a:r>
            <a:endParaRPr/>
          </a:p>
          <a:p>
            <a:pPr marL="609600" lvl="0" indent="-609600" algn="l" rtl="0">
              <a:lnSpc>
                <a:spcPct val="100000"/>
              </a:lnSpc>
              <a:spcBef>
                <a:spcPts val="1000"/>
              </a:spcBef>
              <a:spcAft>
                <a:spcPts val="0"/>
              </a:spcAft>
              <a:buSzPts val="1600"/>
              <a:buFont typeface="Arial"/>
              <a:buNone/>
            </a:pPr>
            <a:r>
              <a:rPr lang="en-US" sz="2000"/>
              <a:t>		shadow		175</a:t>
            </a:r>
            <a:endParaRPr/>
          </a:p>
          <a:p>
            <a:pPr marL="609600" lvl="0" indent="-609600" algn="l" rtl="0">
              <a:lnSpc>
                <a:spcPct val="100000"/>
              </a:lnSpc>
              <a:spcBef>
                <a:spcPts val="1000"/>
              </a:spcBef>
              <a:spcAft>
                <a:spcPts val="0"/>
              </a:spcAft>
              <a:buSzPts val="1600"/>
              <a:buFont typeface="Arial"/>
              <a:buNone/>
            </a:pPr>
            <a:r>
              <a:rPr lang="en-US" sz="2000"/>
              <a:t>		group		144</a:t>
            </a:r>
            <a:endParaRPr/>
          </a:p>
          <a:p>
            <a:pPr marL="609600" lvl="0" indent="-609600" algn="l" rtl="0">
              <a:lnSpc>
                <a:spcPct val="100000"/>
              </a:lnSpc>
              <a:spcBef>
                <a:spcPts val="1000"/>
              </a:spcBef>
              <a:spcAft>
                <a:spcPts val="0"/>
              </a:spcAft>
              <a:buSzPts val="1600"/>
              <a:buFont typeface="Arial"/>
              <a:buNone/>
            </a:pPr>
            <a:r>
              <a:rPr lang="en-US" sz="2000"/>
              <a:t>		gshadow	897</a:t>
            </a:r>
            <a:endParaRPr/>
          </a:p>
          <a:p>
            <a:pPr marL="609600" lvl="0" indent="-508000" algn="l" rtl="0">
              <a:lnSpc>
                <a:spcPct val="100000"/>
              </a:lnSpc>
              <a:spcBef>
                <a:spcPts val="1000"/>
              </a:spcBef>
              <a:spcAft>
                <a:spcPts val="0"/>
              </a:spcAft>
              <a:buSzPts val="1600"/>
              <a:buNone/>
            </a:pPr>
            <a:endParaRPr sz="2000"/>
          </a:p>
          <a:p>
            <a:pPr marL="609600" lvl="0" indent="-467360" algn="l" rtl="0">
              <a:lnSpc>
                <a:spcPct val="100000"/>
              </a:lnSpc>
              <a:spcBef>
                <a:spcPts val="1000"/>
              </a:spcBef>
              <a:spcAft>
                <a:spcPts val="0"/>
              </a:spcAft>
              <a:buSzPts val="2240"/>
              <a:buNone/>
            </a:pPr>
            <a:endParaRPr sz="2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25"/>
          <p:cNvSpPr txBox="1">
            <a:spLocks noGrp="1"/>
          </p:cNvSpPr>
          <p:nvPr>
            <p:ph type="title" idx="4294967295"/>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Hard Link Example(cont)</a:t>
            </a:r>
            <a:endParaRPr/>
          </a:p>
        </p:txBody>
      </p:sp>
      <p:sp>
        <p:nvSpPr>
          <p:cNvPr id="903" name="Google Shape;903;p125"/>
          <p:cNvSpPr txBox="1">
            <a:spLocks noGrp="1"/>
          </p:cNvSpPr>
          <p:nvPr>
            <p:ph type="body" idx="4294967295"/>
          </p:nvPr>
        </p:nvSpPr>
        <p:spPr>
          <a:xfrm>
            <a:off x="609600" y="1447801"/>
            <a:ext cx="10972800" cy="4525963"/>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SzPts val="1920"/>
              <a:buChar char="►"/>
            </a:pPr>
            <a:r>
              <a:rPr lang="en-US" sz="2400"/>
              <a:t>A file called </a:t>
            </a:r>
            <a:r>
              <a:rPr lang="en-US" sz="2400">
                <a:latin typeface="Courier New"/>
                <a:ea typeface="Courier New"/>
                <a:cs typeface="Courier New"/>
                <a:sym typeface="Courier New"/>
              </a:rPr>
              <a:t>/etc/mypasswd</a:t>
            </a:r>
            <a:r>
              <a:rPr lang="en-US" sz="2400"/>
              <a:t> that is hard linked to </a:t>
            </a:r>
            <a:r>
              <a:rPr lang="en-US" sz="2400">
                <a:latin typeface="Courier New"/>
                <a:ea typeface="Courier New"/>
                <a:cs typeface="Courier New"/>
                <a:sym typeface="Courier New"/>
              </a:rPr>
              <a:t>/etc/passwd</a:t>
            </a:r>
            <a:r>
              <a:rPr lang="en-US" sz="2400"/>
              <a:t> would also reference inode 123:</a:t>
            </a:r>
            <a:endParaRPr/>
          </a:p>
          <a:p>
            <a:pPr marL="609600" lvl="0" indent="-609600" algn="l" rtl="0">
              <a:lnSpc>
                <a:spcPct val="100000"/>
              </a:lnSpc>
              <a:spcBef>
                <a:spcPts val="1000"/>
              </a:spcBef>
              <a:spcAft>
                <a:spcPts val="0"/>
              </a:spcAft>
              <a:buSzPts val="1440"/>
              <a:buFont typeface="Arial"/>
              <a:buNone/>
            </a:pPr>
            <a:r>
              <a:rPr lang="en-US"/>
              <a:t>		</a:t>
            </a:r>
            <a:r>
              <a:rPr lang="en-US" sz="2000">
                <a:solidFill>
                  <a:srgbClr val="FF0000"/>
                </a:solidFill>
              </a:rPr>
              <a:t>passwd		123</a:t>
            </a:r>
            <a:endParaRPr/>
          </a:p>
          <a:p>
            <a:pPr marL="609600" lvl="0" indent="-609600" algn="l" rtl="0">
              <a:lnSpc>
                <a:spcPct val="100000"/>
              </a:lnSpc>
              <a:spcBef>
                <a:spcPts val="1000"/>
              </a:spcBef>
              <a:spcAft>
                <a:spcPts val="0"/>
              </a:spcAft>
              <a:buSzPts val="1600"/>
              <a:buFont typeface="Arial"/>
              <a:buNone/>
            </a:pPr>
            <a:r>
              <a:rPr lang="en-US" sz="2000">
                <a:solidFill>
                  <a:srgbClr val="FF0000"/>
                </a:solidFill>
              </a:rPr>
              <a:t>		mypasswd	123</a:t>
            </a:r>
            <a:endParaRPr/>
          </a:p>
          <a:p>
            <a:pPr marL="609600" lvl="0" indent="-609600" algn="l" rtl="0">
              <a:lnSpc>
                <a:spcPct val="100000"/>
              </a:lnSpc>
              <a:spcBef>
                <a:spcPts val="1000"/>
              </a:spcBef>
              <a:spcAft>
                <a:spcPts val="0"/>
              </a:spcAft>
              <a:buSzPts val="1600"/>
              <a:buFont typeface="Arial"/>
              <a:buNone/>
            </a:pPr>
            <a:r>
              <a:rPr lang="en-US" sz="2000"/>
              <a:t>		shadow		175</a:t>
            </a:r>
            <a:endParaRPr/>
          </a:p>
          <a:p>
            <a:pPr marL="609600" lvl="0" indent="-609600" algn="l" rtl="0">
              <a:lnSpc>
                <a:spcPct val="100000"/>
              </a:lnSpc>
              <a:spcBef>
                <a:spcPts val="1000"/>
              </a:spcBef>
              <a:spcAft>
                <a:spcPts val="0"/>
              </a:spcAft>
              <a:buSzPts val="1600"/>
              <a:buFont typeface="Arial"/>
              <a:buNone/>
            </a:pPr>
            <a:r>
              <a:rPr lang="en-US" sz="2000"/>
              <a:t>		group		144</a:t>
            </a:r>
            <a:endParaRPr/>
          </a:p>
          <a:p>
            <a:pPr marL="609600" lvl="0" indent="-609600" algn="l" rtl="0">
              <a:lnSpc>
                <a:spcPct val="100000"/>
              </a:lnSpc>
              <a:spcBef>
                <a:spcPts val="1000"/>
              </a:spcBef>
              <a:spcAft>
                <a:spcPts val="0"/>
              </a:spcAft>
              <a:buSzPts val="1600"/>
              <a:buFont typeface="Arial"/>
              <a:buNone/>
            </a:pPr>
            <a:r>
              <a:rPr lang="en-US" sz="2000"/>
              <a:t>		gshadow	897</a:t>
            </a:r>
            <a:endParaRPr/>
          </a:p>
          <a:p>
            <a:pPr marL="609600" lvl="0" indent="-508000" algn="l" rtl="0">
              <a:lnSpc>
                <a:spcPct val="100000"/>
              </a:lnSpc>
              <a:spcBef>
                <a:spcPts val="1000"/>
              </a:spcBef>
              <a:spcAft>
                <a:spcPts val="0"/>
              </a:spcAft>
              <a:buSzPts val="1600"/>
              <a:buNone/>
            </a:pPr>
            <a:endParaRPr sz="2000"/>
          </a:p>
          <a:p>
            <a:pPr marL="609600" lvl="0" indent="-467360" algn="l" rtl="0">
              <a:lnSpc>
                <a:spcPct val="100000"/>
              </a:lnSpc>
              <a:spcBef>
                <a:spcPts val="1000"/>
              </a:spcBef>
              <a:spcAft>
                <a:spcPts val="0"/>
              </a:spcAft>
              <a:buSzPts val="2240"/>
              <a:buNone/>
            </a:pPr>
            <a:endParaRPr sz="28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26"/>
          <p:cNvSpPr txBox="1">
            <a:spLocks noGrp="1"/>
          </p:cNvSpPr>
          <p:nvPr>
            <p:ph type="title" idx="4294967295"/>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Hard Links</a:t>
            </a:r>
            <a:endParaRPr/>
          </a:p>
        </p:txBody>
      </p:sp>
      <p:sp>
        <p:nvSpPr>
          <p:cNvPr id="909" name="Google Shape;909;p126"/>
          <p:cNvSpPr txBox="1">
            <a:spLocks noGrp="1"/>
          </p:cNvSpPr>
          <p:nvPr>
            <p:ph type="body" idx="4294967295"/>
          </p:nvPr>
        </p:nvSpPr>
        <p:spPr>
          <a:xfrm>
            <a:off x="609600" y="14478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Every file has at least one hard link to it (for the original file name).</a:t>
            </a:r>
            <a:endParaRPr/>
          </a:p>
          <a:p>
            <a:pPr marL="342900" lvl="0" indent="-342900" algn="l" rtl="0">
              <a:lnSpc>
                <a:spcPct val="100000"/>
              </a:lnSpc>
              <a:spcBef>
                <a:spcPts val="1000"/>
              </a:spcBef>
              <a:spcAft>
                <a:spcPts val="0"/>
              </a:spcAft>
              <a:buSzPts val="1920"/>
              <a:buChar char="►"/>
            </a:pPr>
            <a:r>
              <a:rPr lang="en-US" sz="2400"/>
              <a:t>The link count number appears between the permissions and the user owner in a detailed listing:</a:t>
            </a:r>
            <a:endParaRPr/>
          </a:p>
          <a:p>
            <a:pPr marL="342900" lvl="0" indent="-342900" algn="l" rtl="0">
              <a:lnSpc>
                <a:spcPct val="100000"/>
              </a:lnSpc>
              <a:spcBef>
                <a:spcPts val="1000"/>
              </a:spcBef>
              <a:spcAft>
                <a:spcPts val="0"/>
              </a:spcAft>
              <a:buSzPts val="1600"/>
              <a:buFont typeface="Arial"/>
              <a:buNone/>
            </a:pPr>
            <a:r>
              <a:rPr lang="en-US" sz="2000"/>
              <a:t>		</a:t>
            </a:r>
            <a:r>
              <a:rPr lang="en-US" sz="2000" b="1"/>
              <a:t>$ echo data &gt; file.original </a:t>
            </a:r>
            <a:endParaRPr/>
          </a:p>
          <a:p>
            <a:pPr marL="342900" lvl="0" indent="-342900" algn="l" rtl="0">
              <a:lnSpc>
                <a:spcPct val="100000"/>
              </a:lnSpc>
              <a:spcBef>
                <a:spcPts val="1000"/>
              </a:spcBef>
              <a:spcAft>
                <a:spcPts val="0"/>
              </a:spcAft>
              <a:buSzPts val="1600"/>
              <a:buFont typeface="Arial"/>
              <a:buNone/>
            </a:pPr>
            <a:r>
              <a:rPr lang="en-US" sz="2000" b="1"/>
              <a:t>		$ ls -li file.* </a:t>
            </a:r>
            <a:endParaRPr/>
          </a:p>
          <a:p>
            <a:pPr marL="342900" lvl="0" indent="-342900" algn="l" rtl="0">
              <a:lnSpc>
                <a:spcPct val="100000"/>
              </a:lnSpc>
              <a:spcBef>
                <a:spcPts val="1000"/>
              </a:spcBef>
              <a:spcAft>
                <a:spcPts val="0"/>
              </a:spcAft>
              <a:buSzPts val="1600"/>
              <a:buFont typeface="Arial"/>
              <a:buNone/>
            </a:pPr>
            <a:r>
              <a:rPr lang="en-US" sz="2000"/>
              <a:t>		278772 -rw-rw-r--. </a:t>
            </a:r>
            <a:r>
              <a:rPr lang="en-US" sz="2000">
                <a:solidFill>
                  <a:srgbClr val="FF0000"/>
                </a:solidFill>
              </a:rPr>
              <a:t>1</a:t>
            </a:r>
            <a:r>
              <a:rPr lang="en-US" sz="2000"/>
              <a:t> sysadmin sysadmin 5 Oct 25 15:42 file.original</a:t>
            </a:r>
            <a:endParaRPr/>
          </a:p>
          <a:p>
            <a:pPr marL="342900" lvl="0" indent="-342900" algn="l" rtl="0">
              <a:lnSpc>
                <a:spcPct val="100000"/>
              </a:lnSpc>
              <a:spcBef>
                <a:spcPts val="1000"/>
              </a:spcBef>
              <a:spcAft>
                <a:spcPts val="0"/>
              </a:spcAft>
              <a:buSzPts val="1920"/>
              <a:buChar char="►"/>
            </a:pPr>
            <a:r>
              <a:rPr lang="en-US" sz="2400"/>
              <a:t>The link count will increase by one for each hard link that is added and decrease by one for each hard link that is removed.</a:t>
            </a:r>
            <a:endParaRPr/>
          </a:p>
          <a:p>
            <a:pPr marL="342900" lvl="0" indent="-342900" algn="l" rtl="0">
              <a:lnSpc>
                <a:spcPct val="100000"/>
              </a:lnSpc>
              <a:spcBef>
                <a:spcPts val="1000"/>
              </a:spcBef>
              <a:spcAft>
                <a:spcPts val="0"/>
              </a:spcAft>
              <a:buSzPts val="1920"/>
              <a:buFont typeface="Arial"/>
              <a:buNone/>
            </a:pPr>
            <a:endParaRPr sz="2400"/>
          </a:p>
          <a:p>
            <a:pPr marL="342900" lvl="0" indent="-200660" algn="l" rtl="0">
              <a:lnSpc>
                <a:spcPct val="100000"/>
              </a:lnSpc>
              <a:spcBef>
                <a:spcPts val="1000"/>
              </a:spcBef>
              <a:spcAft>
                <a:spcPts val="0"/>
              </a:spcAft>
              <a:buSzPts val="2240"/>
              <a:buNone/>
            </a:pPr>
            <a:endParaRPr sz="2800"/>
          </a:p>
          <a:p>
            <a:pPr marL="342900" lvl="0" indent="-200660" algn="l" rtl="0">
              <a:lnSpc>
                <a:spcPct val="100000"/>
              </a:lnSpc>
              <a:spcBef>
                <a:spcPts val="1000"/>
              </a:spcBef>
              <a:spcAft>
                <a:spcPts val="0"/>
              </a:spcAft>
              <a:buSzPts val="2240"/>
              <a:buNone/>
            </a:pPr>
            <a:endParaRPr sz="28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27"/>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103</a:t>
            </a:fld>
            <a:endParaRPr sz="1400" b="0" i="0" u="none" strike="noStrike" cap="none">
              <a:solidFill>
                <a:schemeClr val="dk1"/>
              </a:solidFill>
              <a:latin typeface="Arial"/>
              <a:ea typeface="Arial"/>
              <a:cs typeface="Arial"/>
              <a:sym typeface="Arial"/>
            </a:endParaRPr>
          </a:p>
        </p:txBody>
      </p:sp>
      <p:sp>
        <p:nvSpPr>
          <p:cNvPr id="915" name="Google Shape;915;p127"/>
          <p:cNvSpPr/>
          <p:nvPr/>
        </p:nvSpPr>
        <p:spPr>
          <a:xfrm>
            <a:off x="1828800" y="741218"/>
            <a:ext cx="8763000" cy="53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Link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lt1"/>
              </a:buClr>
              <a:buSzPts val="2000"/>
              <a:buFont typeface="Arial"/>
              <a:buChar char="•"/>
            </a:pPr>
            <a:r>
              <a:rPr lang="en-US" sz="2000" b="0" i="0" u="none" strike="noStrike" cap="none">
                <a:solidFill>
                  <a:schemeClr val="lt1"/>
                </a:solidFill>
                <a:latin typeface="Arial"/>
                <a:ea typeface="Arial"/>
                <a:cs typeface="Arial"/>
                <a:sym typeface="Arial"/>
              </a:rPr>
              <a:t>Hard links (ln)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You create a </a:t>
            </a:r>
            <a:r>
              <a:rPr lang="en-US" sz="2800" b="0" i="1" u="none" strike="noStrike" cap="none">
                <a:solidFill>
                  <a:schemeClr val="dk1"/>
                </a:solidFill>
                <a:latin typeface="Arial"/>
                <a:ea typeface="Arial"/>
                <a:cs typeface="Arial"/>
                <a:sym typeface="Arial"/>
              </a:rPr>
              <a:t>hard link </a:t>
            </a:r>
            <a:r>
              <a:rPr lang="en-US" sz="2800" b="0" i="0" u="none" strike="noStrike" cap="none">
                <a:solidFill>
                  <a:schemeClr val="dk1"/>
                </a:solidFill>
                <a:latin typeface="Arial"/>
                <a:ea typeface="Arial"/>
                <a:cs typeface="Arial"/>
                <a:sym typeface="Arial"/>
              </a:rPr>
              <a:t>by using the </a:t>
            </a:r>
            <a:r>
              <a:rPr lang="en-US" sz="2800" b="1" i="0" u="none" strike="noStrike" cap="none">
                <a:solidFill>
                  <a:srgbClr val="FF0000"/>
                </a:solidFill>
                <a:latin typeface="Arial"/>
                <a:ea typeface="Arial"/>
                <a:cs typeface="Arial"/>
                <a:sym typeface="Arial"/>
              </a:rPr>
              <a:t>ln</a:t>
            </a:r>
            <a:r>
              <a:rPr lang="en-US" sz="2800" b="1" i="0" u="none" strike="noStrike" cap="none">
                <a:solidFill>
                  <a:schemeClr val="dk1"/>
                </a:solidFill>
                <a:latin typeface="Arial"/>
                <a:ea typeface="Arial"/>
                <a:cs typeface="Arial"/>
                <a:sym typeface="Arial"/>
              </a:rPr>
              <a:t> </a:t>
            </a:r>
            <a:r>
              <a:rPr lang="en-US" sz="2800" b="0" i="0" u="none" strike="noStrike" cap="none">
                <a:solidFill>
                  <a:schemeClr val="dk1"/>
                </a:solidFill>
                <a:latin typeface="Arial"/>
                <a:ea typeface="Arial"/>
                <a:cs typeface="Arial"/>
                <a:sym typeface="Arial"/>
              </a:rPr>
              <a:t>command.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Notice that the inode is the same for both files and they both have a link count of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36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p:txBody>
      </p:sp>
      <p:sp>
        <p:nvSpPr>
          <p:cNvPr id="916" name="Google Shape;916;p127"/>
          <p:cNvSpPr txBox="1"/>
          <p:nvPr/>
        </p:nvSpPr>
        <p:spPr>
          <a:xfrm>
            <a:off x="18288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pic>
        <p:nvPicPr>
          <p:cNvPr id="917" name="Google Shape;917;p127"/>
          <p:cNvPicPr preferRelativeResize="0"/>
          <p:nvPr/>
        </p:nvPicPr>
        <p:blipFill rotWithShape="1">
          <a:blip r:embed="rId3">
            <a:alphaModFix/>
          </a:blip>
          <a:srcRect/>
          <a:stretch/>
        </p:blipFill>
        <p:spPr>
          <a:xfrm>
            <a:off x="2230582" y="3133149"/>
            <a:ext cx="7239000" cy="349134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28"/>
          <p:cNvSpPr txBox="1">
            <a:spLocks noGrp="1"/>
          </p:cNvSpPr>
          <p:nvPr>
            <p:ph type="title" idx="4294967295"/>
          </p:nvPr>
        </p:nvSpPr>
        <p:spPr>
          <a:xfrm>
            <a:off x="609600" y="457200"/>
            <a:ext cx="109728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Soft Links</a:t>
            </a:r>
            <a:endParaRPr sz="4000"/>
          </a:p>
        </p:txBody>
      </p:sp>
      <p:sp>
        <p:nvSpPr>
          <p:cNvPr id="923" name="Google Shape;923;p128"/>
          <p:cNvSpPr txBox="1">
            <a:spLocks noGrp="1"/>
          </p:cNvSpPr>
          <p:nvPr>
            <p:ph type="body" idx="4294967295"/>
          </p:nvPr>
        </p:nvSpPr>
        <p:spPr>
          <a:xfrm>
            <a:off x="609600" y="1828801"/>
            <a:ext cx="10972800" cy="4144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A soft (symbolic) link is a file that points to another file name.</a:t>
            </a:r>
            <a:endParaRPr/>
          </a:p>
          <a:p>
            <a:pPr marL="342900" lvl="0" indent="-342900" algn="l" rtl="0">
              <a:lnSpc>
                <a:spcPct val="100000"/>
              </a:lnSpc>
              <a:spcBef>
                <a:spcPts val="1000"/>
              </a:spcBef>
              <a:spcAft>
                <a:spcPts val="0"/>
              </a:spcAft>
              <a:buSzPts val="1920"/>
              <a:buChar char="►"/>
            </a:pPr>
            <a:r>
              <a:rPr lang="en-US" sz="2400"/>
              <a:t>Soft links have a file type of "l“.</a:t>
            </a:r>
            <a:endParaRPr/>
          </a:p>
          <a:p>
            <a:pPr marL="342900" lvl="0" indent="-342900" algn="l" rtl="0">
              <a:lnSpc>
                <a:spcPct val="100000"/>
              </a:lnSpc>
              <a:spcBef>
                <a:spcPts val="1000"/>
              </a:spcBef>
              <a:spcAft>
                <a:spcPts val="0"/>
              </a:spcAft>
              <a:buSzPts val="1920"/>
              <a:buChar char="►"/>
            </a:pPr>
            <a:r>
              <a:rPr lang="en-US" sz="2400"/>
              <a:t>Soft links are similar to shortcuts in Windows.</a:t>
            </a:r>
            <a:endParaRPr/>
          </a:p>
          <a:p>
            <a:pPr marL="342900" lvl="0" indent="-342900" algn="l" rtl="0">
              <a:lnSpc>
                <a:spcPct val="100000"/>
              </a:lnSpc>
              <a:spcBef>
                <a:spcPts val="1000"/>
              </a:spcBef>
              <a:spcAft>
                <a:spcPts val="0"/>
              </a:spcAft>
              <a:buSzPts val="1920"/>
              <a:buChar char="►"/>
            </a:pPr>
            <a:r>
              <a:rPr lang="en-US" sz="2400"/>
              <a:t>Several soft links already exist on the system including </a:t>
            </a:r>
            <a:r>
              <a:rPr lang="en-US" sz="2400">
                <a:latin typeface="Courier New"/>
                <a:ea typeface="Courier New"/>
                <a:cs typeface="Courier New"/>
                <a:sym typeface="Courier New"/>
              </a:rPr>
              <a:t>/etc/motd</a:t>
            </a:r>
            <a:endParaRPr sz="2400">
              <a:latin typeface="Courier New"/>
              <a:ea typeface="Courier New"/>
              <a:cs typeface="Courier New"/>
              <a:sym typeface="Courier New"/>
            </a:endParaRPr>
          </a:p>
          <a:p>
            <a:pPr marL="342900" lvl="0" indent="-342900" algn="l" rtl="0">
              <a:lnSpc>
                <a:spcPct val="100000"/>
              </a:lnSpc>
              <a:spcBef>
                <a:spcPts val="1000"/>
              </a:spcBef>
              <a:spcAft>
                <a:spcPts val="0"/>
              </a:spcAft>
              <a:buSzPts val="1600"/>
              <a:buFont typeface="Arial"/>
              <a:buNone/>
            </a:pPr>
            <a:r>
              <a:rPr lang="en-US" sz="2000"/>
              <a:t>		</a:t>
            </a:r>
            <a:endParaRPr sz="28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29"/>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105</a:t>
            </a:fld>
            <a:endParaRPr sz="1400" b="0" i="0" u="none" strike="noStrike" cap="none">
              <a:solidFill>
                <a:schemeClr val="dk1"/>
              </a:solidFill>
              <a:latin typeface="Arial"/>
              <a:ea typeface="Arial"/>
              <a:cs typeface="Arial"/>
              <a:sym typeface="Arial"/>
            </a:endParaRPr>
          </a:p>
        </p:txBody>
      </p:sp>
      <p:sp>
        <p:nvSpPr>
          <p:cNvPr id="929" name="Google Shape;929;p129"/>
          <p:cNvSpPr/>
          <p:nvPr/>
        </p:nvSpPr>
        <p:spPr>
          <a:xfrm>
            <a:off x="1524000" y="376528"/>
            <a:ext cx="8763000" cy="53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Link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chemeClr val="lt1"/>
              </a:buClr>
              <a:buSzPts val="1800"/>
              <a:buFont typeface="Arial"/>
              <a:buChar char="•"/>
            </a:pPr>
            <a:r>
              <a:rPr lang="en-US" sz="1800" b="0" i="0" u="none" strike="noStrike" cap="none">
                <a:solidFill>
                  <a:schemeClr val="lt1"/>
                </a:solidFill>
                <a:latin typeface="Arial"/>
                <a:ea typeface="Arial"/>
                <a:cs typeface="Arial"/>
                <a:sym typeface="Arial"/>
              </a:rPr>
              <a:t>Symbolic links (ln –s)</a:t>
            </a: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You can create a </a:t>
            </a:r>
            <a:r>
              <a:rPr lang="en-US" sz="2400" b="0" i="1" u="none" strike="noStrike" cap="none">
                <a:solidFill>
                  <a:schemeClr val="dk1"/>
                </a:solidFill>
                <a:latin typeface="Arial"/>
                <a:ea typeface="Arial"/>
                <a:cs typeface="Arial"/>
                <a:sym typeface="Arial"/>
              </a:rPr>
              <a:t>symbolic link </a:t>
            </a:r>
            <a:r>
              <a:rPr lang="en-US" sz="2400" b="0" i="0" u="none" strike="noStrike" cap="none">
                <a:solidFill>
                  <a:schemeClr val="dk1"/>
                </a:solidFill>
                <a:latin typeface="Arial"/>
                <a:ea typeface="Arial"/>
                <a:cs typeface="Arial"/>
                <a:sym typeface="Arial"/>
              </a:rPr>
              <a:t>with the </a:t>
            </a:r>
            <a:r>
              <a:rPr lang="en-US" sz="2400" b="1" i="0" u="none" strike="noStrike" cap="none">
                <a:solidFill>
                  <a:schemeClr val="dk1"/>
                </a:solidFill>
                <a:latin typeface="Arial"/>
                <a:ea typeface="Arial"/>
                <a:cs typeface="Arial"/>
                <a:sym typeface="Arial"/>
              </a:rPr>
              <a:t>ln </a:t>
            </a:r>
            <a:r>
              <a:rPr lang="en-US" sz="2400" b="0" i="0" u="none" strike="noStrike" cap="none">
                <a:solidFill>
                  <a:schemeClr val="dk1"/>
                </a:solidFill>
                <a:latin typeface="Arial"/>
                <a:ea typeface="Arial"/>
                <a:cs typeface="Arial"/>
                <a:sym typeface="Arial"/>
              </a:rPr>
              <a:t>command and the </a:t>
            </a:r>
            <a:r>
              <a:rPr lang="en-US" sz="2400" b="1" i="0" u="none" strike="noStrike" cap="none">
                <a:solidFill>
                  <a:schemeClr val="dk1"/>
                </a:solidFill>
                <a:latin typeface="Arial"/>
                <a:ea typeface="Arial"/>
                <a:cs typeface="Arial"/>
                <a:sym typeface="Arial"/>
              </a:rPr>
              <a:t>-s option</a:t>
            </a:r>
            <a:r>
              <a:rPr lang="en-US" sz="2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Creating a soft link does not increment the link count on the existing file.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36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p:txBody>
      </p:sp>
      <p:sp>
        <p:nvSpPr>
          <p:cNvPr id="930" name="Google Shape;930;p129"/>
          <p:cNvSpPr txBox="1"/>
          <p:nvPr/>
        </p:nvSpPr>
        <p:spPr>
          <a:xfrm>
            <a:off x="18288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pic>
        <p:nvPicPr>
          <p:cNvPr id="931" name="Google Shape;931;p129"/>
          <p:cNvPicPr preferRelativeResize="0"/>
          <p:nvPr/>
        </p:nvPicPr>
        <p:blipFill rotWithShape="1">
          <a:blip r:embed="rId3">
            <a:alphaModFix/>
          </a:blip>
          <a:srcRect/>
          <a:stretch/>
        </p:blipFill>
        <p:spPr>
          <a:xfrm>
            <a:off x="2098963" y="3064453"/>
            <a:ext cx="7391400" cy="29622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0"/>
          <p:cNvSpPr txBox="1">
            <a:spLocks noGrp="1"/>
          </p:cNvSpPr>
          <p:nvPr>
            <p:ph type="title" idx="4294967295"/>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Comparing Hard and Soft Links</a:t>
            </a:r>
            <a:endParaRPr/>
          </a:p>
        </p:txBody>
      </p:sp>
      <p:sp>
        <p:nvSpPr>
          <p:cNvPr id="937" name="Google Shape;937;p130"/>
          <p:cNvSpPr txBox="1">
            <a:spLocks noGrp="1"/>
          </p:cNvSpPr>
          <p:nvPr>
            <p:ph type="body" idx="4294967295"/>
          </p:nvPr>
        </p:nvSpPr>
        <p:spPr>
          <a:xfrm>
            <a:off x="609600" y="14478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Hard links have no single point of failure:</a:t>
            </a:r>
            <a:endParaRPr/>
          </a:p>
          <a:p>
            <a:pPr marL="742950" lvl="1" indent="-285750" algn="l" rtl="0">
              <a:lnSpc>
                <a:spcPct val="100000"/>
              </a:lnSpc>
              <a:spcBef>
                <a:spcPts val="1000"/>
              </a:spcBef>
              <a:spcAft>
                <a:spcPts val="0"/>
              </a:spcAft>
              <a:buSzPts val="1600"/>
              <a:buChar char="►"/>
            </a:pPr>
            <a:r>
              <a:rPr lang="en-US" sz="2000"/>
              <a:t>Every file name linked to the inode is equivalent.</a:t>
            </a:r>
            <a:endParaRPr/>
          </a:p>
          <a:p>
            <a:pPr marL="742950" lvl="1" indent="-285750" algn="l" rtl="0">
              <a:lnSpc>
                <a:spcPct val="100000"/>
              </a:lnSpc>
              <a:spcBef>
                <a:spcPts val="1000"/>
              </a:spcBef>
              <a:spcAft>
                <a:spcPts val="0"/>
              </a:spcAft>
              <a:buSzPts val="1600"/>
              <a:buChar char="►"/>
            </a:pPr>
            <a:r>
              <a:rPr lang="en-US" sz="2000"/>
              <a:t>As long as one hard link remains, then the inode is still accessible.</a:t>
            </a:r>
            <a:endParaRPr/>
          </a:p>
          <a:p>
            <a:pPr marL="342900" lvl="0" indent="-342900" algn="l" rtl="0">
              <a:lnSpc>
                <a:spcPct val="100000"/>
              </a:lnSpc>
              <a:spcBef>
                <a:spcPts val="1000"/>
              </a:spcBef>
              <a:spcAft>
                <a:spcPts val="0"/>
              </a:spcAft>
              <a:buSzPts val="1920"/>
              <a:buChar char="►"/>
            </a:pPr>
            <a:r>
              <a:rPr lang="en-US" sz="2400"/>
              <a:t>Soft links have a single point of failure:</a:t>
            </a:r>
            <a:endParaRPr/>
          </a:p>
          <a:p>
            <a:pPr marL="742950" lvl="1" indent="-285750" algn="l" rtl="0">
              <a:lnSpc>
                <a:spcPct val="100000"/>
              </a:lnSpc>
              <a:spcBef>
                <a:spcPts val="1000"/>
              </a:spcBef>
              <a:spcAft>
                <a:spcPts val="0"/>
              </a:spcAft>
              <a:buSzPts val="1600"/>
              <a:buChar char="►"/>
            </a:pPr>
            <a:r>
              <a:rPr lang="en-US" sz="2000"/>
              <a:t>If the original file is deleted or moved, then the soft link  file will no longer be valid.</a:t>
            </a:r>
            <a:endParaRPr/>
          </a:p>
          <a:p>
            <a:pPr marL="742950" lvl="1" indent="-285750" algn="l" rtl="0">
              <a:lnSpc>
                <a:spcPct val="100000"/>
              </a:lnSpc>
              <a:spcBef>
                <a:spcPts val="1000"/>
              </a:spcBef>
              <a:spcAft>
                <a:spcPts val="0"/>
              </a:spcAft>
              <a:buSzPts val="1600"/>
              <a:buChar char="►"/>
            </a:pPr>
            <a:r>
              <a:rPr lang="en-US" sz="2000"/>
              <a:t>An invalid symbolic link is said to be “dangling”.</a:t>
            </a:r>
            <a:endParaRPr/>
          </a:p>
          <a:p>
            <a:pPr marL="0" lvl="0" indent="0" algn="l" rtl="0">
              <a:lnSpc>
                <a:spcPct val="100000"/>
              </a:lnSpc>
              <a:spcBef>
                <a:spcPts val="1000"/>
              </a:spcBef>
              <a:spcAft>
                <a:spcPts val="0"/>
              </a:spcAft>
              <a:buSzPts val="1920"/>
              <a:buNone/>
            </a:pPr>
            <a:endParaRPr sz="2400" b="1"/>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31"/>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107</a:t>
            </a:fld>
            <a:endParaRPr sz="1400" b="0" i="0" u="none" strike="noStrike" cap="none">
              <a:solidFill>
                <a:schemeClr val="dk1"/>
              </a:solidFill>
              <a:latin typeface="Arial"/>
              <a:ea typeface="Arial"/>
              <a:cs typeface="Arial"/>
              <a:sym typeface="Arial"/>
            </a:endParaRPr>
          </a:p>
        </p:txBody>
      </p:sp>
      <p:sp>
        <p:nvSpPr>
          <p:cNvPr id="943" name="Google Shape;943;p131"/>
          <p:cNvSpPr/>
          <p:nvPr/>
        </p:nvSpPr>
        <p:spPr>
          <a:xfrm>
            <a:off x="1828800" y="748144"/>
            <a:ext cx="8763000" cy="14547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Arial"/>
                <a:ea typeface="Arial"/>
                <a:cs typeface="Arial"/>
                <a:sym typeface="Arial"/>
              </a:rPr>
              <a:t>Symbolic links (ln –s)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The disadvantage of  symbolic link is that it can point to a non-existing object if the object and its corresponding name no longer exist.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E.g. ln –s old newsymbolic</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36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p:txBody>
      </p:sp>
      <p:sp>
        <p:nvSpPr>
          <p:cNvPr id="944" name="Google Shape;944;p131"/>
          <p:cNvSpPr txBox="1"/>
          <p:nvPr/>
        </p:nvSpPr>
        <p:spPr>
          <a:xfrm>
            <a:off x="18288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pic>
        <p:nvPicPr>
          <p:cNvPr id="945" name="Google Shape;945;p131"/>
          <p:cNvPicPr preferRelativeResize="0"/>
          <p:nvPr/>
        </p:nvPicPr>
        <p:blipFill rotWithShape="1">
          <a:blip r:embed="rId3">
            <a:alphaModFix/>
          </a:blip>
          <a:srcRect l="35478" t="39417" r="23652" b="25304"/>
          <a:stretch/>
        </p:blipFill>
        <p:spPr>
          <a:xfrm>
            <a:off x="2348344" y="2012882"/>
            <a:ext cx="6096000" cy="3207329"/>
          </a:xfrm>
          <a:prstGeom prst="rect">
            <a:avLst/>
          </a:prstGeom>
          <a:noFill/>
          <a:ln>
            <a:noFill/>
          </a:ln>
        </p:spPr>
      </p:pic>
      <p:pic>
        <p:nvPicPr>
          <p:cNvPr id="946" name="Google Shape;946;p131"/>
          <p:cNvPicPr preferRelativeResize="0"/>
          <p:nvPr/>
        </p:nvPicPr>
        <p:blipFill rotWithShape="1">
          <a:blip r:embed="rId4">
            <a:alphaModFix/>
          </a:blip>
          <a:srcRect l="37566" t="58881" r="24868" b="26521"/>
          <a:stretch/>
        </p:blipFill>
        <p:spPr>
          <a:xfrm>
            <a:off x="2133599" y="5410200"/>
            <a:ext cx="6525491" cy="11430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32"/>
          <p:cNvSpPr txBox="1">
            <a:spLocks noGrp="1"/>
          </p:cNvSpPr>
          <p:nvPr>
            <p:ph type="title" idx="4294967295"/>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Comparing Hard and Soft Links</a:t>
            </a:r>
            <a:endParaRPr/>
          </a:p>
        </p:txBody>
      </p:sp>
      <p:sp>
        <p:nvSpPr>
          <p:cNvPr id="952" name="Google Shape;952;p132"/>
          <p:cNvSpPr txBox="1">
            <a:spLocks noGrp="1"/>
          </p:cNvSpPr>
          <p:nvPr>
            <p:ph type="body" idx="4294967295"/>
          </p:nvPr>
        </p:nvSpPr>
        <p:spPr>
          <a:xfrm>
            <a:off x="609600" y="14478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Hard links are difficult to see:</a:t>
            </a:r>
            <a:endParaRPr/>
          </a:p>
          <a:p>
            <a:pPr marL="742950" lvl="1" indent="-285750" algn="l" rtl="0">
              <a:lnSpc>
                <a:spcPct val="100000"/>
              </a:lnSpc>
              <a:spcBef>
                <a:spcPts val="1000"/>
              </a:spcBef>
              <a:spcAft>
                <a:spcPts val="0"/>
              </a:spcAft>
              <a:buSzPts val="1600"/>
              <a:buChar char="►"/>
            </a:pPr>
            <a:r>
              <a:rPr lang="en-US" sz="2000"/>
              <a:t>A file with a link count greater than one</a:t>
            </a:r>
            <a:endParaRPr/>
          </a:p>
          <a:p>
            <a:pPr marL="742950" lvl="1" indent="-285750" algn="l" rtl="0">
              <a:lnSpc>
                <a:spcPct val="100000"/>
              </a:lnSpc>
              <a:spcBef>
                <a:spcPts val="1000"/>
              </a:spcBef>
              <a:spcAft>
                <a:spcPts val="0"/>
              </a:spcAft>
              <a:buSzPts val="1600"/>
              <a:buChar char="►"/>
            </a:pPr>
            <a:r>
              <a:rPr lang="en-US" sz="2000"/>
              <a:t>Can be found with </a:t>
            </a:r>
            <a:r>
              <a:rPr lang="en-US" sz="2000">
                <a:latin typeface="Courier New"/>
                <a:ea typeface="Courier New"/>
                <a:cs typeface="Courier New"/>
                <a:sym typeface="Courier New"/>
              </a:rPr>
              <a:t>find / -inum 123</a:t>
            </a:r>
            <a:endParaRPr/>
          </a:p>
          <a:p>
            <a:pPr marL="342900" lvl="0" indent="-342900" algn="l" rtl="0">
              <a:lnSpc>
                <a:spcPct val="100000"/>
              </a:lnSpc>
              <a:spcBef>
                <a:spcPts val="1000"/>
              </a:spcBef>
              <a:spcAft>
                <a:spcPts val="0"/>
              </a:spcAft>
              <a:buSzPts val="1920"/>
              <a:buChar char="►"/>
            </a:pPr>
            <a:r>
              <a:rPr lang="en-US" sz="2400"/>
              <a:t>Soft links are easy to see:</a:t>
            </a:r>
            <a:endParaRPr/>
          </a:p>
          <a:p>
            <a:pPr marL="742950" lvl="1" indent="-285750" algn="l" rtl="0">
              <a:lnSpc>
                <a:spcPct val="100000"/>
              </a:lnSpc>
              <a:spcBef>
                <a:spcPts val="1000"/>
              </a:spcBef>
              <a:spcAft>
                <a:spcPts val="0"/>
              </a:spcAft>
              <a:buSzPts val="1600"/>
              <a:buChar char="►"/>
            </a:pPr>
            <a:r>
              <a:rPr lang="en-US" sz="2000"/>
              <a:t>A link (type l) file </a:t>
            </a:r>
            <a:endParaRPr/>
          </a:p>
          <a:p>
            <a:pPr marL="742950" lvl="1" indent="-285750" algn="l" rtl="0">
              <a:lnSpc>
                <a:spcPct val="100000"/>
              </a:lnSpc>
              <a:spcBef>
                <a:spcPts val="1000"/>
              </a:spcBef>
              <a:spcAft>
                <a:spcPts val="0"/>
              </a:spcAft>
              <a:buSzPts val="1600"/>
              <a:buChar char="►"/>
            </a:pPr>
            <a:r>
              <a:rPr lang="en-US" sz="2000"/>
              <a:t>The file name points to what it is linked to</a:t>
            </a:r>
            <a:endParaRPr/>
          </a:p>
          <a:p>
            <a:pPr marL="342900" lvl="0" indent="-220980" algn="l" rtl="0">
              <a:lnSpc>
                <a:spcPct val="100000"/>
              </a:lnSpc>
              <a:spcBef>
                <a:spcPts val="1000"/>
              </a:spcBef>
              <a:spcAft>
                <a:spcPts val="0"/>
              </a:spcAft>
              <a:buSzPts val="1920"/>
              <a:buNone/>
            </a:pPr>
            <a:endParaRPr sz="2400" b="1"/>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33"/>
          <p:cNvSpPr txBox="1">
            <a:spLocks noGrp="1"/>
          </p:cNvSpPr>
          <p:nvPr>
            <p:ph type="title" idx="4294967295"/>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Comparing Hard and Soft Links</a:t>
            </a:r>
            <a:endParaRPr/>
          </a:p>
        </p:txBody>
      </p:sp>
      <p:sp>
        <p:nvSpPr>
          <p:cNvPr id="958" name="Google Shape;958;p133"/>
          <p:cNvSpPr txBox="1">
            <a:spLocks noGrp="1"/>
          </p:cNvSpPr>
          <p:nvPr>
            <p:ph type="body" idx="4294967295"/>
          </p:nvPr>
        </p:nvSpPr>
        <p:spPr>
          <a:xfrm>
            <a:off x="609600" y="1447801"/>
            <a:ext cx="109728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Hard links:</a:t>
            </a:r>
            <a:endParaRPr/>
          </a:p>
          <a:p>
            <a:pPr marL="742950" lvl="1" indent="-285750" algn="l" rtl="0">
              <a:lnSpc>
                <a:spcPct val="100000"/>
              </a:lnSpc>
              <a:spcBef>
                <a:spcPts val="1000"/>
              </a:spcBef>
              <a:spcAft>
                <a:spcPts val="0"/>
              </a:spcAft>
              <a:buSzPts val="1600"/>
              <a:buChar char="►"/>
            </a:pPr>
            <a:r>
              <a:rPr lang="en-US" sz="2000"/>
              <a:t>Can not link a file on one device or partition to a file on another device or partition</a:t>
            </a:r>
            <a:endParaRPr/>
          </a:p>
          <a:p>
            <a:pPr marL="342900" lvl="0" indent="-342900" algn="l" rtl="0">
              <a:lnSpc>
                <a:spcPct val="100000"/>
              </a:lnSpc>
              <a:spcBef>
                <a:spcPts val="1000"/>
              </a:spcBef>
              <a:spcAft>
                <a:spcPts val="0"/>
              </a:spcAft>
              <a:buSzPts val="1920"/>
              <a:buChar char="►"/>
            </a:pPr>
            <a:r>
              <a:rPr lang="en-US" sz="2400"/>
              <a:t>Soft links:</a:t>
            </a:r>
            <a:endParaRPr/>
          </a:p>
          <a:p>
            <a:pPr marL="742950" lvl="1" indent="-285750" algn="l" rtl="0">
              <a:lnSpc>
                <a:spcPct val="100000"/>
              </a:lnSpc>
              <a:spcBef>
                <a:spcPts val="1000"/>
              </a:spcBef>
              <a:spcAft>
                <a:spcPts val="0"/>
              </a:spcAft>
              <a:buSzPts val="1600"/>
              <a:buChar char="►"/>
            </a:pPr>
            <a:r>
              <a:rPr lang="en-US" sz="2000"/>
              <a:t>Can cross link from one device or partition to another</a:t>
            </a:r>
            <a:endParaRPr/>
          </a:p>
          <a:p>
            <a:pPr marL="342900" lvl="0" indent="-220980" algn="l" rtl="0">
              <a:lnSpc>
                <a:spcPct val="100000"/>
              </a:lnSpc>
              <a:spcBef>
                <a:spcPts val="1000"/>
              </a:spcBef>
              <a:spcAft>
                <a:spcPts val="0"/>
              </a:spcAft>
              <a:buSzPts val="1920"/>
              <a:buNone/>
            </a:pPr>
            <a:endParaRPr sz="24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a:solidFill>
                  <a:schemeClr val="dk1"/>
                </a:solidFill>
              </a:rPr>
              <a:t>Programmable shells </a:t>
            </a:r>
            <a:endParaRPr>
              <a:solidFill>
                <a:schemeClr val="dk1"/>
              </a:solidFill>
            </a:endParaRPr>
          </a:p>
        </p:txBody>
      </p:sp>
      <p:sp>
        <p:nvSpPr>
          <p:cNvPr id="233" name="Google Shape;233;p32"/>
          <p:cNvSpPr txBox="1">
            <a:spLocks noGrp="1"/>
          </p:cNvSpPr>
          <p:nvPr>
            <p:ph type="body" idx="1"/>
          </p:nvPr>
        </p:nvSpPr>
        <p:spPr>
          <a:xfrm>
            <a:off x="677335" y="1357275"/>
            <a:ext cx="10513830" cy="550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b="1">
                <a:solidFill>
                  <a:srgbClr val="7030A0"/>
                </a:solidFill>
              </a:rPr>
              <a:t>Following are the different types of Unix shells:</a:t>
            </a:r>
            <a:endParaRPr sz="2400">
              <a:solidFill>
                <a:srgbClr val="7030A0"/>
              </a:solidFill>
            </a:endParaRPr>
          </a:p>
          <a:p>
            <a:pPr marL="342900" lvl="0" indent="-342900" algn="l" rtl="0">
              <a:lnSpc>
                <a:spcPct val="100000"/>
              </a:lnSpc>
              <a:spcBef>
                <a:spcPts val="1000"/>
              </a:spcBef>
              <a:spcAft>
                <a:spcPts val="0"/>
              </a:spcAft>
              <a:buSzPts val="1600"/>
              <a:buChar char="►"/>
            </a:pPr>
            <a:r>
              <a:rPr lang="en-US" sz="2000" b="1">
                <a:solidFill>
                  <a:srgbClr val="0000FF"/>
                </a:solidFill>
              </a:rPr>
              <a:t>B shell </a:t>
            </a:r>
            <a:r>
              <a:rPr lang="en-US" sz="2000" b="1">
                <a:solidFill>
                  <a:srgbClr val="7030A0"/>
                </a:solidFill>
              </a:rPr>
              <a:t>-</a:t>
            </a:r>
            <a:r>
              <a:rPr lang="en-US" sz="2000">
                <a:solidFill>
                  <a:srgbClr val="7030A0"/>
                </a:solidFill>
              </a:rPr>
              <a:t> /bin/sh – This is the default Unix shell for many Unix operating systems .Bourne shell was written by S. R. Bourne</a:t>
            </a:r>
            <a:endParaRPr/>
          </a:p>
          <a:p>
            <a:pPr marL="342900" lvl="0" indent="-342900" algn="l" rtl="0">
              <a:lnSpc>
                <a:spcPct val="100000"/>
              </a:lnSpc>
              <a:spcBef>
                <a:spcPts val="1000"/>
              </a:spcBef>
              <a:spcAft>
                <a:spcPts val="0"/>
              </a:spcAft>
              <a:buSzPts val="1600"/>
              <a:buChar char="►"/>
            </a:pPr>
            <a:r>
              <a:rPr lang="en-US" sz="2000" b="1">
                <a:solidFill>
                  <a:srgbClr val="0000FF"/>
                </a:solidFill>
              </a:rPr>
              <a:t>C-shell</a:t>
            </a:r>
            <a:r>
              <a:rPr lang="en-US" sz="2000">
                <a:solidFill>
                  <a:srgbClr val="0000FF"/>
                </a:solidFill>
              </a:rPr>
              <a:t> </a:t>
            </a:r>
            <a:r>
              <a:rPr lang="en-US" sz="2000">
                <a:solidFill>
                  <a:srgbClr val="7030A0"/>
                </a:solidFill>
              </a:rPr>
              <a:t>-/bin/csh -was designed to provide the interactive features lacking in b shell such as job control and aliasing .</a:t>
            </a:r>
            <a:endParaRPr/>
          </a:p>
          <a:p>
            <a:pPr marL="342900" lvl="0" indent="-342900" algn="l" rtl="0">
              <a:lnSpc>
                <a:spcPct val="100000"/>
              </a:lnSpc>
              <a:spcBef>
                <a:spcPts val="1000"/>
              </a:spcBef>
              <a:spcAft>
                <a:spcPts val="0"/>
              </a:spcAft>
              <a:buSzPts val="1600"/>
              <a:buChar char="►"/>
            </a:pPr>
            <a:r>
              <a:rPr lang="en-US" sz="2000" b="1">
                <a:solidFill>
                  <a:srgbClr val="0000FF"/>
                </a:solidFill>
              </a:rPr>
              <a:t>K shell</a:t>
            </a:r>
            <a:r>
              <a:rPr lang="en-US" sz="2000">
                <a:solidFill>
                  <a:srgbClr val="0000FF"/>
                </a:solidFill>
              </a:rPr>
              <a:t> </a:t>
            </a:r>
            <a:r>
              <a:rPr lang="en-US" sz="2000">
                <a:solidFill>
                  <a:srgbClr val="7030A0"/>
                </a:solidFill>
              </a:rPr>
              <a:t>-/bin/ksh – was created by David Korn and has features of both B shell and C shell along with some additional features .</a:t>
            </a:r>
            <a:endParaRPr/>
          </a:p>
          <a:p>
            <a:pPr marL="342900" lvl="0" indent="-342900" algn="l" rtl="0">
              <a:lnSpc>
                <a:spcPct val="100000"/>
              </a:lnSpc>
              <a:spcBef>
                <a:spcPts val="1000"/>
              </a:spcBef>
              <a:spcAft>
                <a:spcPts val="0"/>
              </a:spcAft>
              <a:buSzPts val="1600"/>
              <a:buChar char="►"/>
            </a:pPr>
            <a:r>
              <a:rPr lang="en-US" sz="2000" b="1">
                <a:solidFill>
                  <a:srgbClr val="0000FF"/>
                </a:solidFill>
              </a:rPr>
              <a:t>Bash</a:t>
            </a:r>
            <a:r>
              <a:rPr lang="en-US" sz="2000">
                <a:solidFill>
                  <a:srgbClr val="7030A0"/>
                </a:solidFill>
              </a:rPr>
              <a:t> – /bin/bash - the Bourne again shell was developed by GNU project .It is based on B shell language and has features of C and K shells.</a:t>
            </a:r>
            <a:endParaRPr/>
          </a:p>
          <a:p>
            <a:pPr marL="342900" lvl="0" indent="-342900" algn="l" rtl="0">
              <a:lnSpc>
                <a:spcPct val="100000"/>
              </a:lnSpc>
              <a:spcBef>
                <a:spcPts val="1000"/>
              </a:spcBef>
              <a:spcAft>
                <a:spcPts val="0"/>
              </a:spcAft>
              <a:buSzPts val="1600"/>
              <a:buChar char="►"/>
            </a:pPr>
            <a:r>
              <a:rPr lang="en-US" sz="2000" b="1">
                <a:solidFill>
                  <a:srgbClr val="0000FF"/>
                </a:solidFill>
              </a:rPr>
              <a:t>tcsh</a:t>
            </a:r>
            <a:r>
              <a:rPr lang="en-US" sz="2000" b="1">
                <a:solidFill>
                  <a:srgbClr val="7030A0"/>
                </a:solidFill>
              </a:rPr>
              <a:t> </a:t>
            </a:r>
            <a:r>
              <a:rPr lang="en-US" sz="2000">
                <a:solidFill>
                  <a:srgbClr val="7030A0"/>
                </a:solidFill>
              </a:rPr>
              <a:t>-/bin/tcsh</a:t>
            </a:r>
            <a:r>
              <a:rPr lang="en-US" sz="2000" b="1">
                <a:solidFill>
                  <a:srgbClr val="7030A0"/>
                </a:solidFill>
              </a:rPr>
              <a:t> </a:t>
            </a:r>
            <a:r>
              <a:rPr lang="en-US" sz="2000">
                <a:solidFill>
                  <a:srgbClr val="7030A0"/>
                </a:solidFill>
              </a:rPr>
              <a:t>is the default shell of FreeBSD and its descendants. FreeBSD  (Berkeley Software Distribution) is an operating system for a variety of platforms which focuses on features, speed, and stability. </a:t>
            </a:r>
            <a:endParaRPr/>
          </a:p>
          <a:p>
            <a:pPr marL="342900" lvl="0" indent="-342900" algn="l" rtl="0">
              <a:lnSpc>
                <a:spcPct val="100000"/>
              </a:lnSpc>
              <a:spcBef>
                <a:spcPts val="1000"/>
              </a:spcBef>
              <a:spcAft>
                <a:spcPts val="0"/>
              </a:spcAft>
              <a:buSzPts val="1920"/>
              <a:buNone/>
            </a:pPr>
            <a:endParaRPr sz="2400"/>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3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08-May-18</a:t>
            </a:r>
            <a:endParaRPr/>
          </a:p>
        </p:txBody>
      </p:sp>
      <p:sp>
        <p:nvSpPr>
          <p:cNvPr id="964" name="Google Shape;964;p134"/>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110</a:t>
            </a:fld>
            <a:endParaRPr/>
          </a:p>
        </p:txBody>
      </p:sp>
      <p:graphicFrame>
        <p:nvGraphicFramePr>
          <p:cNvPr id="965" name="Google Shape;965;p134"/>
          <p:cNvGraphicFramePr/>
          <p:nvPr/>
        </p:nvGraphicFramePr>
        <p:xfrm>
          <a:off x="1790128" y="2132666"/>
          <a:ext cx="8686800" cy="4328190"/>
        </p:xfrm>
        <a:graphic>
          <a:graphicData uri="http://schemas.openxmlformats.org/drawingml/2006/table">
            <a:tbl>
              <a:tblPr>
                <a:noFill/>
                <a:tableStyleId>{C9DE93FA-2E25-400F-9FBD-89434640F52B}</a:tableStyleId>
              </a:tblPr>
              <a:tblGrid>
                <a:gridCol w="27432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342900">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Option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9750">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-a</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Copies a directory and subdirectories (compare –R); </a:t>
                      </a:r>
                      <a:r>
                        <a:rPr lang="en-US" sz="1800" b="0" i="0" u="none" strike="noStrike" cap="none">
                          <a:solidFill>
                            <a:srgbClr val="7030A0"/>
                          </a:solidFill>
                          <a:latin typeface="Arial"/>
                          <a:ea typeface="Arial"/>
                          <a:cs typeface="Arial"/>
                          <a:sym typeface="Arial"/>
                        </a:rPr>
                        <a:t>symbolic links, file permissions, owners, and time stamps are not changed</a:t>
                      </a:r>
                      <a:r>
                        <a:rPr lang="en-US" sz="1800" b="0" i="0" u="none" strike="noStrike" cap="none">
                          <a:solidFill>
                            <a:srgbClr val="3F3F3F"/>
                          </a:solidFill>
                          <a:latin typeface="Arial"/>
                          <a:ea typeface="Arial"/>
                          <a:cs typeface="Arial"/>
                          <a:sym typeface="Arial"/>
                        </a:rPr>
                        <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4975">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--help</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Display help</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4975">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-i</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 Asks before overwriting</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4975">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-l</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Links files instead of copying them (hard link).</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4975">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-R, -r</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Copies directories recursively (the directory and any subdirectories)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34975">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Makes symbolic links instead of copying (soft link)</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34975">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-u</a:t>
                      </a:r>
                      <a:endParaRPr sz="1400" u="none" strike="noStrike" cap="none"/>
                    </a:p>
                    <a:p>
                      <a:pPr marL="0" marR="0" lvl="0" indent="0" algn="ctr" rtl="0">
                        <a:lnSpc>
                          <a:spcPct val="100000"/>
                        </a:lnSpc>
                        <a:spcBef>
                          <a:spcPts val="36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cp –u &lt;file&gt; /&lt;directory&gt;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Copies a file only when the source file is newer that the destination file or when the destination file is missing</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966" name="Google Shape;966;p134"/>
          <p:cNvSpPr/>
          <p:nvPr/>
        </p:nvSpPr>
        <p:spPr>
          <a:xfrm>
            <a:off x="1809720" y="1142985"/>
            <a:ext cx="4572000" cy="9048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C00000"/>
              </a:buClr>
              <a:buSzPts val="2400"/>
              <a:buFont typeface="Arial"/>
              <a:buChar char="•"/>
            </a:pPr>
            <a:r>
              <a:rPr lang="en-US" sz="2400" b="0" i="0" u="none" strike="noStrike" cap="none">
                <a:solidFill>
                  <a:srgbClr val="C00000"/>
                </a:solidFill>
                <a:latin typeface="Trebuchet MS"/>
                <a:ea typeface="Trebuchet MS"/>
                <a:cs typeface="Trebuchet MS"/>
                <a:sym typeface="Trebuchet MS"/>
              </a:rPr>
              <a:t>“cp” command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C00000"/>
              </a:buClr>
              <a:buSzPts val="2400"/>
              <a:buFont typeface="Arial"/>
              <a:buChar char="•"/>
            </a:pPr>
            <a:r>
              <a:rPr lang="en-US" sz="2400" b="0" i="0" u="none" strike="noStrike" cap="none">
                <a:solidFill>
                  <a:srgbClr val="C00000"/>
                </a:solidFill>
                <a:latin typeface="Trebuchet MS"/>
                <a:ea typeface="Trebuchet MS"/>
                <a:cs typeface="Trebuchet MS"/>
                <a:sym typeface="Trebuchet MS"/>
              </a:rPr>
              <a:t>cp source destination</a:t>
            </a:r>
            <a:endParaRPr sz="1400" b="0" i="0" u="none" strike="noStrike" cap="none">
              <a:solidFill>
                <a:srgbClr val="000000"/>
              </a:solidFill>
              <a:latin typeface="Arial"/>
              <a:ea typeface="Arial"/>
              <a:cs typeface="Arial"/>
              <a:sym typeface="Arial"/>
            </a:endParaRPr>
          </a:p>
        </p:txBody>
      </p:sp>
      <p:sp>
        <p:nvSpPr>
          <p:cNvPr id="967" name="Google Shape;967;p134"/>
          <p:cNvSpPr/>
          <p:nvPr/>
        </p:nvSpPr>
        <p:spPr>
          <a:xfrm>
            <a:off x="2024035" y="428605"/>
            <a:ext cx="6006773" cy="646331"/>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rebuchet MS"/>
                <a:ea typeface="Trebuchet MS"/>
                <a:cs typeface="Trebuchet MS"/>
                <a:sym typeface="Trebuchet MS"/>
              </a:rPr>
              <a:t>Copy Files and Directories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pic>
        <p:nvPicPr>
          <p:cNvPr id="972" name="Google Shape;972;p135"/>
          <p:cNvPicPr preferRelativeResize="0"/>
          <p:nvPr/>
        </p:nvPicPr>
        <p:blipFill rotWithShape="1">
          <a:blip r:embed="rId3">
            <a:alphaModFix/>
          </a:blip>
          <a:srcRect l="17308" t="22009" r="23398" b="27988"/>
          <a:stretch/>
        </p:blipFill>
        <p:spPr>
          <a:xfrm>
            <a:off x="1064525" y="887104"/>
            <a:ext cx="8841475" cy="520889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pic>
        <p:nvPicPr>
          <p:cNvPr id="977" name="Google Shape;977;p136"/>
          <p:cNvPicPr preferRelativeResize="0"/>
          <p:nvPr/>
        </p:nvPicPr>
        <p:blipFill rotWithShape="1">
          <a:blip r:embed="rId3">
            <a:alphaModFix/>
          </a:blip>
          <a:srcRect l="38725" t="21503" r="27610" b="23715"/>
          <a:stretch/>
        </p:blipFill>
        <p:spPr>
          <a:xfrm>
            <a:off x="887104" y="838200"/>
            <a:ext cx="8409296" cy="5334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pic>
        <p:nvPicPr>
          <p:cNvPr id="982" name="Google Shape;982;p137"/>
          <p:cNvPicPr preferRelativeResize="0"/>
          <p:nvPr/>
        </p:nvPicPr>
        <p:blipFill rotWithShape="1">
          <a:blip r:embed="rId3">
            <a:alphaModFix/>
          </a:blip>
          <a:srcRect l="38472" t="21654" r="27189" b="23008"/>
          <a:stretch/>
        </p:blipFill>
        <p:spPr>
          <a:xfrm>
            <a:off x="791571" y="990600"/>
            <a:ext cx="9038230" cy="50292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p138"/>
          <p:cNvPicPr preferRelativeResize="0"/>
          <p:nvPr/>
        </p:nvPicPr>
        <p:blipFill rotWithShape="1">
          <a:blip r:embed="rId3">
            <a:alphaModFix/>
          </a:blip>
          <a:srcRect l="38388" t="30677" r="23385" b="11575"/>
          <a:stretch/>
        </p:blipFill>
        <p:spPr>
          <a:xfrm>
            <a:off x="1269242" y="1066800"/>
            <a:ext cx="8789158" cy="52578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992" name="Google Shape;992;p139"/>
          <p:cNvPicPr preferRelativeResize="0"/>
          <p:nvPr/>
        </p:nvPicPr>
        <p:blipFill rotWithShape="1">
          <a:blip r:embed="rId3">
            <a:alphaModFix/>
          </a:blip>
          <a:srcRect l="38388" t="26015" r="24907" b="11579"/>
          <a:stretch/>
        </p:blipFill>
        <p:spPr>
          <a:xfrm>
            <a:off x="668740" y="914401"/>
            <a:ext cx="9161060" cy="541019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0"/>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116</a:t>
            </a:fld>
            <a:endParaRPr/>
          </a:p>
        </p:txBody>
      </p:sp>
      <p:graphicFrame>
        <p:nvGraphicFramePr>
          <p:cNvPr id="998" name="Google Shape;998;p140"/>
          <p:cNvGraphicFramePr/>
          <p:nvPr/>
        </p:nvGraphicFramePr>
        <p:xfrm>
          <a:off x="1828800" y="4635501"/>
          <a:ext cx="8686800" cy="1371630"/>
        </p:xfrm>
        <a:graphic>
          <a:graphicData uri="http://schemas.openxmlformats.org/drawingml/2006/table">
            <a:tbl>
              <a:tblPr>
                <a:noFill/>
                <a:tableStyleId>{C9DE93FA-2E25-400F-9FBD-89434640F52B}</a:tableStyleId>
              </a:tblPr>
              <a:tblGrid>
                <a:gridCol w="1658950">
                  <a:extLst>
                    <a:ext uri="{9D8B030D-6E8A-4147-A177-3AD203B41FA5}">
                      <a16:colId xmlns:a16="http://schemas.microsoft.com/office/drawing/2014/main" val="20000"/>
                    </a:ext>
                  </a:extLst>
                </a:gridCol>
                <a:gridCol w="7027850">
                  <a:extLst>
                    <a:ext uri="{9D8B030D-6E8A-4147-A177-3AD203B41FA5}">
                      <a16:colId xmlns:a16="http://schemas.microsoft.com/office/drawing/2014/main" val="20001"/>
                    </a:ext>
                  </a:extLst>
                </a:gridCol>
              </a:tblGrid>
              <a:tr h="368300">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Option </a:t>
                      </a:r>
                      <a:r>
                        <a:rPr lang="en-US" sz="1600" b="1" i="0" u="none" strike="noStrike" cap="none">
                          <a:solidFill>
                            <a:srgbClr val="FF0000"/>
                          </a:solidFill>
                          <a:latin typeface="Arial"/>
                          <a:ea typeface="Arial"/>
                          <a:cs typeface="Arial"/>
                          <a:sym typeface="Arial"/>
                        </a:rPr>
                        <a:t>for rm 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46050">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-i</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Asks for confirmation before deleting</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31775">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-r</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Allows full directories to be deleted (rm –r  &lt;directory name&gt;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999" name="Google Shape;999;p140"/>
          <p:cNvGraphicFramePr/>
          <p:nvPr/>
        </p:nvGraphicFramePr>
        <p:xfrm>
          <a:off x="1828800" y="1739900"/>
          <a:ext cx="8458200" cy="2657550"/>
        </p:xfrm>
        <a:graphic>
          <a:graphicData uri="http://schemas.openxmlformats.org/drawingml/2006/table">
            <a:tbl>
              <a:tblPr>
                <a:noFill/>
                <a:tableStyleId>{C9DE93FA-2E25-400F-9FBD-89434640F52B}</a:tableStyleId>
              </a:tblPr>
              <a:tblGrid>
                <a:gridCol w="45720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458800">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9750">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rm &lt;filename&gt;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Remove a file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9750">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mkdir &lt;directory name&gt;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Make a directory</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9750">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mkdir &lt;directory name&gt; &lt;directory name2&gt;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Make 2 or more directory</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9750">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mkdir –p  &lt;dir1/dir1.1/dir1.1.1&gt;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Make sub subdirectories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9750">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rmdir</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800"/>
                        <a:buFont typeface="Arial"/>
                        <a:buNone/>
                      </a:pPr>
                      <a:r>
                        <a:rPr lang="en-US" sz="1800" b="0" i="0" u="none" strike="noStrike" cap="none">
                          <a:solidFill>
                            <a:srgbClr val="3F3F3F"/>
                          </a:solidFill>
                          <a:latin typeface="Arial"/>
                          <a:ea typeface="Arial"/>
                          <a:cs typeface="Arial"/>
                          <a:sym typeface="Arial"/>
                        </a:rPr>
                        <a:t>rm a directory </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00" name="Google Shape;1000;p140"/>
          <p:cNvSpPr/>
          <p:nvPr/>
        </p:nvSpPr>
        <p:spPr>
          <a:xfrm>
            <a:off x="1738282" y="500042"/>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rgbClr val="000000"/>
              </a:buClr>
              <a:buSzPts val="3600"/>
              <a:buFont typeface="Arial"/>
              <a:buNone/>
            </a:pPr>
            <a:r>
              <a:rPr lang="en-US" sz="3600" b="1" i="0" u="none" strike="noStrike" cap="none">
                <a:solidFill>
                  <a:schemeClr val="dk1"/>
                </a:solidFill>
                <a:latin typeface="Trebuchet MS"/>
                <a:ea typeface="Trebuchet MS"/>
                <a:cs typeface="Trebuchet MS"/>
                <a:sym typeface="Trebuchet MS"/>
              </a:rPr>
              <a:t>Create and Delete Files and Directories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4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117</a:t>
            </a:fld>
            <a:endParaRPr sz="900">
              <a:solidFill>
                <a:schemeClr val="dk1"/>
              </a:solidFill>
              <a:latin typeface="Arial"/>
              <a:ea typeface="Arial"/>
              <a:cs typeface="Arial"/>
              <a:sym typeface="Arial"/>
            </a:endParaRPr>
          </a:p>
        </p:txBody>
      </p:sp>
      <p:sp>
        <p:nvSpPr>
          <p:cNvPr id="1006" name="Google Shape;1006;p141"/>
          <p:cNvSpPr/>
          <p:nvPr/>
        </p:nvSpPr>
        <p:spPr>
          <a:xfrm>
            <a:off x="1228299" y="1981200"/>
            <a:ext cx="9211101" cy="9144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chemeClr val="dk1"/>
              </a:buClr>
              <a:buSzPts val="2400"/>
              <a:buFont typeface="Noto Sans Symbols"/>
              <a:buChar char="▪"/>
            </a:pPr>
            <a:r>
              <a:rPr lang="en-US" sz="2400" b="0" i="0" u="none" strike="noStrike" cap="none">
                <a:solidFill>
                  <a:schemeClr val="dk1"/>
                </a:solidFill>
                <a:latin typeface="Arial"/>
                <a:ea typeface="Arial"/>
                <a:cs typeface="Arial"/>
                <a:sym typeface="Arial"/>
              </a:rPr>
              <a:t>Wildcards is a token that specifies that one or more different characters can be used to satisfy a specific search request.</a:t>
            </a:r>
            <a:endParaRPr sz="1400" b="0" i="0" u="none" strike="noStrike" cap="none">
              <a:solidFill>
                <a:srgbClr val="000000"/>
              </a:solidFill>
              <a:latin typeface="Arial"/>
              <a:ea typeface="Arial"/>
              <a:cs typeface="Arial"/>
              <a:sym typeface="Arial"/>
            </a:endParaRPr>
          </a:p>
          <a:p>
            <a:pPr marL="342900" marR="0" lvl="0" indent="-190500" algn="ctr" rtl="0">
              <a:lnSpc>
                <a:spcPct val="100000"/>
              </a:lnSpc>
              <a:spcBef>
                <a:spcPts val="480"/>
              </a:spcBef>
              <a:spcAft>
                <a:spcPts val="0"/>
              </a:spcAft>
              <a:buClr>
                <a:schemeClr val="dk1"/>
              </a:buClr>
              <a:buSzPts val="2400"/>
              <a:buFont typeface="Arial"/>
              <a:buNone/>
            </a:pPr>
            <a:endParaRPr sz="2400" b="0" i="0" u="none" strike="noStrike" cap="none">
              <a:solidFill>
                <a:schemeClr val="lt1"/>
              </a:solidFill>
              <a:latin typeface="Arial"/>
              <a:ea typeface="Arial"/>
              <a:cs typeface="Arial"/>
              <a:sym typeface="Arial"/>
            </a:endParaRPr>
          </a:p>
        </p:txBody>
      </p:sp>
      <p:sp>
        <p:nvSpPr>
          <p:cNvPr id="1007" name="Google Shape;1007;p141"/>
          <p:cNvSpPr/>
          <p:nvPr/>
        </p:nvSpPr>
        <p:spPr>
          <a:xfrm>
            <a:off x="4495800" y="2895600"/>
            <a:ext cx="2362200" cy="685800"/>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Wildcards</a:t>
            </a:r>
            <a:endParaRPr sz="1400" b="0" i="0" u="none" strike="noStrike" cap="none">
              <a:solidFill>
                <a:srgbClr val="000000"/>
              </a:solidFill>
              <a:latin typeface="Arial"/>
              <a:ea typeface="Arial"/>
              <a:cs typeface="Arial"/>
              <a:sym typeface="Arial"/>
            </a:endParaRPr>
          </a:p>
        </p:txBody>
      </p:sp>
      <p:sp>
        <p:nvSpPr>
          <p:cNvPr id="1008" name="Google Shape;1008;p141"/>
          <p:cNvSpPr/>
          <p:nvPr/>
        </p:nvSpPr>
        <p:spPr>
          <a:xfrm>
            <a:off x="2057400" y="4495800"/>
            <a:ext cx="2362200" cy="685800"/>
          </a:xfrm>
          <a:prstGeom prst="rect">
            <a:avLst/>
          </a:prstGeom>
          <a:noFill/>
          <a:ln w="57150" cap="sq"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1009" name="Google Shape;1009;p141"/>
          <p:cNvSpPr/>
          <p:nvPr/>
        </p:nvSpPr>
        <p:spPr>
          <a:xfrm>
            <a:off x="4800600" y="4495800"/>
            <a:ext cx="2362200" cy="685800"/>
          </a:xfrm>
          <a:prstGeom prst="rect">
            <a:avLst/>
          </a:prstGeom>
          <a:noFill/>
          <a:ln w="57150" cap="sq"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1010" name="Google Shape;1010;p141"/>
          <p:cNvSpPr/>
          <p:nvPr/>
        </p:nvSpPr>
        <p:spPr>
          <a:xfrm>
            <a:off x="7543800" y="4495800"/>
            <a:ext cx="2362200" cy="685800"/>
          </a:xfrm>
          <a:prstGeom prst="rect">
            <a:avLst/>
          </a:prstGeom>
          <a:noFill/>
          <a:ln w="57150" cap="sq"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cxnSp>
        <p:nvCxnSpPr>
          <p:cNvPr id="1011" name="Google Shape;1011;p141"/>
          <p:cNvCxnSpPr/>
          <p:nvPr/>
        </p:nvCxnSpPr>
        <p:spPr>
          <a:xfrm flipH="1">
            <a:off x="3124200" y="3810000"/>
            <a:ext cx="2743200" cy="533400"/>
          </a:xfrm>
          <a:prstGeom prst="straightConnector1">
            <a:avLst/>
          </a:prstGeom>
          <a:noFill/>
          <a:ln w="38100" cap="sq" cmpd="sng">
            <a:solidFill>
              <a:schemeClr val="accent1"/>
            </a:solidFill>
            <a:prstDash val="solid"/>
            <a:round/>
            <a:headEnd type="none" w="sm" len="sm"/>
            <a:tailEnd type="triangle" w="sm" len="sm"/>
          </a:ln>
        </p:spPr>
      </p:cxnSp>
      <p:cxnSp>
        <p:nvCxnSpPr>
          <p:cNvPr id="1012" name="Google Shape;1012;p141"/>
          <p:cNvCxnSpPr/>
          <p:nvPr/>
        </p:nvCxnSpPr>
        <p:spPr>
          <a:xfrm>
            <a:off x="5867400" y="3810000"/>
            <a:ext cx="0" cy="533400"/>
          </a:xfrm>
          <a:prstGeom prst="straightConnector1">
            <a:avLst/>
          </a:prstGeom>
          <a:noFill/>
          <a:ln w="38100" cap="sq" cmpd="sng">
            <a:solidFill>
              <a:schemeClr val="accent1"/>
            </a:solidFill>
            <a:prstDash val="solid"/>
            <a:round/>
            <a:headEnd type="none" w="sm" len="sm"/>
            <a:tailEnd type="triangle" w="sm" len="sm"/>
          </a:ln>
        </p:spPr>
      </p:cxnSp>
      <p:cxnSp>
        <p:nvCxnSpPr>
          <p:cNvPr id="1013" name="Google Shape;1013;p141"/>
          <p:cNvCxnSpPr/>
          <p:nvPr/>
        </p:nvCxnSpPr>
        <p:spPr>
          <a:xfrm>
            <a:off x="5867400" y="3810000"/>
            <a:ext cx="2971800" cy="533400"/>
          </a:xfrm>
          <a:prstGeom prst="straightConnector1">
            <a:avLst/>
          </a:prstGeom>
          <a:noFill/>
          <a:ln w="38100" cap="sq" cmpd="sng">
            <a:solidFill>
              <a:schemeClr val="accent1"/>
            </a:solidFill>
            <a:prstDash val="solid"/>
            <a:round/>
            <a:headEnd type="none" w="sm" len="sm"/>
            <a:tailEnd type="triangle" w="sm" len="sm"/>
          </a:ln>
        </p:spPr>
      </p:cxnSp>
      <p:sp>
        <p:nvSpPr>
          <p:cNvPr id="1014" name="Google Shape;1014;p141"/>
          <p:cNvSpPr/>
          <p:nvPr/>
        </p:nvSpPr>
        <p:spPr>
          <a:xfrm>
            <a:off x="2362200" y="5121276"/>
            <a:ext cx="1752600"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Any single character</a:t>
            </a:r>
            <a:endParaRPr sz="1400" b="0" i="0" u="none" strike="noStrike" cap="none">
              <a:solidFill>
                <a:srgbClr val="000000"/>
              </a:solidFill>
              <a:latin typeface="Arial"/>
              <a:ea typeface="Arial"/>
              <a:cs typeface="Arial"/>
              <a:sym typeface="Arial"/>
            </a:endParaRPr>
          </a:p>
        </p:txBody>
      </p:sp>
      <p:sp>
        <p:nvSpPr>
          <p:cNvPr id="1015" name="Google Shape;1015;p141"/>
          <p:cNvSpPr/>
          <p:nvPr/>
        </p:nvSpPr>
        <p:spPr>
          <a:xfrm>
            <a:off x="5181600" y="5181601"/>
            <a:ext cx="1752600" cy="120032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Any single character in the set</a:t>
            </a:r>
            <a:endParaRPr sz="1400" b="0" i="0" u="none" strike="noStrike" cap="none">
              <a:solidFill>
                <a:srgbClr val="000000"/>
              </a:solidFill>
              <a:latin typeface="Arial"/>
              <a:ea typeface="Arial"/>
              <a:cs typeface="Arial"/>
              <a:sym typeface="Arial"/>
            </a:endParaRPr>
          </a:p>
        </p:txBody>
      </p:sp>
      <p:sp>
        <p:nvSpPr>
          <p:cNvPr id="1016" name="Google Shape;1016;p141"/>
          <p:cNvSpPr/>
          <p:nvPr/>
        </p:nvSpPr>
        <p:spPr>
          <a:xfrm>
            <a:off x="7924800" y="5137151"/>
            <a:ext cx="1752600" cy="120032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Zero or more characters</a:t>
            </a:r>
            <a:endParaRPr sz="1400" b="0" i="0" u="none" strike="noStrike" cap="none">
              <a:solidFill>
                <a:srgbClr val="000000"/>
              </a:solidFill>
              <a:latin typeface="Arial"/>
              <a:ea typeface="Arial"/>
              <a:cs typeface="Arial"/>
              <a:sym typeface="Arial"/>
            </a:endParaRPr>
          </a:p>
        </p:txBody>
      </p:sp>
      <p:sp>
        <p:nvSpPr>
          <p:cNvPr id="1017" name="Google Shape;1017;p141"/>
          <p:cNvSpPr txBox="1"/>
          <p:nvPr/>
        </p:nvSpPr>
        <p:spPr>
          <a:xfrm>
            <a:off x="1447800" y="832506"/>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sp>
        <p:nvSpPr>
          <p:cNvPr id="1018" name="Google Shape;1018;p14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Wildcard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7"/>
                                        </p:tgtEl>
                                        <p:attrNameLst>
                                          <p:attrName>style.visibility</p:attrName>
                                        </p:attrNameLst>
                                      </p:cBhvr>
                                      <p:to>
                                        <p:strVal val="visible"/>
                                      </p:to>
                                    </p:set>
                                    <p:animEffect transition="in" filter="fade">
                                      <p:cBhvr>
                                        <p:cTn id="7" dur="500"/>
                                        <p:tgtEl>
                                          <p:spTgt spid="10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1"/>
                                        </p:tgtEl>
                                        <p:attrNameLst>
                                          <p:attrName>style.visibility</p:attrName>
                                        </p:attrNameLst>
                                      </p:cBhvr>
                                      <p:to>
                                        <p:strVal val="visible"/>
                                      </p:to>
                                    </p:set>
                                    <p:animEffect transition="in" filter="fade">
                                      <p:cBhvr>
                                        <p:cTn id="12" dur="2000"/>
                                        <p:tgtEl>
                                          <p:spTgt spid="10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8"/>
                                        </p:tgtEl>
                                        <p:attrNameLst>
                                          <p:attrName>style.visibility</p:attrName>
                                        </p:attrNameLst>
                                      </p:cBhvr>
                                      <p:to>
                                        <p:strVal val="visible"/>
                                      </p:to>
                                    </p:set>
                                    <p:animEffect transition="in" filter="fade">
                                      <p:cBhvr>
                                        <p:cTn id="17" dur="500"/>
                                        <p:tgtEl>
                                          <p:spTgt spid="10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4"/>
                                        </p:tgtEl>
                                        <p:attrNameLst>
                                          <p:attrName>style.visibility</p:attrName>
                                        </p:attrNameLst>
                                      </p:cBhvr>
                                      <p:to>
                                        <p:strVal val="visible"/>
                                      </p:to>
                                    </p:set>
                                    <p:animEffect transition="in" filter="fade">
                                      <p:cBhvr>
                                        <p:cTn id="22" dur="1000"/>
                                        <p:tgtEl>
                                          <p:spTgt spid="10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2"/>
                                        </p:tgtEl>
                                        <p:attrNameLst>
                                          <p:attrName>style.visibility</p:attrName>
                                        </p:attrNameLst>
                                      </p:cBhvr>
                                      <p:to>
                                        <p:strVal val="visible"/>
                                      </p:to>
                                    </p:set>
                                    <p:animEffect transition="in" filter="fade">
                                      <p:cBhvr>
                                        <p:cTn id="27" dur="2000"/>
                                        <p:tgtEl>
                                          <p:spTgt spid="10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09"/>
                                        </p:tgtEl>
                                        <p:attrNameLst>
                                          <p:attrName>style.visibility</p:attrName>
                                        </p:attrNameLst>
                                      </p:cBhvr>
                                      <p:to>
                                        <p:strVal val="visible"/>
                                      </p:to>
                                    </p:set>
                                    <p:animEffect transition="in" filter="fade">
                                      <p:cBhvr>
                                        <p:cTn id="32" dur="500"/>
                                        <p:tgtEl>
                                          <p:spTgt spid="100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15"/>
                                        </p:tgtEl>
                                        <p:attrNameLst>
                                          <p:attrName>style.visibility</p:attrName>
                                        </p:attrNameLst>
                                      </p:cBhvr>
                                      <p:to>
                                        <p:strVal val="visible"/>
                                      </p:to>
                                    </p:set>
                                    <p:animEffect transition="in" filter="fade">
                                      <p:cBhvr>
                                        <p:cTn id="37" dur="1000"/>
                                        <p:tgtEl>
                                          <p:spTgt spid="10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13"/>
                                        </p:tgtEl>
                                        <p:attrNameLst>
                                          <p:attrName>style.visibility</p:attrName>
                                        </p:attrNameLst>
                                      </p:cBhvr>
                                      <p:to>
                                        <p:strVal val="visible"/>
                                      </p:to>
                                    </p:set>
                                    <p:animEffect transition="in" filter="fade">
                                      <p:cBhvr>
                                        <p:cTn id="42" dur="2000"/>
                                        <p:tgtEl>
                                          <p:spTgt spid="10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10"/>
                                        </p:tgtEl>
                                        <p:attrNameLst>
                                          <p:attrName>style.visibility</p:attrName>
                                        </p:attrNameLst>
                                      </p:cBhvr>
                                      <p:to>
                                        <p:strVal val="visible"/>
                                      </p:to>
                                    </p:set>
                                    <p:animEffect transition="in" filter="fade">
                                      <p:cBhvr>
                                        <p:cTn id="47" dur="500"/>
                                        <p:tgtEl>
                                          <p:spTgt spid="10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16"/>
                                        </p:tgtEl>
                                        <p:attrNameLst>
                                          <p:attrName>style.visibility</p:attrName>
                                        </p:attrNameLst>
                                      </p:cBhvr>
                                      <p:to>
                                        <p:strVal val="visible"/>
                                      </p:to>
                                    </p:set>
                                    <p:animEffect transition="in" filter="fade">
                                      <p:cBhvr>
                                        <p:cTn id="52" dur="1000"/>
                                        <p:tgtEl>
                                          <p:spTgt spid="1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4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118</a:t>
            </a:fld>
            <a:endParaRPr sz="900">
              <a:solidFill>
                <a:schemeClr val="dk1"/>
              </a:solidFill>
              <a:latin typeface="Arial"/>
              <a:ea typeface="Arial"/>
              <a:cs typeface="Arial"/>
              <a:sym typeface="Arial"/>
            </a:endParaRPr>
          </a:p>
        </p:txBody>
      </p:sp>
      <p:graphicFrame>
        <p:nvGraphicFramePr>
          <p:cNvPr id="1024" name="Google Shape;1024;p142"/>
          <p:cNvGraphicFramePr/>
          <p:nvPr/>
        </p:nvGraphicFramePr>
        <p:xfrm>
          <a:off x="2057400" y="1676400"/>
          <a:ext cx="8229600" cy="4740365"/>
        </p:xfrm>
        <a:graphic>
          <a:graphicData uri="http://schemas.openxmlformats.org/drawingml/2006/table">
            <a:tbl>
              <a:tblPr>
                <a:noFill/>
                <a:tableStyleId>{C9DE93FA-2E25-400F-9FBD-89434640F52B}</a:tableStyleId>
              </a:tblPr>
              <a:tblGrid>
                <a:gridCol w="1081100">
                  <a:extLst>
                    <a:ext uri="{9D8B030D-6E8A-4147-A177-3AD203B41FA5}">
                      <a16:colId xmlns:a16="http://schemas.microsoft.com/office/drawing/2014/main" val="20000"/>
                    </a:ext>
                  </a:extLst>
                </a:gridCol>
                <a:gridCol w="4322750">
                  <a:extLst>
                    <a:ext uri="{9D8B030D-6E8A-4147-A177-3AD203B41FA5}">
                      <a16:colId xmlns:a16="http://schemas.microsoft.com/office/drawing/2014/main" val="20001"/>
                    </a:ext>
                  </a:extLst>
                </a:gridCol>
                <a:gridCol w="2825750">
                  <a:extLst>
                    <a:ext uri="{9D8B030D-6E8A-4147-A177-3AD203B41FA5}">
                      <a16:colId xmlns:a16="http://schemas.microsoft.com/office/drawing/2014/main" val="20002"/>
                    </a:ext>
                  </a:extLst>
                </a:gridCol>
              </a:tblGrid>
              <a:tr h="944825">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Files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Matches </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Does Not Match</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17525">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c1,  c2,  c3,  ca</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ac,  cat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60375">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c?t</a:t>
                      </a:r>
                      <a:endParaRPr sz="2800" b="1"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cat,   cet,   cit,   c1t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cad,  dac</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60375">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caat,  cabt,  cact,  c12t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cat, daat, Caat</a:t>
                      </a:r>
                      <a:endParaRPr sz="2800" b="1"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5720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?a?</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bat,  cat,  far,  mar</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bed, cur </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25" name="Google Shape;1025;p142"/>
          <p:cNvSpPr/>
          <p:nvPr/>
        </p:nvSpPr>
        <p:spPr>
          <a:xfrm>
            <a:off x="2057400" y="1122364"/>
            <a:ext cx="6811963" cy="57943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 Matching Any Single Character</a:t>
            </a:r>
            <a:endParaRPr sz="2400" b="0" i="0" u="none" strike="noStrike" cap="none">
              <a:solidFill>
                <a:schemeClr val="dk1"/>
              </a:solidFill>
              <a:latin typeface="Arial"/>
              <a:ea typeface="Arial"/>
              <a:cs typeface="Arial"/>
              <a:sym typeface="Arial"/>
            </a:endParaRPr>
          </a:p>
        </p:txBody>
      </p:sp>
      <p:sp>
        <p:nvSpPr>
          <p:cNvPr id="1026" name="Google Shape;1026;p142"/>
          <p:cNvSpPr txBox="1"/>
          <p:nvPr/>
        </p:nvSpPr>
        <p:spPr>
          <a:xfrm>
            <a:off x="2057400" y="53542"/>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10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4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119</a:t>
            </a:fld>
            <a:endParaRPr sz="900">
              <a:solidFill>
                <a:schemeClr val="dk1"/>
              </a:solidFill>
              <a:latin typeface="Arial"/>
              <a:ea typeface="Arial"/>
              <a:cs typeface="Arial"/>
              <a:sym typeface="Arial"/>
            </a:endParaRPr>
          </a:p>
        </p:txBody>
      </p:sp>
      <p:graphicFrame>
        <p:nvGraphicFramePr>
          <p:cNvPr id="1032" name="Google Shape;1032;p143"/>
          <p:cNvGraphicFramePr/>
          <p:nvPr/>
        </p:nvGraphicFramePr>
        <p:xfrm>
          <a:off x="1981200" y="1828801"/>
          <a:ext cx="8229600" cy="4426040"/>
        </p:xfrm>
        <a:graphic>
          <a:graphicData uri="http://schemas.openxmlformats.org/drawingml/2006/table">
            <a:tbl>
              <a:tblPr>
                <a:noFill/>
                <a:tableStyleId>{C9DE93FA-2E25-400F-9FBD-89434640F52B}</a:tableStyleId>
              </a:tblPr>
              <a:tblGrid>
                <a:gridCol w="1912950">
                  <a:extLst>
                    <a:ext uri="{9D8B030D-6E8A-4147-A177-3AD203B41FA5}">
                      <a16:colId xmlns:a16="http://schemas.microsoft.com/office/drawing/2014/main" val="20000"/>
                    </a:ext>
                  </a:extLst>
                </a:gridCol>
                <a:gridCol w="3490900">
                  <a:extLst>
                    <a:ext uri="{9D8B030D-6E8A-4147-A177-3AD203B41FA5}">
                      <a16:colId xmlns:a16="http://schemas.microsoft.com/office/drawing/2014/main" val="20001"/>
                    </a:ext>
                  </a:extLst>
                </a:gridCol>
                <a:gridCol w="2825750">
                  <a:extLst>
                    <a:ext uri="{9D8B030D-6E8A-4147-A177-3AD203B41FA5}">
                      <a16:colId xmlns:a16="http://schemas.microsoft.com/office/drawing/2014/main" val="20002"/>
                    </a:ext>
                  </a:extLst>
                </a:gridCol>
              </a:tblGrid>
              <a:tr h="944800">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Files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Matches </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Does Not Match</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36575">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f[aoei]d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fad,  fed,  fod,  fid</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fud,  fab</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206425">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f[a-d]t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fat,  fbt,  fct,  fdt</a:t>
                      </a:r>
                      <a:endParaRPr sz="2800" b="1"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fab, fet</a:t>
                      </a:r>
                      <a:endParaRPr sz="2800" b="1"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13815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f[A-z][0-9]</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fA3,  fa3,  fr2</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FA3, fa33, f^2</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33" name="Google Shape;1033;p143"/>
          <p:cNvSpPr/>
          <p:nvPr/>
        </p:nvSpPr>
        <p:spPr>
          <a:xfrm>
            <a:off x="1828800" y="1143000"/>
            <a:ext cx="8839200" cy="457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 Matching Any Single Character From a set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Arial"/>
              <a:buNone/>
            </a:pPr>
            <a:endParaRPr sz="2400" b="0" i="0" u="none" strike="noStrike" cap="none">
              <a:solidFill>
                <a:srgbClr val="FFFF00"/>
              </a:solidFill>
              <a:latin typeface="Arial"/>
              <a:ea typeface="Arial"/>
              <a:cs typeface="Arial"/>
              <a:sym typeface="Arial"/>
            </a:endParaRPr>
          </a:p>
        </p:txBody>
      </p:sp>
      <p:sp>
        <p:nvSpPr>
          <p:cNvPr id="1034" name="Google Shape;1034;p143"/>
          <p:cNvSpPr txBox="1"/>
          <p:nvPr/>
        </p:nvSpPr>
        <p:spPr>
          <a:xfrm>
            <a:off x="18288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a:solidFill>
                  <a:schemeClr val="dk1"/>
                </a:solidFill>
              </a:rPr>
              <a:t>Device independence</a:t>
            </a:r>
            <a:endParaRPr>
              <a:solidFill>
                <a:schemeClr val="dk1"/>
              </a:solidFill>
            </a:endParaRPr>
          </a:p>
        </p:txBody>
      </p:sp>
      <p:sp>
        <p:nvSpPr>
          <p:cNvPr id="239" name="Google Shape;239;p33"/>
          <p:cNvSpPr txBox="1">
            <a:spLocks noGrp="1"/>
          </p:cNvSpPr>
          <p:nvPr>
            <p:ph type="body" idx="1"/>
          </p:nvPr>
        </p:nvSpPr>
        <p:spPr>
          <a:xfrm>
            <a:off x="677333" y="1678675"/>
            <a:ext cx="10213579" cy="4362687"/>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1984"/>
              <a:buChar char="►"/>
            </a:pPr>
            <a:r>
              <a:rPr lang="en-US" sz="2480"/>
              <a:t>Most of Linux is independent of the hardware it runs on, and most users can be (happily) unaware of hardware issues.</a:t>
            </a:r>
            <a:endParaRPr/>
          </a:p>
          <a:p>
            <a:pPr marL="342900" lvl="0" indent="-342900" algn="l" rtl="0">
              <a:lnSpc>
                <a:spcPct val="80000"/>
              </a:lnSpc>
              <a:spcBef>
                <a:spcPts val="1000"/>
              </a:spcBef>
              <a:spcAft>
                <a:spcPts val="0"/>
              </a:spcAft>
              <a:buSzPts val="1984"/>
              <a:buChar char="►"/>
            </a:pPr>
            <a:r>
              <a:rPr lang="en-US" sz="2480"/>
              <a:t>Partial list of hardware platforms on which Linux can run:</a:t>
            </a:r>
            <a:endParaRPr/>
          </a:p>
          <a:p>
            <a:pPr marL="0" lvl="0" indent="0" algn="l" rtl="0">
              <a:lnSpc>
                <a:spcPct val="80000"/>
              </a:lnSpc>
              <a:spcBef>
                <a:spcPts val="1000"/>
              </a:spcBef>
              <a:spcAft>
                <a:spcPts val="0"/>
              </a:spcAft>
              <a:buSzPts val="1984"/>
              <a:buNone/>
            </a:pPr>
            <a:r>
              <a:rPr lang="en-US" sz="2480">
                <a:solidFill>
                  <a:schemeClr val="dk1"/>
                </a:solidFill>
              </a:rPr>
              <a:t>-</a:t>
            </a:r>
            <a:r>
              <a:rPr lang="en-US" sz="2480">
                <a:solidFill>
                  <a:srgbClr val="222222"/>
                </a:solidFill>
                <a:latin typeface="Arial"/>
                <a:ea typeface="Arial"/>
                <a:cs typeface="Arial"/>
                <a:sym typeface="Arial"/>
              </a:rPr>
              <a:t>Intel                                           -M68K</a:t>
            </a:r>
            <a:endParaRPr sz="2480">
              <a:solidFill>
                <a:srgbClr val="222222"/>
              </a:solidFill>
              <a:latin typeface="Arial"/>
              <a:ea typeface="Arial"/>
              <a:cs typeface="Arial"/>
              <a:sym typeface="Arial"/>
            </a:endParaRPr>
          </a:p>
          <a:p>
            <a:pPr marL="0" lvl="0" indent="0" algn="l" rtl="0">
              <a:lnSpc>
                <a:spcPct val="80000"/>
              </a:lnSpc>
              <a:spcBef>
                <a:spcPts val="1000"/>
              </a:spcBef>
              <a:spcAft>
                <a:spcPts val="0"/>
              </a:spcAft>
              <a:buSzPts val="1984"/>
              <a:buNone/>
            </a:pPr>
            <a:r>
              <a:rPr lang="en-US" sz="2480">
                <a:solidFill>
                  <a:schemeClr val="dk1"/>
                </a:solidFill>
              </a:rPr>
              <a:t>-</a:t>
            </a:r>
            <a:r>
              <a:rPr lang="en-US" sz="2480">
                <a:solidFill>
                  <a:srgbClr val="222222"/>
                </a:solidFill>
                <a:latin typeface="Arial"/>
                <a:ea typeface="Arial"/>
                <a:cs typeface="Arial"/>
                <a:sym typeface="Arial"/>
              </a:rPr>
              <a:t>Itanium                                      -PA-RISC</a:t>
            </a:r>
            <a:endParaRPr sz="2480">
              <a:solidFill>
                <a:srgbClr val="222222"/>
              </a:solidFill>
              <a:latin typeface="Arial"/>
              <a:ea typeface="Arial"/>
              <a:cs typeface="Arial"/>
              <a:sym typeface="Arial"/>
            </a:endParaRPr>
          </a:p>
          <a:p>
            <a:pPr marL="0" lvl="0" indent="0" algn="l" rtl="0">
              <a:lnSpc>
                <a:spcPct val="80000"/>
              </a:lnSpc>
              <a:spcBef>
                <a:spcPts val="1000"/>
              </a:spcBef>
              <a:spcAft>
                <a:spcPts val="0"/>
              </a:spcAft>
              <a:buSzPts val="1984"/>
              <a:buNone/>
            </a:pPr>
            <a:r>
              <a:rPr lang="en-US" sz="2480">
                <a:solidFill>
                  <a:schemeClr val="dk1"/>
                </a:solidFill>
              </a:rPr>
              <a:t>-</a:t>
            </a:r>
            <a:r>
              <a:rPr lang="en-US" sz="2480">
                <a:solidFill>
                  <a:srgbClr val="222222"/>
                </a:solidFill>
                <a:latin typeface="Arial"/>
                <a:ea typeface="Arial"/>
                <a:cs typeface="Arial"/>
                <a:sym typeface="Arial"/>
              </a:rPr>
              <a:t>Mainframe (S/390)                    -Ultra-SPARC</a:t>
            </a:r>
            <a:endParaRPr sz="2480">
              <a:solidFill>
                <a:schemeClr val="dk1"/>
              </a:solidFill>
            </a:endParaRPr>
          </a:p>
          <a:p>
            <a:pPr marL="0" lvl="0" indent="0" algn="l" rtl="0">
              <a:lnSpc>
                <a:spcPct val="80000"/>
              </a:lnSpc>
              <a:spcBef>
                <a:spcPts val="1000"/>
              </a:spcBef>
              <a:spcAft>
                <a:spcPts val="0"/>
              </a:spcAft>
              <a:buSzPts val="1984"/>
              <a:buNone/>
            </a:pPr>
            <a:r>
              <a:rPr lang="en-US" sz="2480">
                <a:solidFill>
                  <a:schemeClr val="dk1"/>
                </a:solidFill>
              </a:rPr>
              <a:t>-</a:t>
            </a:r>
            <a:r>
              <a:rPr lang="en-US" sz="2480">
                <a:solidFill>
                  <a:srgbClr val="222222"/>
                </a:solidFill>
                <a:latin typeface="Arial"/>
                <a:ea typeface="Arial"/>
                <a:cs typeface="Arial"/>
                <a:sym typeface="Arial"/>
              </a:rPr>
              <a:t>ARM                                          -PowerPC</a:t>
            </a:r>
            <a:endParaRPr/>
          </a:p>
          <a:p>
            <a:pPr marL="0" lvl="0" indent="0" algn="l" rtl="0">
              <a:lnSpc>
                <a:spcPct val="80000"/>
              </a:lnSpc>
              <a:spcBef>
                <a:spcPts val="1000"/>
              </a:spcBef>
              <a:spcAft>
                <a:spcPts val="0"/>
              </a:spcAft>
              <a:buSzPts val="1984"/>
              <a:buNone/>
            </a:pPr>
            <a:r>
              <a:rPr lang="en-US" sz="2480">
                <a:solidFill>
                  <a:schemeClr val="dk1"/>
                </a:solidFill>
              </a:rPr>
              <a:t>-</a:t>
            </a:r>
            <a:r>
              <a:rPr lang="en-US" sz="2480">
                <a:solidFill>
                  <a:srgbClr val="222222"/>
                </a:solidFill>
                <a:latin typeface="Arial"/>
                <a:ea typeface="Arial"/>
                <a:cs typeface="Arial"/>
                <a:sym typeface="Arial"/>
              </a:rPr>
              <a:t>Alpha                                         -SPARC</a:t>
            </a:r>
            <a:endParaRPr/>
          </a:p>
          <a:p>
            <a:pPr marL="0" lvl="0" indent="0" algn="l" rtl="0">
              <a:lnSpc>
                <a:spcPct val="80000"/>
              </a:lnSpc>
              <a:spcBef>
                <a:spcPts val="1000"/>
              </a:spcBef>
              <a:spcAft>
                <a:spcPts val="0"/>
              </a:spcAft>
              <a:buSzPts val="1984"/>
              <a:buNone/>
            </a:pPr>
            <a:r>
              <a:rPr lang="en-US" sz="2480">
                <a:solidFill>
                  <a:srgbClr val="222222"/>
                </a:solidFill>
                <a:latin typeface="Arial"/>
                <a:ea typeface="Arial"/>
                <a:cs typeface="Arial"/>
                <a:sym typeface="Arial"/>
              </a:rPr>
              <a:t>-MIPS</a:t>
            </a:r>
            <a:endParaRPr sz="2480">
              <a:solidFill>
                <a:schemeClr val="dk1"/>
              </a:solidFill>
            </a:endParaRPr>
          </a:p>
          <a:p>
            <a:pPr marL="342900" lvl="0" indent="-342900" algn="l" rtl="0">
              <a:lnSpc>
                <a:spcPct val="80000"/>
              </a:lnSpc>
              <a:spcBef>
                <a:spcPts val="1500"/>
              </a:spcBef>
              <a:spcAft>
                <a:spcPts val="0"/>
              </a:spcAft>
              <a:buSzPts val="1984"/>
              <a:buChar char="►"/>
            </a:pPr>
            <a:r>
              <a:rPr lang="en-US" sz="2480">
                <a:solidFill>
                  <a:schemeClr val="dk1"/>
                </a:solidFill>
              </a:rPr>
              <a:t>Can be customized to work on mobile and embedded devices</a:t>
            </a:r>
            <a:endParaRPr/>
          </a:p>
          <a:p>
            <a:pPr marL="342900" lvl="0" indent="-216916" algn="l" rtl="0">
              <a:lnSpc>
                <a:spcPct val="80000"/>
              </a:lnSpc>
              <a:spcBef>
                <a:spcPts val="1000"/>
              </a:spcBef>
              <a:spcAft>
                <a:spcPts val="0"/>
              </a:spcAft>
              <a:buSzPts val="1984"/>
              <a:buNone/>
            </a:pPr>
            <a:endParaRPr sz="2480">
              <a:solidFill>
                <a:schemeClr val="dk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4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120</a:t>
            </a:fld>
            <a:endParaRPr sz="900">
              <a:solidFill>
                <a:schemeClr val="dk1"/>
              </a:solidFill>
              <a:latin typeface="Arial"/>
              <a:ea typeface="Arial"/>
              <a:cs typeface="Arial"/>
              <a:sym typeface="Arial"/>
            </a:endParaRPr>
          </a:p>
        </p:txBody>
      </p:sp>
      <p:graphicFrame>
        <p:nvGraphicFramePr>
          <p:cNvPr id="1040" name="Google Shape;1040;p144"/>
          <p:cNvGraphicFramePr/>
          <p:nvPr/>
        </p:nvGraphicFramePr>
        <p:xfrm>
          <a:off x="1981200" y="1447801"/>
          <a:ext cx="8229600" cy="4867340"/>
        </p:xfrm>
        <a:graphic>
          <a:graphicData uri="http://schemas.openxmlformats.org/drawingml/2006/table">
            <a:tbl>
              <a:tblPr>
                <a:noFill/>
                <a:tableStyleId>{C9DE93FA-2E25-400F-9FBD-89434640F52B}</a:tableStyleId>
              </a:tblPr>
              <a:tblGrid>
                <a:gridCol w="1081100">
                  <a:extLst>
                    <a:ext uri="{9D8B030D-6E8A-4147-A177-3AD203B41FA5}">
                      <a16:colId xmlns:a16="http://schemas.microsoft.com/office/drawing/2014/main" val="20000"/>
                    </a:ext>
                  </a:extLst>
                </a:gridCol>
                <a:gridCol w="4489450">
                  <a:extLst>
                    <a:ext uri="{9D8B030D-6E8A-4147-A177-3AD203B41FA5}">
                      <a16:colId xmlns:a16="http://schemas.microsoft.com/office/drawing/2014/main" val="20001"/>
                    </a:ext>
                  </a:extLst>
                </a:gridCol>
                <a:gridCol w="2659050">
                  <a:extLst>
                    <a:ext uri="{9D8B030D-6E8A-4147-A177-3AD203B41FA5}">
                      <a16:colId xmlns:a16="http://schemas.microsoft.com/office/drawing/2014/main" val="20002"/>
                    </a:ext>
                  </a:extLst>
                </a:gridCol>
              </a:tblGrid>
              <a:tr h="944825">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Files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Matches </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Does Not Match</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3655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Every file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Trebuchet MS"/>
                        <a:buNone/>
                      </a:pPr>
                      <a:endParaRPr sz="2800" b="1"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27050">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Every file whose name begins with f   (f5c2, fort)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afile, cat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30225">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Every file whose name ends in f (staff) </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F1,  faF</a:t>
                      </a:r>
                      <a:endParaRPr sz="2800" b="1"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28625">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Every file whose name has a period (file.dat)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bed, cur</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41" name="Google Shape;1041;p144"/>
          <p:cNvSpPr/>
          <p:nvPr/>
        </p:nvSpPr>
        <p:spPr>
          <a:xfrm>
            <a:off x="1905000" y="977900"/>
            <a:ext cx="8305800" cy="457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 Matching Zero or More Characters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Arial"/>
              <a:buNone/>
            </a:pPr>
            <a:endParaRPr sz="2400" b="0" i="0" u="none" strike="noStrike" cap="none">
              <a:solidFill>
                <a:srgbClr val="FFFF00"/>
              </a:solidFill>
              <a:latin typeface="Arial"/>
              <a:ea typeface="Arial"/>
              <a:cs typeface="Arial"/>
              <a:sym typeface="Arial"/>
            </a:endParaRPr>
          </a:p>
        </p:txBody>
      </p:sp>
      <p:sp>
        <p:nvSpPr>
          <p:cNvPr id="1042" name="Google Shape;1042;p144"/>
          <p:cNvSpPr txBox="1"/>
          <p:nvPr/>
        </p:nvSpPr>
        <p:spPr>
          <a:xfrm>
            <a:off x="18288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4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08-May-18</a:t>
            </a:r>
            <a:endParaRPr/>
          </a:p>
        </p:txBody>
      </p:sp>
      <p:sp>
        <p:nvSpPr>
          <p:cNvPr id="1049" name="Google Shape;1049;p145"/>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121</a:t>
            </a:fld>
            <a:endParaRPr/>
          </a:p>
        </p:txBody>
      </p:sp>
      <p:sp>
        <p:nvSpPr>
          <p:cNvPr id="1050" name="Google Shape;1050;p145"/>
          <p:cNvSpPr txBox="1">
            <a:spLocks noGrp="1"/>
          </p:cNvSpPr>
          <p:nvPr>
            <p:ph type="body" idx="1"/>
          </p:nvPr>
        </p:nvSpPr>
        <p:spPr>
          <a:xfrm>
            <a:off x="1981200" y="1970074"/>
            <a:ext cx="8077200" cy="45720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1600"/>
              <a:buChar char="►"/>
            </a:pPr>
            <a:r>
              <a:rPr lang="en-US" sz="2000">
                <a:solidFill>
                  <a:srgbClr val="3F3F3F"/>
                </a:solidFill>
              </a:rPr>
              <a:t>To search for files on the command line, you can use the </a:t>
            </a:r>
            <a:r>
              <a:rPr lang="en-US" sz="2000">
                <a:solidFill>
                  <a:srgbClr val="FF0000"/>
                </a:solidFill>
              </a:rPr>
              <a:t>find </a:t>
            </a:r>
            <a:r>
              <a:rPr lang="en-US" sz="2000">
                <a:solidFill>
                  <a:srgbClr val="3F3F3F"/>
                </a:solidFill>
              </a:rPr>
              <a:t>command.</a:t>
            </a:r>
            <a:endParaRPr/>
          </a:p>
          <a:p>
            <a:pPr marL="342900" lvl="0" indent="-342900" algn="l" rtl="0">
              <a:lnSpc>
                <a:spcPct val="80000"/>
              </a:lnSpc>
              <a:spcBef>
                <a:spcPts val="1000"/>
              </a:spcBef>
              <a:spcAft>
                <a:spcPts val="0"/>
              </a:spcAft>
              <a:buSzPts val="1600"/>
              <a:buChar char="►"/>
            </a:pPr>
            <a:r>
              <a:rPr lang="en-US" sz="2000">
                <a:solidFill>
                  <a:srgbClr val="3F3F3F"/>
                </a:solidFill>
              </a:rPr>
              <a:t>The syntax for the find command is </a:t>
            </a:r>
            <a:r>
              <a:rPr lang="en-US" sz="2000" b="1" i="1">
                <a:solidFill>
                  <a:srgbClr val="C00000"/>
                </a:solidFill>
              </a:rPr>
              <a:t>find path criterion action</a:t>
            </a:r>
            <a:r>
              <a:rPr lang="en-US" sz="2000">
                <a:solidFill>
                  <a:srgbClr val="3F3F3F"/>
                </a:solidFill>
              </a:rPr>
              <a:t>.</a:t>
            </a:r>
            <a:endParaRPr/>
          </a:p>
          <a:p>
            <a:pPr marL="342900" lvl="0" indent="-342900" algn="l" rtl="0">
              <a:lnSpc>
                <a:spcPct val="80000"/>
              </a:lnSpc>
              <a:spcBef>
                <a:spcPts val="1000"/>
              </a:spcBef>
              <a:spcAft>
                <a:spcPts val="0"/>
              </a:spcAft>
              <a:buSzPts val="1600"/>
              <a:buChar char="►"/>
            </a:pPr>
            <a:r>
              <a:rPr lang="en-US" sz="2000">
                <a:solidFill>
                  <a:srgbClr val="C00000"/>
                </a:solidFill>
              </a:rPr>
              <a:t>Path </a:t>
            </a:r>
            <a:r>
              <a:rPr lang="en-US" sz="2000">
                <a:solidFill>
                  <a:srgbClr val="3F3F3F"/>
                </a:solidFill>
              </a:rPr>
              <a:t>🡪 the section of the file system to search (the specified directory and all its subdirectories)</a:t>
            </a:r>
            <a:endParaRPr/>
          </a:p>
          <a:p>
            <a:pPr marL="342900" lvl="0" indent="-342900" algn="l" rtl="0">
              <a:lnSpc>
                <a:spcPct val="80000"/>
              </a:lnSpc>
              <a:spcBef>
                <a:spcPts val="1000"/>
              </a:spcBef>
              <a:spcAft>
                <a:spcPts val="0"/>
              </a:spcAft>
              <a:buSzPts val="1600"/>
              <a:buChar char="►"/>
            </a:pPr>
            <a:r>
              <a:rPr lang="en-US" sz="2000">
                <a:solidFill>
                  <a:srgbClr val="C00000"/>
                </a:solidFill>
              </a:rPr>
              <a:t>Criterion</a:t>
            </a:r>
            <a:r>
              <a:rPr lang="en-US" sz="2000">
                <a:solidFill>
                  <a:srgbClr val="3F3F3F"/>
                </a:solidFill>
              </a:rPr>
              <a:t> 🡪 The properties of the file should have (refer to your book)</a:t>
            </a:r>
            <a:endParaRPr/>
          </a:p>
          <a:p>
            <a:pPr marL="342900" lvl="0" indent="-342900" algn="l" rtl="0">
              <a:lnSpc>
                <a:spcPct val="80000"/>
              </a:lnSpc>
              <a:spcBef>
                <a:spcPts val="1000"/>
              </a:spcBef>
              <a:spcAft>
                <a:spcPts val="0"/>
              </a:spcAft>
              <a:buSzPts val="1600"/>
              <a:buChar char="►"/>
            </a:pPr>
            <a:r>
              <a:rPr lang="en-US" sz="2000">
                <a:solidFill>
                  <a:srgbClr val="C00000"/>
                </a:solidFill>
              </a:rPr>
              <a:t>Action </a:t>
            </a:r>
            <a:r>
              <a:rPr lang="en-US" sz="2000">
                <a:solidFill>
                  <a:srgbClr val="3F3F3F"/>
                </a:solidFill>
              </a:rPr>
              <a:t>🡪 Options that influence the following conditions  or control the search as a whole, such as </a:t>
            </a:r>
            <a:r>
              <a:rPr lang="en-US" sz="2000">
                <a:solidFill>
                  <a:srgbClr val="FF0000"/>
                </a:solidFill>
              </a:rPr>
              <a:t>–print </a:t>
            </a:r>
            <a:r>
              <a:rPr lang="en-US" sz="2000">
                <a:solidFill>
                  <a:srgbClr val="3F3F3F"/>
                </a:solidFill>
              </a:rPr>
              <a:t>and </a:t>
            </a:r>
            <a:r>
              <a:rPr lang="en-US" sz="2000">
                <a:solidFill>
                  <a:srgbClr val="FF0000"/>
                </a:solidFill>
              </a:rPr>
              <a:t>–exec </a:t>
            </a:r>
            <a:r>
              <a:rPr lang="en-US" sz="2000">
                <a:solidFill>
                  <a:srgbClr val="3F3F3F"/>
                </a:solidFill>
              </a:rPr>
              <a:t>command.</a:t>
            </a:r>
            <a:endParaRPr/>
          </a:p>
          <a:p>
            <a:pPr marL="342900" lvl="0" indent="-241300" algn="l" rtl="0">
              <a:lnSpc>
                <a:spcPct val="80000"/>
              </a:lnSpc>
              <a:spcBef>
                <a:spcPts val="1000"/>
              </a:spcBef>
              <a:spcAft>
                <a:spcPts val="0"/>
              </a:spcAft>
              <a:buSzPts val="1600"/>
              <a:buNone/>
            </a:pPr>
            <a:endParaRPr sz="2000">
              <a:solidFill>
                <a:srgbClr val="3F3F3F"/>
              </a:solidFill>
            </a:endParaRPr>
          </a:p>
          <a:p>
            <a:pPr marL="342900" lvl="0" indent="-342900" algn="l" rtl="0">
              <a:lnSpc>
                <a:spcPct val="80000"/>
              </a:lnSpc>
              <a:spcBef>
                <a:spcPts val="1000"/>
              </a:spcBef>
              <a:spcAft>
                <a:spcPts val="0"/>
              </a:spcAft>
              <a:buSzPts val="1600"/>
              <a:buChar char="►"/>
            </a:pPr>
            <a:r>
              <a:rPr lang="en-US" sz="2000">
                <a:solidFill>
                  <a:srgbClr val="3F3F3F"/>
                </a:solidFill>
              </a:rPr>
              <a:t>E.g.</a:t>
            </a:r>
            <a:endParaRPr/>
          </a:p>
          <a:p>
            <a:pPr marL="0" lvl="0" indent="0" algn="l" rtl="0">
              <a:lnSpc>
                <a:spcPct val="80000"/>
              </a:lnSpc>
              <a:spcBef>
                <a:spcPts val="1000"/>
              </a:spcBef>
              <a:spcAft>
                <a:spcPts val="0"/>
              </a:spcAft>
              <a:buSzPts val="1600"/>
              <a:buNone/>
            </a:pPr>
            <a:r>
              <a:rPr lang="en-US" sz="2000" b="1">
                <a:solidFill>
                  <a:srgbClr val="FF0000"/>
                </a:solidFill>
              </a:rPr>
              <a:t>find ~ -name file1 –print</a:t>
            </a:r>
            <a:endParaRPr/>
          </a:p>
          <a:p>
            <a:pPr marL="0" lvl="0" indent="0" algn="l" rtl="0">
              <a:lnSpc>
                <a:spcPct val="80000"/>
              </a:lnSpc>
              <a:spcBef>
                <a:spcPts val="1000"/>
              </a:spcBef>
              <a:spcAft>
                <a:spcPts val="0"/>
              </a:spcAft>
              <a:buSzPts val="1600"/>
              <a:buNone/>
            </a:pPr>
            <a:r>
              <a:rPr lang="en-US" sz="2000" b="1">
                <a:solidFill>
                  <a:srgbClr val="FF0000"/>
                </a:solidFill>
              </a:rPr>
              <a:t>find ~/Desktop -name myfile –exec cat {} \;</a:t>
            </a:r>
            <a:endParaRPr/>
          </a:p>
          <a:p>
            <a:pPr marL="0" lvl="0" indent="0" algn="l" rtl="0">
              <a:lnSpc>
                <a:spcPct val="80000"/>
              </a:lnSpc>
              <a:spcBef>
                <a:spcPts val="1000"/>
              </a:spcBef>
              <a:spcAft>
                <a:spcPts val="0"/>
              </a:spcAft>
              <a:buSzPts val="1600"/>
              <a:buNone/>
            </a:pPr>
            <a:endParaRPr sz="2000" b="1">
              <a:solidFill>
                <a:srgbClr val="FF0000"/>
              </a:solidFill>
            </a:endParaRPr>
          </a:p>
          <a:p>
            <a:pPr marL="0" lvl="0" indent="0" algn="l" rtl="0">
              <a:lnSpc>
                <a:spcPct val="80000"/>
              </a:lnSpc>
              <a:spcBef>
                <a:spcPts val="1000"/>
              </a:spcBef>
              <a:spcAft>
                <a:spcPts val="0"/>
              </a:spcAft>
              <a:buSzPts val="1600"/>
              <a:buNone/>
            </a:pPr>
            <a:endParaRPr sz="2000">
              <a:solidFill>
                <a:srgbClr val="3F3F3F"/>
              </a:solidFill>
            </a:endParaRPr>
          </a:p>
          <a:p>
            <a:pPr marL="342900" lvl="0" indent="-342900" algn="l" rtl="0">
              <a:lnSpc>
                <a:spcPct val="80000"/>
              </a:lnSpc>
              <a:spcBef>
                <a:spcPts val="1000"/>
              </a:spcBef>
              <a:spcAft>
                <a:spcPts val="0"/>
              </a:spcAft>
              <a:buSzPts val="1600"/>
              <a:buFont typeface="Trebuchet MS"/>
              <a:buNone/>
            </a:pPr>
            <a:endParaRPr sz="2000">
              <a:solidFill>
                <a:srgbClr val="3F3F3F"/>
              </a:solidFill>
            </a:endParaRPr>
          </a:p>
        </p:txBody>
      </p:sp>
      <p:sp>
        <p:nvSpPr>
          <p:cNvPr id="1051" name="Google Shape;1051;p145"/>
          <p:cNvSpPr/>
          <p:nvPr/>
        </p:nvSpPr>
        <p:spPr>
          <a:xfrm>
            <a:off x="1905000" y="1500174"/>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rgbClr val="C00000"/>
                </a:solidFill>
                <a:latin typeface="Trebuchet MS"/>
                <a:ea typeface="Trebuchet MS"/>
                <a:cs typeface="Trebuchet MS"/>
                <a:sym typeface="Trebuchet MS"/>
              </a:rPr>
              <a:t>Use the “find” command</a:t>
            </a:r>
            <a:endParaRPr sz="1400" b="0" i="0" u="none" strike="noStrike" cap="none">
              <a:solidFill>
                <a:srgbClr val="000000"/>
              </a:solidFill>
              <a:latin typeface="Arial"/>
              <a:ea typeface="Arial"/>
              <a:cs typeface="Arial"/>
              <a:sym typeface="Arial"/>
            </a:endParaRPr>
          </a:p>
        </p:txBody>
      </p:sp>
      <p:sp>
        <p:nvSpPr>
          <p:cNvPr id="1052" name="Google Shape;1052;p145"/>
          <p:cNvSpPr/>
          <p:nvPr/>
        </p:nvSpPr>
        <p:spPr>
          <a:xfrm>
            <a:off x="1816100" y="812801"/>
            <a:ext cx="4390946" cy="53553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3600"/>
              <a:buFont typeface="Arial"/>
              <a:buNone/>
            </a:pPr>
            <a:r>
              <a:rPr lang="en-US" sz="3600" b="1" i="0" u="none" strike="noStrike" cap="none">
                <a:solidFill>
                  <a:schemeClr val="dk1"/>
                </a:solidFill>
                <a:latin typeface="Trebuchet MS"/>
                <a:ea typeface="Trebuchet MS"/>
                <a:cs typeface="Trebuchet MS"/>
                <a:sym typeface="Trebuchet MS"/>
              </a:rPr>
              <a:t>Find Files on Linux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criteon</a:t>
            </a:r>
            <a:endParaRPr/>
          </a:p>
        </p:txBody>
      </p:sp>
      <p:sp>
        <p:nvSpPr>
          <p:cNvPr id="1058" name="Google Shape;1058;p146"/>
          <p:cNvSpPr txBox="1">
            <a:spLocks noGrp="1"/>
          </p:cNvSpPr>
          <p:nvPr>
            <p:ph type="body" idx="1"/>
          </p:nvPr>
        </p:nvSpPr>
        <p:spPr>
          <a:xfrm>
            <a:off x="1981200" y="1916114"/>
            <a:ext cx="7696200" cy="3709987"/>
          </a:xfrm>
          <a:prstGeom prst="rect">
            <a:avLst/>
          </a:prstGeom>
          <a:noFill/>
          <a:ln>
            <a:noFill/>
          </a:ln>
        </p:spPr>
        <p:txBody>
          <a:bodyPr spcFirstLastPara="1" wrap="square" lIns="91425" tIns="45700" rIns="91425" bIns="45700" anchor="t" anchorCtr="0">
            <a:noAutofit/>
          </a:bodyPr>
          <a:lstStyle/>
          <a:p>
            <a:pPr marL="342900" lvl="0" indent="-251459" algn="l" rtl="0">
              <a:lnSpc>
                <a:spcPct val="100000"/>
              </a:lnSpc>
              <a:spcBef>
                <a:spcPts val="0"/>
              </a:spcBef>
              <a:spcAft>
                <a:spcPts val="0"/>
              </a:spcAft>
              <a:buSzPts val="1440"/>
              <a:buNone/>
            </a:pPr>
            <a:endParaRPr/>
          </a:p>
        </p:txBody>
      </p:sp>
      <p:pic>
        <p:nvPicPr>
          <p:cNvPr id="1059" name="Google Shape;1059;p146"/>
          <p:cNvPicPr preferRelativeResize="0"/>
          <p:nvPr/>
        </p:nvPicPr>
        <p:blipFill rotWithShape="1">
          <a:blip r:embed="rId3">
            <a:alphaModFix/>
          </a:blip>
          <a:srcRect l="30930" t="19954" r="21473" b="6782"/>
          <a:stretch/>
        </p:blipFill>
        <p:spPr>
          <a:xfrm>
            <a:off x="1576477" y="1383132"/>
            <a:ext cx="8505645" cy="4907279"/>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4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123</a:t>
            </a:fld>
            <a:endParaRPr sz="900">
              <a:solidFill>
                <a:schemeClr val="dk1"/>
              </a:solidFill>
              <a:latin typeface="Arial"/>
              <a:ea typeface="Arial"/>
              <a:cs typeface="Arial"/>
              <a:sym typeface="Arial"/>
            </a:endParaRPr>
          </a:p>
        </p:txBody>
      </p:sp>
      <p:sp>
        <p:nvSpPr>
          <p:cNvPr id="1065" name="Google Shape;1065;p147"/>
          <p:cNvSpPr txBox="1">
            <a:spLocks noGrp="1"/>
          </p:cNvSpPr>
          <p:nvPr>
            <p:ph type="body" idx="1"/>
          </p:nvPr>
        </p:nvSpPr>
        <p:spPr>
          <a:xfrm>
            <a:off x="1201003" y="868364"/>
            <a:ext cx="8857397" cy="5456236"/>
          </a:xfrm>
          <a:prstGeom prst="rect">
            <a:avLst/>
          </a:prstGeom>
          <a:noFill/>
          <a:ln>
            <a:noFill/>
          </a:ln>
        </p:spPr>
        <p:txBody>
          <a:bodyPr spcFirstLastPara="1" wrap="square" lIns="91425" tIns="45700" rIns="91425" bIns="45700" anchor="t" anchorCtr="0">
            <a:noAutofit/>
          </a:bodyPr>
          <a:lstStyle/>
          <a:p>
            <a:pPr marL="342900" lvl="0" indent="-241300" algn="l" rtl="0">
              <a:lnSpc>
                <a:spcPct val="90000"/>
              </a:lnSpc>
              <a:spcBef>
                <a:spcPts val="0"/>
              </a:spcBef>
              <a:spcAft>
                <a:spcPts val="0"/>
              </a:spcAft>
              <a:buSzPts val="1600"/>
              <a:buNone/>
            </a:pPr>
            <a:endParaRPr sz="2000">
              <a:solidFill>
                <a:schemeClr val="lt1"/>
              </a:solidFill>
            </a:endParaRPr>
          </a:p>
          <a:p>
            <a:pPr marL="342900" lvl="0" indent="-342900" algn="l" rtl="0">
              <a:lnSpc>
                <a:spcPct val="90000"/>
              </a:lnSpc>
              <a:spcBef>
                <a:spcPts val="1000"/>
              </a:spcBef>
              <a:spcAft>
                <a:spcPts val="0"/>
              </a:spcAft>
              <a:buSzPts val="1600"/>
              <a:buChar char="►"/>
            </a:pPr>
            <a:r>
              <a:rPr lang="en-US" sz="2000">
                <a:solidFill>
                  <a:schemeClr val="dk1"/>
                </a:solidFill>
              </a:rPr>
              <a:t>E.g. </a:t>
            </a:r>
            <a:endParaRPr/>
          </a:p>
          <a:p>
            <a:pPr marL="342900" lvl="0" indent="-342900" algn="l" rtl="0">
              <a:lnSpc>
                <a:spcPct val="90000"/>
              </a:lnSpc>
              <a:spcBef>
                <a:spcPts val="1000"/>
              </a:spcBef>
              <a:spcAft>
                <a:spcPts val="0"/>
              </a:spcAft>
              <a:buSzPts val="1600"/>
              <a:buFont typeface="Trebuchet MS"/>
              <a:buNone/>
            </a:pPr>
            <a:r>
              <a:rPr lang="en-US" sz="2000">
                <a:solidFill>
                  <a:schemeClr val="dk1"/>
                </a:solidFill>
              </a:rPr>
              <a:t>	find ~ -name  “file2” –type f –exec rm {} \;</a:t>
            </a:r>
            <a:endParaRPr/>
          </a:p>
          <a:p>
            <a:pPr marL="342900" lvl="0" indent="-342900" algn="l" rtl="0">
              <a:lnSpc>
                <a:spcPct val="90000"/>
              </a:lnSpc>
              <a:spcBef>
                <a:spcPts val="1000"/>
              </a:spcBef>
              <a:spcAft>
                <a:spcPts val="0"/>
              </a:spcAft>
              <a:buSzPts val="1600"/>
              <a:buFont typeface="Trebuchet MS"/>
              <a:buNone/>
            </a:pPr>
            <a:endParaRPr sz="2000">
              <a:solidFill>
                <a:schemeClr val="lt1"/>
              </a:solidFill>
            </a:endParaRPr>
          </a:p>
          <a:p>
            <a:pPr marL="342900" lvl="0" indent="-342900" algn="l" rtl="0">
              <a:lnSpc>
                <a:spcPct val="90000"/>
              </a:lnSpc>
              <a:spcBef>
                <a:spcPts val="1000"/>
              </a:spcBef>
              <a:spcAft>
                <a:spcPts val="0"/>
              </a:spcAft>
              <a:buSzPts val="1600"/>
              <a:buFont typeface="Trebuchet MS"/>
              <a:buNone/>
            </a:pPr>
            <a:endParaRPr sz="2000">
              <a:solidFill>
                <a:schemeClr val="lt1"/>
              </a:solidFill>
            </a:endParaRPr>
          </a:p>
        </p:txBody>
      </p:sp>
      <p:sp>
        <p:nvSpPr>
          <p:cNvPr id="1066" name="Google Shape;1066;p147"/>
          <p:cNvSpPr/>
          <p:nvPr/>
        </p:nvSpPr>
        <p:spPr>
          <a:xfrm>
            <a:off x="1905000" y="1282700"/>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endParaRPr sz="2400" b="0" i="0" u="none" strike="noStrike" cap="none">
              <a:solidFill>
                <a:srgbClr val="FFFF00"/>
              </a:solidFill>
              <a:latin typeface="Arial"/>
              <a:ea typeface="Arial"/>
              <a:cs typeface="Arial"/>
              <a:sym typeface="Arial"/>
            </a:endParaRPr>
          </a:p>
        </p:txBody>
      </p:sp>
      <p:sp>
        <p:nvSpPr>
          <p:cNvPr id="1067" name="Google Shape;1067;p147"/>
          <p:cNvSpPr txBox="1"/>
          <p:nvPr/>
        </p:nvSpPr>
        <p:spPr>
          <a:xfrm>
            <a:off x="18288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pic>
        <p:nvPicPr>
          <p:cNvPr id="1068" name="Google Shape;1068;p147"/>
          <p:cNvPicPr preferRelativeResize="0"/>
          <p:nvPr/>
        </p:nvPicPr>
        <p:blipFill rotWithShape="1">
          <a:blip r:embed="rId3">
            <a:alphaModFix/>
          </a:blip>
          <a:srcRect l="37320" t="28198" r="28058" b="56103"/>
          <a:stretch/>
        </p:blipFill>
        <p:spPr>
          <a:xfrm>
            <a:off x="2133600" y="2514600"/>
            <a:ext cx="7696200" cy="2470150"/>
          </a:xfrm>
          <a:prstGeom prst="rect">
            <a:avLst/>
          </a:prstGeom>
          <a:noFill/>
          <a:ln>
            <a:noFill/>
          </a:ln>
        </p:spPr>
      </p:pic>
      <p:pic>
        <p:nvPicPr>
          <p:cNvPr id="1069" name="Google Shape;1069;p147"/>
          <p:cNvPicPr preferRelativeResize="0"/>
          <p:nvPr/>
        </p:nvPicPr>
        <p:blipFill rotWithShape="1">
          <a:blip r:embed="rId4">
            <a:alphaModFix/>
          </a:blip>
          <a:srcRect l="36665" t="29070" r="20757" b="62790"/>
          <a:stretch/>
        </p:blipFill>
        <p:spPr>
          <a:xfrm>
            <a:off x="2057400" y="5029201"/>
            <a:ext cx="8382000" cy="114776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4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124</a:t>
            </a:fld>
            <a:endParaRPr sz="900">
              <a:solidFill>
                <a:schemeClr val="dk1"/>
              </a:solidFill>
              <a:latin typeface="Arial"/>
              <a:ea typeface="Arial"/>
              <a:cs typeface="Arial"/>
              <a:sym typeface="Arial"/>
            </a:endParaRPr>
          </a:p>
        </p:txBody>
      </p:sp>
      <p:sp>
        <p:nvSpPr>
          <p:cNvPr id="1075" name="Google Shape;1075;p148"/>
          <p:cNvSpPr txBox="1">
            <a:spLocks noGrp="1"/>
          </p:cNvSpPr>
          <p:nvPr>
            <p:ph type="body" idx="1"/>
          </p:nvPr>
        </p:nvSpPr>
        <p:spPr>
          <a:xfrm>
            <a:off x="1981200" y="477672"/>
            <a:ext cx="8077200" cy="5846928"/>
          </a:xfrm>
          <a:prstGeom prst="rect">
            <a:avLst/>
          </a:prstGeom>
          <a:noFill/>
          <a:ln>
            <a:noFill/>
          </a:ln>
        </p:spPr>
        <p:txBody>
          <a:bodyPr spcFirstLastPara="1" wrap="square" lIns="91425" tIns="45700" rIns="91425" bIns="45700" anchor="t" anchorCtr="0">
            <a:noAutofit/>
          </a:bodyPr>
          <a:lstStyle/>
          <a:p>
            <a:pPr marL="342900" lvl="0" indent="-241300" algn="l" rtl="0">
              <a:lnSpc>
                <a:spcPct val="90000"/>
              </a:lnSpc>
              <a:spcBef>
                <a:spcPts val="0"/>
              </a:spcBef>
              <a:spcAft>
                <a:spcPts val="0"/>
              </a:spcAft>
              <a:buSzPts val="1600"/>
              <a:buNone/>
            </a:pPr>
            <a:endParaRPr sz="2000">
              <a:solidFill>
                <a:schemeClr val="lt1"/>
              </a:solidFill>
            </a:endParaRPr>
          </a:p>
          <a:p>
            <a:pPr marL="342900" lvl="0" indent="-342900" algn="l" rtl="0">
              <a:lnSpc>
                <a:spcPct val="90000"/>
              </a:lnSpc>
              <a:spcBef>
                <a:spcPts val="1000"/>
              </a:spcBef>
              <a:spcAft>
                <a:spcPts val="0"/>
              </a:spcAft>
              <a:buSzPts val="1600"/>
              <a:buChar char="►"/>
            </a:pPr>
            <a:r>
              <a:rPr lang="en-US" sz="2000">
                <a:solidFill>
                  <a:schemeClr val="dk1"/>
                </a:solidFill>
              </a:rPr>
              <a:t>E.g. </a:t>
            </a:r>
            <a:endParaRPr/>
          </a:p>
          <a:p>
            <a:pPr marL="342900" lvl="0" indent="-342900" algn="l" rtl="0">
              <a:lnSpc>
                <a:spcPct val="90000"/>
              </a:lnSpc>
              <a:spcBef>
                <a:spcPts val="1000"/>
              </a:spcBef>
              <a:spcAft>
                <a:spcPts val="0"/>
              </a:spcAft>
              <a:buSzPts val="1600"/>
              <a:buFont typeface="Trebuchet MS"/>
              <a:buNone/>
            </a:pPr>
            <a:r>
              <a:rPr lang="en-US" sz="2000">
                <a:solidFill>
                  <a:schemeClr val="lt1"/>
                </a:solidFill>
              </a:rPr>
              <a:t>	</a:t>
            </a:r>
            <a:endParaRPr/>
          </a:p>
          <a:p>
            <a:pPr marL="342900" lvl="0" indent="-342900" algn="l" rtl="0">
              <a:lnSpc>
                <a:spcPct val="90000"/>
              </a:lnSpc>
              <a:spcBef>
                <a:spcPts val="1000"/>
              </a:spcBef>
              <a:spcAft>
                <a:spcPts val="0"/>
              </a:spcAft>
              <a:buSzPts val="1600"/>
              <a:buFont typeface="Trebuchet MS"/>
              <a:buNone/>
            </a:pPr>
            <a:endParaRPr sz="2000">
              <a:solidFill>
                <a:schemeClr val="lt1"/>
              </a:solidFill>
            </a:endParaRPr>
          </a:p>
        </p:txBody>
      </p:sp>
      <p:sp>
        <p:nvSpPr>
          <p:cNvPr id="1076" name="Google Shape;1076;p148"/>
          <p:cNvSpPr/>
          <p:nvPr/>
        </p:nvSpPr>
        <p:spPr>
          <a:xfrm>
            <a:off x="1905000" y="1282700"/>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endParaRPr sz="2400" b="0" i="0" u="none" strike="noStrike" cap="none">
              <a:solidFill>
                <a:srgbClr val="FFFF00"/>
              </a:solidFill>
              <a:latin typeface="Arial"/>
              <a:ea typeface="Arial"/>
              <a:cs typeface="Arial"/>
              <a:sym typeface="Arial"/>
            </a:endParaRPr>
          </a:p>
        </p:txBody>
      </p:sp>
      <p:sp>
        <p:nvSpPr>
          <p:cNvPr id="1077" name="Google Shape;1077;p148"/>
          <p:cNvSpPr txBox="1"/>
          <p:nvPr/>
        </p:nvSpPr>
        <p:spPr>
          <a:xfrm>
            <a:off x="18288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pic>
        <p:nvPicPr>
          <p:cNvPr id="1078" name="Google Shape;1078;p148"/>
          <p:cNvPicPr preferRelativeResize="0"/>
          <p:nvPr/>
        </p:nvPicPr>
        <p:blipFill rotWithShape="1">
          <a:blip r:embed="rId3">
            <a:alphaModFix/>
          </a:blip>
          <a:srcRect l="36664" t="20929" r="19122" b="4070"/>
          <a:stretch/>
        </p:blipFill>
        <p:spPr>
          <a:xfrm>
            <a:off x="968991" y="1282700"/>
            <a:ext cx="10931857" cy="55753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49"/>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125</a:t>
            </a:fld>
            <a:endParaRPr sz="900">
              <a:solidFill>
                <a:srgbClr val="888888"/>
              </a:solidFill>
              <a:latin typeface="Trebuchet MS"/>
              <a:ea typeface="Trebuchet MS"/>
              <a:cs typeface="Trebuchet MS"/>
              <a:sym typeface="Trebuchet MS"/>
            </a:endParaRPr>
          </a:p>
        </p:txBody>
      </p:sp>
      <p:sp>
        <p:nvSpPr>
          <p:cNvPr id="1084" name="Google Shape;1084;p14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Regular Expressions</a:t>
            </a:r>
            <a:endParaRPr/>
          </a:p>
        </p:txBody>
      </p:sp>
      <p:sp>
        <p:nvSpPr>
          <p:cNvPr id="1085" name="Google Shape;1085;p149"/>
          <p:cNvSpPr txBox="1">
            <a:spLocks noGrp="1"/>
          </p:cNvSpPr>
          <p:nvPr>
            <p:ph type="body" idx="1"/>
          </p:nvPr>
        </p:nvSpPr>
        <p:spPr>
          <a:xfrm>
            <a:off x="677333" y="1694329"/>
            <a:ext cx="10537513" cy="434703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Regular expressions (regexp): text wildcards that ease the search for specific text</a:t>
            </a:r>
            <a:endParaRPr/>
          </a:p>
          <a:p>
            <a:pPr marL="742950" lvl="1" indent="-285750" algn="l" rtl="0">
              <a:lnSpc>
                <a:spcPct val="100000"/>
              </a:lnSpc>
              <a:spcBef>
                <a:spcPts val="1000"/>
              </a:spcBef>
              <a:spcAft>
                <a:spcPts val="0"/>
              </a:spcAft>
              <a:buSzPts val="1920"/>
              <a:buChar char="►"/>
            </a:pPr>
            <a:r>
              <a:rPr lang="en-US" sz="2400"/>
              <a:t>Match patterns of text within a text document</a:t>
            </a:r>
            <a:endParaRPr/>
          </a:p>
          <a:p>
            <a:pPr marL="342900" lvl="0" indent="-342900" algn="l" rtl="0">
              <a:lnSpc>
                <a:spcPct val="100000"/>
              </a:lnSpc>
              <a:spcBef>
                <a:spcPts val="1000"/>
              </a:spcBef>
              <a:spcAft>
                <a:spcPts val="0"/>
              </a:spcAft>
              <a:buSzPts val="1920"/>
              <a:buChar char="►"/>
            </a:pPr>
            <a:r>
              <a:rPr lang="en-US" sz="2400"/>
              <a:t>Different from wildcard metacharacters</a:t>
            </a:r>
            <a:endParaRPr sz="2400"/>
          </a:p>
          <a:p>
            <a:pPr marL="742950" lvl="1" indent="-285750" algn="l" rtl="0">
              <a:lnSpc>
                <a:spcPct val="100000"/>
              </a:lnSpc>
              <a:spcBef>
                <a:spcPts val="1000"/>
              </a:spcBef>
              <a:spcAft>
                <a:spcPts val="0"/>
              </a:spcAft>
              <a:buSzPts val="1920"/>
              <a:buChar char="►"/>
            </a:pPr>
            <a:r>
              <a:rPr lang="en-US" sz="2400"/>
              <a:t>Wildcard metacharacters interpreted by shell; regexps interpreted by text tools such as grep command and vi text editor.</a:t>
            </a:r>
            <a:endParaRPr/>
          </a:p>
          <a:p>
            <a:pPr marL="742950" lvl="1" indent="-285750" algn="l" rtl="0">
              <a:lnSpc>
                <a:spcPct val="100000"/>
              </a:lnSpc>
              <a:spcBef>
                <a:spcPts val="1000"/>
              </a:spcBef>
              <a:spcAft>
                <a:spcPts val="0"/>
              </a:spcAft>
              <a:buSzPts val="1920"/>
              <a:buChar char="►"/>
            </a:pPr>
            <a:r>
              <a:rPr lang="en-US" sz="2400"/>
              <a:t>Wildcard metacharacters match characters in filenames; regexps match characters within text files</a:t>
            </a:r>
            <a:endParaRPr/>
          </a:p>
          <a:p>
            <a:pPr marL="342900" lvl="0" indent="-342900" algn="l" rtl="0">
              <a:lnSpc>
                <a:spcPct val="100000"/>
              </a:lnSpc>
              <a:spcBef>
                <a:spcPts val="1000"/>
              </a:spcBef>
              <a:spcAft>
                <a:spcPts val="0"/>
              </a:spcAft>
              <a:buSzPts val="1920"/>
              <a:buChar char="►"/>
            </a:pPr>
            <a:r>
              <a:rPr lang="en-US" sz="2400"/>
              <a:t>Regular expressions are divided into common regexps and extended regexps</a:t>
            </a:r>
            <a:endParaRPr sz="24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50"/>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126</a:t>
            </a:fld>
            <a:endParaRPr sz="900">
              <a:solidFill>
                <a:srgbClr val="888888"/>
              </a:solidFill>
              <a:latin typeface="Trebuchet MS"/>
              <a:ea typeface="Trebuchet MS"/>
              <a:cs typeface="Trebuchet MS"/>
              <a:sym typeface="Trebuchet MS"/>
            </a:endParaRPr>
          </a:p>
        </p:txBody>
      </p:sp>
      <p:sp>
        <p:nvSpPr>
          <p:cNvPr id="1091" name="Google Shape;1091;p150"/>
          <p:cNvSpPr txBox="1"/>
          <p:nvPr/>
        </p:nvSpPr>
        <p:spPr>
          <a:xfrm>
            <a:off x="3149600" y="5867400"/>
            <a:ext cx="5689600" cy="427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Regular expressions</a:t>
            </a:r>
            <a:endParaRPr sz="1400" b="0" i="0" u="none" strike="noStrike" cap="none">
              <a:solidFill>
                <a:srgbClr val="000000"/>
              </a:solidFill>
              <a:latin typeface="Arial"/>
              <a:ea typeface="Arial"/>
              <a:cs typeface="Arial"/>
              <a:sym typeface="Arial"/>
            </a:endParaRPr>
          </a:p>
        </p:txBody>
      </p:sp>
      <p:pic>
        <p:nvPicPr>
          <p:cNvPr id="1092" name="Google Shape;1092;p150"/>
          <p:cNvPicPr preferRelativeResize="0"/>
          <p:nvPr/>
        </p:nvPicPr>
        <p:blipFill rotWithShape="1">
          <a:blip r:embed="rId3">
            <a:alphaModFix/>
          </a:blip>
          <a:srcRect/>
          <a:stretch/>
        </p:blipFill>
        <p:spPr>
          <a:xfrm>
            <a:off x="1397000" y="473076"/>
            <a:ext cx="9840384" cy="53943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5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The grep Command</a:t>
            </a:r>
            <a:endParaRPr/>
          </a:p>
        </p:txBody>
      </p:sp>
      <p:sp>
        <p:nvSpPr>
          <p:cNvPr id="1098" name="Google Shape;1098;p151"/>
          <p:cNvSpPr txBox="1">
            <a:spLocks noGrp="1"/>
          </p:cNvSpPr>
          <p:nvPr>
            <p:ph type="body" idx="1"/>
          </p:nvPr>
        </p:nvSpPr>
        <p:spPr>
          <a:xfrm>
            <a:off x="677333" y="1425389"/>
            <a:ext cx="9999631" cy="484094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924"/>
              <a:buChar char="►"/>
            </a:pPr>
            <a:r>
              <a:rPr lang="en-US" sz="2405"/>
              <a:t>grep (global regular expression print) command: displays lines in a text file that matching a pattern/regular expression.</a:t>
            </a:r>
            <a:endParaRPr/>
          </a:p>
          <a:p>
            <a:pPr marL="342900" lvl="0" indent="-342900" algn="l" rtl="0">
              <a:lnSpc>
                <a:spcPct val="90000"/>
              </a:lnSpc>
              <a:spcBef>
                <a:spcPts val="1000"/>
              </a:spcBef>
              <a:spcAft>
                <a:spcPts val="0"/>
              </a:spcAft>
              <a:buSzPts val="1924"/>
              <a:buChar char="►"/>
            </a:pPr>
            <a:r>
              <a:rPr lang="en-US" sz="2405"/>
              <a:t>grep requires two arguments</a:t>
            </a:r>
            <a:endParaRPr/>
          </a:p>
          <a:p>
            <a:pPr marL="742950" lvl="1" indent="-285750" algn="l" rtl="0">
              <a:lnSpc>
                <a:spcPct val="90000"/>
              </a:lnSpc>
              <a:spcBef>
                <a:spcPts val="1000"/>
              </a:spcBef>
              <a:spcAft>
                <a:spcPts val="0"/>
              </a:spcAft>
              <a:buSzPts val="1924"/>
              <a:buChar char="►"/>
            </a:pPr>
            <a:r>
              <a:rPr lang="en-US" sz="2405"/>
              <a:t>Text to search for </a:t>
            </a:r>
            <a:endParaRPr/>
          </a:p>
          <a:p>
            <a:pPr marL="742950" lvl="1" indent="-285750" algn="l" rtl="0">
              <a:lnSpc>
                <a:spcPct val="90000"/>
              </a:lnSpc>
              <a:spcBef>
                <a:spcPts val="1000"/>
              </a:spcBef>
              <a:spcAft>
                <a:spcPts val="0"/>
              </a:spcAft>
              <a:buSzPts val="1924"/>
              <a:buChar char="►"/>
            </a:pPr>
            <a:r>
              <a:rPr lang="en-US" sz="2405"/>
              <a:t>Files in which to search</a:t>
            </a:r>
            <a:endParaRPr/>
          </a:p>
          <a:p>
            <a:pPr marL="342900" lvl="0" indent="-342900" algn="l" rtl="0">
              <a:lnSpc>
                <a:spcPct val="90000"/>
              </a:lnSpc>
              <a:spcBef>
                <a:spcPts val="1000"/>
              </a:spcBef>
              <a:spcAft>
                <a:spcPts val="0"/>
              </a:spcAft>
              <a:buSzPts val="1924"/>
              <a:buChar char="►"/>
            </a:pPr>
            <a:r>
              <a:rPr lang="en-US" sz="2405"/>
              <a:t>grep is case sensitive</a:t>
            </a:r>
            <a:endParaRPr/>
          </a:p>
          <a:p>
            <a:pPr marL="742950" lvl="1" indent="-285750" algn="l" rtl="0">
              <a:lnSpc>
                <a:spcPct val="90000"/>
              </a:lnSpc>
              <a:spcBef>
                <a:spcPts val="1000"/>
              </a:spcBef>
              <a:spcAft>
                <a:spcPts val="0"/>
              </a:spcAft>
              <a:buSzPts val="1924"/>
              <a:buChar char="►"/>
            </a:pPr>
            <a:r>
              <a:rPr lang="en-US" sz="2405"/>
              <a:t>For case-insensitive search, use –i option</a:t>
            </a:r>
            <a:endParaRPr/>
          </a:p>
          <a:p>
            <a:pPr marL="342900" lvl="0" indent="-342900" algn="l" rtl="0">
              <a:lnSpc>
                <a:spcPct val="90000"/>
              </a:lnSpc>
              <a:spcBef>
                <a:spcPts val="1000"/>
              </a:spcBef>
              <a:spcAft>
                <a:spcPts val="0"/>
              </a:spcAft>
              <a:buSzPts val="1924"/>
              <a:buChar char="►"/>
            </a:pPr>
            <a:r>
              <a:rPr lang="en-US" sz="2405"/>
              <a:t>grep matches patterns of text, ignoring division into words</a:t>
            </a:r>
            <a:endParaRPr/>
          </a:p>
          <a:p>
            <a:pPr marL="742950" lvl="1" indent="-285750" algn="l" rtl="0">
              <a:lnSpc>
                <a:spcPct val="90000"/>
              </a:lnSpc>
              <a:spcBef>
                <a:spcPts val="1000"/>
              </a:spcBef>
              <a:spcAft>
                <a:spcPts val="0"/>
              </a:spcAft>
              <a:buSzPts val="1924"/>
              <a:buChar char="►"/>
            </a:pPr>
            <a:r>
              <a:rPr lang="en-US" sz="2405"/>
              <a:t>To search only for occurrences of a word, surround it by space characters</a:t>
            </a:r>
            <a:endParaRPr/>
          </a:p>
          <a:p>
            <a:pPr marL="742950" lvl="1" indent="-285750" algn="l" rtl="0">
              <a:lnSpc>
                <a:spcPct val="90000"/>
              </a:lnSpc>
              <a:spcBef>
                <a:spcPts val="1000"/>
              </a:spcBef>
              <a:spcAft>
                <a:spcPts val="0"/>
              </a:spcAft>
              <a:buSzPts val="1924"/>
              <a:buChar char="►"/>
            </a:pPr>
            <a:r>
              <a:rPr lang="en-US" sz="2405"/>
              <a:t>E.g. grep “we ” project 4</a:t>
            </a:r>
            <a:endParaRPr/>
          </a:p>
          <a:p>
            <a:pPr marL="342900" lvl="0" indent="-258318" algn="l" rtl="0">
              <a:lnSpc>
                <a:spcPct val="90000"/>
              </a:lnSpc>
              <a:spcBef>
                <a:spcPts val="1000"/>
              </a:spcBef>
              <a:spcAft>
                <a:spcPts val="0"/>
              </a:spcAft>
              <a:buSzPts val="1332"/>
              <a:buNone/>
            </a:pPr>
            <a:endParaRPr sz="1665"/>
          </a:p>
        </p:txBody>
      </p:sp>
      <p:sp>
        <p:nvSpPr>
          <p:cNvPr id="1099" name="Google Shape;1099;p151"/>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127</a:t>
            </a:fld>
            <a:endParaRPr sz="900">
              <a:solidFill>
                <a:srgbClr val="888888"/>
              </a:solidFill>
              <a:latin typeface="Trebuchet MS"/>
              <a:ea typeface="Trebuchet MS"/>
              <a:cs typeface="Trebuchet MS"/>
              <a:sym typeface="Trebuchet M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pic>
        <p:nvPicPr>
          <p:cNvPr id="1104" name="Google Shape;1104;p152"/>
          <p:cNvPicPr preferRelativeResize="0">
            <a:picLocks noGrp="1"/>
          </p:cNvPicPr>
          <p:nvPr>
            <p:ph type="body" idx="1"/>
          </p:nvPr>
        </p:nvPicPr>
        <p:blipFill rotWithShape="1">
          <a:blip r:embed="rId3">
            <a:alphaModFix/>
          </a:blip>
          <a:srcRect/>
          <a:stretch/>
        </p:blipFill>
        <p:spPr>
          <a:xfrm>
            <a:off x="591671" y="1183340"/>
            <a:ext cx="9063317" cy="481404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pic>
        <p:nvPicPr>
          <p:cNvPr id="1109" name="Google Shape;1109;p153"/>
          <p:cNvPicPr preferRelativeResize="0">
            <a:picLocks noGrp="1"/>
          </p:cNvPicPr>
          <p:nvPr>
            <p:ph type="body" idx="1"/>
          </p:nvPr>
        </p:nvPicPr>
        <p:blipFill rotWithShape="1">
          <a:blip r:embed="rId3">
            <a:alphaModFix/>
          </a:blip>
          <a:srcRect/>
          <a:stretch/>
        </p:blipFill>
        <p:spPr>
          <a:xfrm>
            <a:off x="833718" y="1156447"/>
            <a:ext cx="9386047" cy="4975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a:solidFill>
                  <a:schemeClr val="dk1"/>
                </a:solidFill>
              </a:rPr>
              <a:t>Communications and networking</a:t>
            </a:r>
            <a:endParaRPr>
              <a:solidFill>
                <a:schemeClr val="dk1"/>
              </a:solidFill>
            </a:endParaRPr>
          </a:p>
        </p:txBody>
      </p:sp>
      <p:sp>
        <p:nvSpPr>
          <p:cNvPr id="245" name="Google Shape;245;p34"/>
          <p:cNvSpPr txBox="1">
            <a:spLocks noGrp="1"/>
          </p:cNvSpPr>
          <p:nvPr>
            <p:ph type="body" idx="1"/>
          </p:nvPr>
        </p:nvSpPr>
        <p:spPr>
          <a:xfrm>
            <a:off x="1981201" y="1428737"/>
            <a:ext cx="8291513" cy="419736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solidFill>
                  <a:schemeClr val="dk1"/>
                </a:solidFill>
              </a:rPr>
              <a:t>Unix/Linux supports a number of methods for data communication and networking.</a:t>
            </a:r>
            <a:endParaRPr/>
          </a:p>
          <a:p>
            <a:pPr marL="342900" lvl="0" indent="-342900" algn="l" rtl="0">
              <a:lnSpc>
                <a:spcPct val="100000"/>
              </a:lnSpc>
              <a:spcBef>
                <a:spcPts val="1000"/>
              </a:spcBef>
              <a:spcAft>
                <a:spcPts val="0"/>
              </a:spcAft>
              <a:buSzPts val="2240"/>
              <a:buChar char="►"/>
            </a:pPr>
            <a:r>
              <a:rPr lang="en-US" sz="2800">
                <a:solidFill>
                  <a:schemeClr val="dk1"/>
                </a:solidFill>
              </a:rPr>
              <a:t>This includes serial communications, TCP/IP (Transmission Control Protocol/Internet Protocol), and UUCP (UNIX-to-UNIX Copy Protocol).</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5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130</a:t>
            </a:fld>
            <a:endParaRPr sz="900">
              <a:solidFill>
                <a:schemeClr val="dk1"/>
              </a:solidFill>
              <a:latin typeface="Arial"/>
              <a:ea typeface="Arial"/>
              <a:cs typeface="Arial"/>
              <a:sym typeface="Arial"/>
            </a:endParaRPr>
          </a:p>
        </p:txBody>
      </p:sp>
      <p:graphicFrame>
        <p:nvGraphicFramePr>
          <p:cNvPr id="1115" name="Google Shape;1115;p154"/>
          <p:cNvGraphicFramePr/>
          <p:nvPr/>
        </p:nvGraphicFramePr>
        <p:xfrm>
          <a:off x="635468" y="715964"/>
          <a:ext cx="10844875" cy="5052070"/>
        </p:xfrm>
        <a:graphic>
          <a:graphicData uri="http://schemas.openxmlformats.org/drawingml/2006/table">
            <a:tbl>
              <a:tblPr>
                <a:noFill/>
                <a:tableStyleId>{C9DE93FA-2E25-400F-9FBD-89434640F52B}</a:tableStyleId>
              </a:tblPr>
              <a:tblGrid>
                <a:gridCol w="2209800">
                  <a:extLst>
                    <a:ext uri="{9D8B030D-6E8A-4147-A177-3AD203B41FA5}">
                      <a16:colId xmlns:a16="http://schemas.microsoft.com/office/drawing/2014/main" val="20000"/>
                    </a:ext>
                  </a:extLst>
                </a:gridCol>
                <a:gridCol w="8635075">
                  <a:extLst>
                    <a:ext uri="{9D8B030D-6E8A-4147-A177-3AD203B41FA5}">
                      <a16:colId xmlns:a16="http://schemas.microsoft.com/office/drawing/2014/main" val="20001"/>
                    </a:ext>
                  </a:extLst>
                </a:gridCol>
              </a:tblGrid>
              <a:tr h="41787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grep &lt;word&gt; &lt;filename&gt;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Search for the word / content in the file.</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grep apple file1</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 Ignores case</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 Shows only the names of files that contain the search string</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 Search entire directory tree recursively</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-v: Gives all lines that do not contain the search string</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-n: Shows the line numbers</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[0-9]: Any one from the specified range. (e.g. match any one number from 0 to 9.</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[^abc]: None of the characters. (e.g. “a”, “b”, “c” are not matched.)</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Any single character (e.g. file. Matches file1 but not file10)</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116" name="Google Shape;1116;p154"/>
          <p:cNvSpPr txBox="1"/>
          <p:nvPr/>
        </p:nvSpPr>
        <p:spPr>
          <a:xfrm>
            <a:off x="1828800" y="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sp>
        <p:nvSpPr>
          <p:cNvPr id="1117" name="Google Shape;1117;p154"/>
          <p:cNvSpPr/>
          <p:nvPr/>
        </p:nvSpPr>
        <p:spPr>
          <a:xfrm>
            <a:off x="1828801" y="211784"/>
            <a:ext cx="3462807" cy="43704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2060"/>
                </a:solidFill>
                <a:latin typeface="Arial"/>
                <a:ea typeface="Arial"/>
                <a:cs typeface="Arial"/>
                <a:sym typeface="Arial"/>
              </a:rPr>
              <a:t>Search File Content </a:t>
            </a:r>
            <a:endParaRPr sz="2800" b="0" i="0" u="none" strike="noStrike" cap="none">
              <a:solidFill>
                <a:srgbClr val="FFFF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5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131</a:t>
            </a:fld>
            <a:endParaRPr sz="900">
              <a:solidFill>
                <a:schemeClr val="dk1"/>
              </a:solidFill>
              <a:latin typeface="Arial"/>
              <a:ea typeface="Arial"/>
              <a:cs typeface="Arial"/>
              <a:sym typeface="Arial"/>
            </a:endParaRPr>
          </a:p>
        </p:txBody>
      </p:sp>
      <p:graphicFrame>
        <p:nvGraphicFramePr>
          <p:cNvPr id="1123" name="Google Shape;1123;p155"/>
          <p:cNvGraphicFramePr/>
          <p:nvPr/>
        </p:nvGraphicFramePr>
        <p:xfrm>
          <a:off x="635468" y="984906"/>
          <a:ext cx="10844875" cy="5242570"/>
        </p:xfrm>
        <a:graphic>
          <a:graphicData uri="http://schemas.openxmlformats.org/drawingml/2006/table">
            <a:tbl>
              <a:tblPr>
                <a:noFill/>
                <a:tableStyleId>{C9DE93FA-2E25-400F-9FBD-89434640F52B}</a:tableStyleId>
              </a:tblPr>
              <a:tblGrid>
                <a:gridCol w="2209800">
                  <a:extLst>
                    <a:ext uri="{9D8B030D-6E8A-4147-A177-3AD203B41FA5}">
                      <a16:colId xmlns:a16="http://schemas.microsoft.com/office/drawing/2014/main" val="20000"/>
                    </a:ext>
                  </a:extLst>
                </a:gridCol>
                <a:gridCol w="8635075">
                  <a:extLst>
                    <a:ext uri="{9D8B030D-6E8A-4147-A177-3AD203B41FA5}">
                      <a16:colId xmlns:a16="http://schemas.microsoft.com/office/drawing/2014/main" val="20001"/>
                    </a:ext>
                  </a:extLst>
                </a:gridCol>
              </a:tblGrid>
              <a:tr h="3139775">
                <a:tc>
                  <a:txBody>
                    <a:bodyPr/>
                    <a:lstStyle/>
                    <a:p>
                      <a:pPr marL="0" marR="0" lvl="0" indent="0" algn="ctr"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egrep &lt;word&gt; &lt;filename&gt;</a:t>
                      </a:r>
                      <a:endParaRPr sz="1400" u="none" strike="noStrike" cap="none"/>
                    </a:p>
                    <a:p>
                      <a:pPr marL="0" marR="0" lvl="0" indent="0" algn="ctr"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Or </a:t>
                      </a:r>
                      <a:endParaRPr sz="1400" u="none" strike="noStrike" cap="none"/>
                    </a:p>
                    <a:p>
                      <a:pPr marL="0" marR="0" lvl="0" indent="0" algn="ctr"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grep –E &lt;word&gt; &lt;filename&gt;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Accepts extended regular expression</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egrep “(b|B)all” file*</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egrep “letter+” : matched 1 or more occurrences of previous character (e.g. matches letter1, letterrr, letter and so on)</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egrep “letter?” : matched 0 or 1 occurrences of previous character (e.g. matches lette, letter and so on</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egrep “co{1,2}l” : matched both “col” and “cool”</a:t>
                      </a:r>
                      <a:endParaRPr sz="1400" u="none" strike="noStrike" cap="none"/>
                    </a:p>
                    <a:p>
                      <a:pPr marL="0" marR="0" lvl="0" indent="0" algn="l" rtl="0">
                        <a:lnSpc>
                          <a:spcPct val="100000"/>
                        </a:lnSpc>
                        <a:spcBef>
                          <a:spcPts val="560"/>
                        </a:spcBef>
                        <a:spcAft>
                          <a:spcPts val="0"/>
                        </a:spcAft>
                        <a:buClr>
                          <a:schemeClr val="dk1"/>
                        </a:buClr>
                        <a:buSzPts val="2800"/>
                        <a:buFont typeface="Trebuchet MS"/>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560"/>
                        </a:spcBef>
                        <a:spcAft>
                          <a:spcPts val="0"/>
                        </a:spcAft>
                        <a:buClr>
                          <a:schemeClr val="dk1"/>
                        </a:buClr>
                        <a:buSzPts val="2800"/>
                        <a:buFont typeface="Trebuchet MS"/>
                        <a:buNone/>
                      </a:pP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124" name="Google Shape;1124;p155"/>
          <p:cNvSpPr txBox="1"/>
          <p:nvPr/>
        </p:nvSpPr>
        <p:spPr>
          <a:xfrm>
            <a:off x="1828800" y="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sp>
        <p:nvSpPr>
          <p:cNvPr id="1125" name="Google Shape;1125;p155"/>
          <p:cNvSpPr/>
          <p:nvPr/>
        </p:nvSpPr>
        <p:spPr>
          <a:xfrm>
            <a:off x="1828801" y="211784"/>
            <a:ext cx="3462807" cy="43704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2060"/>
                </a:solidFill>
                <a:latin typeface="Arial"/>
                <a:ea typeface="Arial"/>
                <a:cs typeface="Arial"/>
                <a:sym typeface="Arial"/>
              </a:rPr>
              <a:t>Search File Content </a:t>
            </a:r>
            <a:endParaRPr sz="2800" b="0" i="0" u="none" strike="noStrike" cap="none">
              <a:solidFill>
                <a:srgbClr val="FFFF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5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Common UNIX filters</a:t>
            </a:r>
            <a:endParaRPr/>
          </a:p>
        </p:txBody>
      </p:sp>
      <p:graphicFrame>
        <p:nvGraphicFramePr>
          <p:cNvPr id="1131" name="Google Shape;1131;p156"/>
          <p:cNvGraphicFramePr/>
          <p:nvPr/>
        </p:nvGraphicFramePr>
        <p:xfrm>
          <a:off x="1524000" y="1124744"/>
          <a:ext cx="9144000" cy="5264250"/>
        </p:xfrm>
        <a:graphic>
          <a:graphicData uri="http://schemas.openxmlformats.org/drawingml/2006/table">
            <a:tbl>
              <a:tblPr firstRow="1" bandRow="1">
                <a:noFill/>
                <a:tableStyleId>{C9DE93FA-2E25-400F-9FBD-89434640F52B}</a:tableStyleId>
              </a:tblPr>
              <a:tblGrid>
                <a:gridCol w="1813675">
                  <a:extLst>
                    <a:ext uri="{9D8B030D-6E8A-4147-A177-3AD203B41FA5}">
                      <a16:colId xmlns:a16="http://schemas.microsoft.com/office/drawing/2014/main" val="20000"/>
                    </a:ext>
                  </a:extLst>
                </a:gridCol>
                <a:gridCol w="4414500">
                  <a:extLst>
                    <a:ext uri="{9D8B030D-6E8A-4147-A177-3AD203B41FA5}">
                      <a16:colId xmlns:a16="http://schemas.microsoft.com/office/drawing/2014/main" val="20001"/>
                    </a:ext>
                  </a:extLst>
                </a:gridCol>
                <a:gridCol w="2915825">
                  <a:extLst>
                    <a:ext uri="{9D8B030D-6E8A-4147-A177-3AD203B41FA5}">
                      <a16:colId xmlns:a16="http://schemas.microsoft.com/office/drawing/2014/main" val="20002"/>
                    </a:ext>
                  </a:extLst>
                </a:gridCol>
              </a:tblGrid>
              <a:tr h="526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Command</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Purpose</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Sample</a:t>
                      </a:r>
                      <a:endParaRPr sz="2000" u="none" strike="noStrike" cap="none"/>
                    </a:p>
                  </a:txBody>
                  <a:tcPr marL="91450" marR="91450" marT="45725" marB="45725"/>
                </a:tc>
                <a:extLst>
                  <a:ext uri="{0D108BD9-81ED-4DB2-BD59-A6C34878D82A}">
                    <a16:rowId xmlns:a16="http://schemas.microsoft.com/office/drawing/2014/main" val="10000"/>
                  </a:ext>
                </a:extLst>
              </a:tr>
              <a:tr h="526850">
                <a:tc>
                  <a:txBody>
                    <a:bodyPr/>
                    <a:lstStyle/>
                    <a:p>
                      <a:pPr marL="0" marR="0" lvl="0" indent="0" algn="ctr" rtl="0">
                        <a:lnSpc>
                          <a:spcPct val="100000"/>
                        </a:lnSpc>
                        <a:spcBef>
                          <a:spcPts val="0"/>
                        </a:spcBef>
                        <a:spcAft>
                          <a:spcPts val="0"/>
                        </a:spcAft>
                        <a:buClr>
                          <a:schemeClr val="dk1"/>
                        </a:buClr>
                        <a:buSzPts val="2000"/>
                        <a:buFont typeface="Trebuchet MS"/>
                        <a:buNone/>
                      </a:pPr>
                      <a:r>
                        <a:rPr lang="en-US" sz="2000" u="none" strike="noStrike" cap="none"/>
                        <a:t>cat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To combine contents of 2 files</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cat </a:t>
                      </a:r>
                      <a:r>
                        <a:rPr lang="en-US" sz="2000" i="1" u="none" strike="noStrike" cap="none"/>
                        <a:t>file1 file2 </a:t>
                      </a:r>
                      <a:r>
                        <a:rPr lang="en-US" sz="2000" i="0" u="none" strike="noStrike" cap="none"/>
                        <a:t>&gt;</a:t>
                      </a:r>
                      <a:r>
                        <a:rPr lang="en-US" sz="2000" i="1" u="none" strike="noStrike" cap="none"/>
                        <a:t> file3</a:t>
                      </a:r>
                      <a:endParaRPr sz="2000" i="1" u="none" strike="noStrike" cap="none"/>
                    </a:p>
                  </a:txBody>
                  <a:tcPr marL="91450" marR="91450" marT="45725" marB="45725"/>
                </a:tc>
                <a:extLst>
                  <a:ext uri="{0D108BD9-81ED-4DB2-BD59-A6C34878D82A}">
                    <a16:rowId xmlns:a16="http://schemas.microsoft.com/office/drawing/2014/main" val="10001"/>
                  </a:ext>
                </a:extLst>
              </a:tr>
              <a:tr h="526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head</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Print the first 10 lines of a file</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head –10 </a:t>
                      </a:r>
                      <a:r>
                        <a:rPr lang="en-US" sz="2000" i="1" u="none" strike="noStrike" cap="none"/>
                        <a:t>file1</a:t>
                      </a:r>
                      <a:endParaRPr sz="2000" i="1" u="none" strike="noStrike" cap="none"/>
                    </a:p>
                  </a:txBody>
                  <a:tcPr marL="91450" marR="91450" marT="45725" marB="45725"/>
                </a:tc>
                <a:extLst>
                  <a:ext uri="{0D108BD9-81ED-4DB2-BD59-A6C34878D82A}">
                    <a16:rowId xmlns:a16="http://schemas.microsoft.com/office/drawing/2014/main" val="10002"/>
                  </a:ext>
                </a:extLst>
              </a:tr>
              <a:tr h="526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tail</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Print the last 10 lines of a file</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tail –10 </a:t>
                      </a:r>
                      <a:r>
                        <a:rPr lang="en-US" sz="2000" i="1" u="none" strike="noStrike" cap="none"/>
                        <a:t>file1</a:t>
                      </a:r>
                      <a:endParaRPr sz="2000" i="1" u="none" strike="noStrike" cap="none"/>
                    </a:p>
                  </a:txBody>
                  <a:tcPr marL="91450" marR="91450" marT="45725" marB="45725"/>
                </a:tc>
                <a:extLst>
                  <a:ext uri="{0D108BD9-81ED-4DB2-BD59-A6C34878D82A}">
                    <a16:rowId xmlns:a16="http://schemas.microsoft.com/office/drawing/2014/main" val="10003"/>
                  </a:ext>
                </a:extLst>
              </a:tr>
              <a:tr h="526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wc</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Print the number of </a:t>
                      </a:r>
                      <a:r>
                        <a:rPr lang="en-US" sz="2000" i="1" u="none" strike="noStrike" cap="none"/>
                        <a:t>lines</a:t>
                      </a:r>
                      <a:r>
                        <a:rPr lang="en-US" sz="2000" u="none" strike="noStrike" cap="none"/>
                        <a:t>, </a:t>
                      </a:r>
                      <a:r>
                        <a:rPr lang="en-US" sz="2000" i="1" u="none" strike="noStrike" cap="none"/>
                        <a:t>words</a:t>
                      </a:r>
                      <a:r>
                        <a:rPr lang="en-US" sz="2000" u="none" strike="noStrike" cap="none"/>
                        <a:t>, </a:t>
                      </a:r>
                      <a:r>
                        <a:rPr lang="en-US" sz="2000" i="1" u="none" strike="noStrike" cap="none"/>
                        <a:t>characters </a:t>
                      </a:r>
                      <a:r>
                        <a:rPr lang="en-US" sz="2000" i="1" u="none" strike="noStrike" cap="none">
                          <a:solidFill>
                            <a:srgbClr val="FF0000"/>
                          </a:solidFill>
                        </a:rPr>
                        <a:t>/bytes</a:t>
                      </a:r>
                      <a:r>
                        <a:rPr lang="en-US" sz="2000" u="none" strike="noStrike" cap="none">
                          <a:solidFill>
                            <a:srgbClr val="FF0000"/>
                          </a:solidFill>
                        </a:rPr>
                        <a:t> </a:t>
                      </a:r>
                      <a:r>
                        <a:rPr lang="en-US" sz="2000" u="none" strike="noStrike" cap="none"/>
                        <a:t>in </a:t>
                      </a:r>
                      <a:r>
                        <a:rPr lang="en-US" sz="2000" i="0" u="none" strike="noStrike" cap="none"/>
                        <a:t>a file. </a:t>
                      </a:r>
                      <a:endParaRPr sz="2000" i="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wc </a:t>
                      </a:r>
                      <a:r>
                        <a:rPr lang="en-US" sz="2000" i="1" u="none" strike="noStrike" cap="none"/>
                        <a:t>file1</a:t>
                      </a:r>
                      <a:r>
                        <a:rPr lang="en-US" sz="2000" u="none" strike="noStrike" cap="none"/>
                        <a:t> </a:t>
                      </a:r>
                      <a:endParaRPr sz="2000" u="none" strike="noStrike" cap="none"/>
                    </a:p>
                  </a:txBody>
                  <a:tcPr marL="91450" marR="91450" marT="45725" marB="45725"/>
                </a:tc>
                <a:extLst>
                  <a:ext uri="{0D108BD9-81ED-4DB2-BD59-A6C34878D82A}">
                    <a16:rowId xmlns:a16="http://schemas.microsoft.com/office/drawing/2014/main" val="10004"/>
                  </a:ext>
                </a:extLst>
              </a:tr>
              <a:tr h="526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sort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Sort the lines in </a:t>
                      </a:r>
                      <a:r>
                        <a:rPr lang="en-US" sz="2000" i="0" u="none" strike="noStrike" cap="none"/>
                        <a:t>a file </a:t>
                      </a:r>
                      <a:r>
                        <a:rPr lang="en-US" sz="2000" u="none" strike="noStrike" cap="none"/>
                        <a:t>alphabetically.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sort  </a:t>
                      </a:r>
                      <a:r>
                        <a:rPr lang="en-US" sz="2000" i="1" u="none" strike="noStrike" cap="none"/>
                        <a:t>file1</a:t>
                      </a:r>
                      <a:endParaRPr sz="2000" i="1" u="none" strike="noStrike" cap="none"/>
                    </a:p>
                  </a:txBody>
                  <a:tcPr marL="91450" marR="91450" marT="45725" marB="45725"/>
                </a:tc>
                <a:extLst>
                  <a:ext uri="{0D108BD9-81ED-4DB2-BD59-A6C34878D82A}">
                    <a16:rowId xmlns:a16="http://schemas.microsoft.com/office/drawing/2014/main" val="10005"/>
                  </a:ext>
                </a:extLst>
              </a:tr>
              <a:tr h="526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spell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t>Report for words which are not found in the dictionary.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spell </a:t>
                      </a:r>
                      <a:r>
                        <a:rPr lang="en-US" sz="2000" i="1" u="none" strike="noStrike" cap="none"/>
                        <a:t>file1</a:t>
                      </a:r>
                      <a:endParaRPr sz="2000" i="1" u="none" strike="noStrike" cap="none"/>
                    </a:p>
                  </a:txBody>
                  <a:tcPr marL="91450" marR="91450" marT="45725" marB="45725"/>
                </a:tc>
                <a:extLst>
                  <a:ext uri="{0D108BD9-81ED-4DB2-BD59-A6C34878D82A}">
                    <a16:rowId xmlns:a16="http://schemas.microsoft.com/office/drawing/2014/main" val="10006"/>
                  </a:ext>
                </a:extLst>
              </a:tr>
              <a:tr h="526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grep</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t>Finds text within a file.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grep </a:t>
                      </a:r>
                      <a:r>
                        <a:rPr lang="en-US" sz="2000" i="1" u="none" strike="noStrike" cap="none"/>
                        <a:t>word</a:t>
                      </a:r>
                      <a:r>
                        <a:rPr lang="en-US" sz="2000" u="none" strike="noStrike" cap="none"/>
                        <a:t> </a:t>
                      </a:r>
                      <a:r>
                        <a:rPr lang="en-US" sz="2000" i="1" u="none" strike="noStrike" cap="none"/>
                        <a:t>file1</a:t>
                      </a:r>
                      <a:r>
                        <a:rPr lang="en-US" sz="2000" u="none" strike="noStrike" cap="none"/>
                        <a:t> </a:t>
                      </a:r>
                      <a:endParaRPr sz="2000" u="none" strike="noStrike" cap="none"/>
                    </a:p>
                  </a:txBody>
                  <a:tcPr marL="91450" marR="91450" marT="45725" marB="45725"/>
                </a:tc>
                <a:extLst>
                  <a:ext uri="{0D108BD9-81ED-4DB2-BD59-A6C34878D82A}">
                    <a16:rowId xmlns:a16="http://schemas.microsoft.com/office/drawing/2014/main" val="10007"/>
                  </a:ext>
                </a:extLst>
              </a:tr>
              <a:tr h="526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diff</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Displays two files and prints the lines that are different.</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diff </a:t>
                      </a:r>
                      <a:r>
                        <a:rPr lang="en-US" sz="2000" i="1" u="none" strike="noStrike" cap="none"/>
                        <a:t>file1 file2</a:t>
                      </a:r>
                      <a:endParaRPr sz="2000" i="1" u="none" strike="noStrike" cap="none"/>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5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FF"/>
              </a:buClr>
              <a:buSzPts val="3600"/>
              <a:buFont typeface="Trebuchet MS"/>
              <a:buNone/>
            </a:pPr>
            <a:r>
              <a:rPr lang="en-US">
                <a:solidFill>
                  <a:srgbClr val="0000FF"/>
                </a:solidFill>
              </a:rPr>
              <a:t>wc</a:t>
            </a:r>
            <a:endParaRPr>
              <a:solidFill>
                <a:srgbClr val="0000FF"/>
              </a:solidFill>
            </a:endParaRPr>
          </a:p>
        </p:txBody>
      </p:sp>
      <p:sp>
        <p:nvSpPr>
          <p:cNvPr id="1137" name="Google Shape;1137;p157"/>
          <p:cNvSpPr txBox="1">
            <a:spLocks noGrp="1"/>
          </p:cNvSpPr>
          <p:nvPr>
            <p:ph type="body" idx="1"/>
          </p:nvPr>
        </p:nvSpPr>
        <p:spPr>
          <a:xfrm>
            <a:off x="677334" y="1562101"/>
            <a:ext cx="9975426" cy="486410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b="1">
                <a:solidFill>
                  <a:srgbClr val="0000FF"/>
                </a:solidFill>
              </a:rPr>
              <a:t>wc</a:t>
            </a:r>
            <a:r>
              <a:rPr lang="en-US" sz="2400">
                <a:solidFill>
                  <a:srgbClr val="0000FF"/>
                </a:solidFill>
              </a:rPr>
              <a:t>, or "word count," prints a count of </a:t>
            </a:r>
            <a:r>
              <a:rPr lang="en-US" sz="2400" u="sng">
                <a:solidFill>
                  <a:schemeClr val="hlink"/>
                </a:solidFill>
                <a:hlinkClick r:id="rId3"/>
              </a:rPr>
              <a:t>newlines</a:t>
            </a:r>
            <a:r>
              <a:rPr lang="en-US" sz="2400">
                <a:solidFill>
                  <a:srgbClr val="0000FF"/>
                </a:solidFill>
              </a:rPr>
              <a:t>, words, and </a:t>
            </a:r>
            <a:r>
              <a:rPr lang="en-US" sz="2400" u="sng">
                <a:solidFill>
                  <a:schemeClr val="hlink"/>
                </a:solidFill>
                <a:hlinkClick r:id="rId4"/>
              </a:rPr>
              <a:t>bytes</a:t>
            </a:r>
            <a:r>
              <a:rPr lang="en-US" sz="2400">
                <a:solidFill>
                  <a:srgbClr val="0000FF"/>
                </a:solidFill>
              </a:rPr>
              <a:t> for each input </a:t>
            </a:r>
            <a:r>
              <a:rPr lang="en-US" sz="2400" u="sng">
                <a:solidFill>
                  <a:schemeClr val="hlink"/>
                </a:solidFill>
                <a:hlinkClick r:id="rId5"/>
              </a:rPr>
              <a:t>file</a:t>
            </a:r>
            <a:r>
              <a:rPr lang="en-US" sz="2400">
                <a:solidFill>
                  <a:srgbClr val="0000FF"/>
                </a:solidFill>
              </a:rPr>
              <a:t>.</a:t>
            </a:r>
            <a:endParaRPr/>
          </a:p>
          <a:p>
            <a:pPr marL="342900" lvl="0" indent="-342900" algn="l" rtl="0">
              <a:lnSpc>
                <a:spcPct val="100000"/>
              </a:lnSpc>
              <a:spcBef>
                <a:spcPts val="1000"/>
              </a:spcBef>
              <a:spcAft>
                <a:spcPts val="0"/>
              </a:spcAft>
              <a:buSzPts val="1920"/>
              <a:buChar char="►"/>
            </a:pPr>
            <a:r>
              <a:rPr lang="en-US" sz="2400">
                <a:solidFill>
                  <a:srgbClr val="0000FF"/>
                </a:solidFill>
              </a:rPr>
              <a:t>E.g.</a:t>
            </a:r>
            <a:endParaRPr/>
          </a:p>
          <a:p>
            <a:pPr marL="342900" lvl="0" indent="-342900" algn="l" rtl="0">
              <a:lnSpc>
                <a:spcPct val="100000"/>
              </a:lnSpc>
              <a:spcBef>
                <a:spcPts val="1000"/>
              </a:spcBef>
              <a:spcAft>
                <a:spcPts val="0"/>
              </a:spcAft>
              <a:buSzPts val="1920"/>
              <a:buNone/>
            </a:pPr>
            <a:r>
              <a:rPr lang="en-US" sz="2400">
                <a:solidFill>
                  <a:srgbClr val="FF0000"/>
                </a:solidFill>
              </a:rPr>
              <a:t>wc myfile.txt</a:t>
            </a:r>
            <a:endParaRPr/>
          </a:p>
          <a:p>
            <a:pPr marL="342900" lvl="0" indent="-342900" algn="l" rtl="0">
              <a:lnSpc>
                <a:spcPct val="100000"/>
              </a:lnSpc>
              <a:spcBef>
                <a:spcPts val="1000"/>
              </a:spcBef>
              <a:spcAft>
                <a:spcPts val="0"/>
              </a:spcAft>
              <a:buSzPts val="1920"/>
              <a:buNone/>
            </a:pPr>
            <a:r>
              <a:rPr lang="en-US" sz="2400">
                <a:solidFill>
                  <a:srgbClr val="0000FF"/>
                </a:solidFill>
              </a:rPr>
              <a:t>🡪Displays information about the file </a:t>
            </a:r>
            <a:r>
              <a:rPr lang="en-US" sz="2400" b="1">
                <a:solidFill>
                  <a:srgbClr val="0000FF"/>
                </a:solidFill>
              </a:rPr>
              <a:t>myfile.txt</a:t>
            </a:r>
            <a:r>
              <a:rPr lang="en-US" sz="2400">
                <a:solidFill>
                  <a:srgbClr val="0000FF"/>
                </a:solidFill>
              </a:rPr>
              <a:t>. Output will resemble the following:</a:t>
            </a:r>
            <a:endParaRPr/>
          </a:p>
          <a:p>
            <a:pPr marL="342900" lvl="0" indent="-342900" algn="l" rtl="0">
              <a:lnSpc>
                <a:spcPct val="100000"/>
              </a:lnSpc>
              <a:spcBef>
                <a:spcPts val="1000"/>
              </a:spcBef>
              <a:spcAft>
                <a:spcPts val="0"/>
              </a:spcAft>
              <a:buSzPts val="1920"/>
              <a:buNone/>
            </a:pPr>
            <a:r>
              <a:rPr lang="en-US" sz="2400"/>
              <a:t>	</a:t>
            </a:r>
            <a:r>
              <a:rPr lang="en-US" sz="2400">
                <a:solidFill>
                  <a:srgbClr val="7030A0"/>
                </a:solidFill>
              </a:rPr>
              <a:t>5 13 57 myfile.txt</a:t>
            </a:r>
            <a:endParaRPr/>
          </a:p>
          <a:p>
            <a:pPr marL="342900" lvl="0" indent="-342900" algn="l" rtl="0">
              <a:lnSpc>
                <a:spcPct val="100000"/>
              </a:lnSpc>
              <a:spcBef>
                <a:spcPts val="1000"/>
              </a:spcBef>
              <a:spcAft>
                <a:spcPts val="0"/>
              </a:spcAft>
              <a:buSzPts val="1920"/>
              <a:buNone/>
            </a:pPr>
            <a:r>
              <a:rPr lang="en-US" sz="2400"/>
              <a:t>	</a:t>
            </a:r>
            <a:r>
              <a:rPr lang="en-US" sz="2400">
                <a:solidFill>
                  <a:srgbClr val="0000FF"/>
                </a:solidFill>
              </a:rPr>
              <a:t>Where </a:t>
            </a:r>
            <a:r>
              <a:rPr lang="en-US" sz="2400" b="1">
                <a:solidFill>
                  <a:srgbClr val="0000FF"/>
                </a:solidFill>
              </a:rPr>
              <a:t>5</a:t>
            </a:r>
            <a:r>
              <a:rPr lang="en-US" sz="2400">
                <a:solidFill>
                  <a:srgbClr val="0000FF"/>
                </a:solidFill>
              </a:rPr>
              <a:t> is the number of lines, </a:t>
            </a:r>
            <a:r>
              <a:rPr lang="en-US" sz="2400" b="1">
                <a:solidFill>
                  <a:srgbClr val="0000FF"/>
                </a:solidFill>
              </a:rPr>
              <a:t>13</a:t>
            </a:r>
            <a:r>
              <a:rPr lang="en-US" sz="2400">
                <a:solidFill>
                  <a:srgbClr val="0000FF"/>
                </a:solidFill>
              </a:rPr>
              <a:t> is the number of words, and </a:t>
            </a:r>
            <a:r>
              <a:rPr lang="en-US" sz="2400" b="1">
                <a:solidFill>
                  <a:srgbClr val="0000FF"/>
                </a:solidFill>
              </a:rPr>
              <a:t>57</a:t>
            </a:r>
            <a:r>
              <a:rPr lang="en-US" sz="2400">
                <a:solidFill>
                  <a:srgbClr val="0000FF"/>
                </a:solidFill>
              </a:rPr>
              <a:t> is the number of characters/bytes.</a:t>
            </a:r>
            <a:endParaRPr/>
          </a:p>
          <a:p>
            <a:pPr marL="342900" lvl="0" indent="-342900" algn="l" rtl="0">
              <a:lnSpc>
                <a:spcPct val="100000"/>
              </a:lnSpc>
              <a:spcBef>
                <a:spcPts val="1000"/>
              </a:spcBef>
              <a:spcAft>
                <a:spcPts val="0"/>
              </a:spcAft>
              <a:buSzPts val="1920"/>
              <a:buNone/>
            </a:pPr>
            <a:endParaRPr sz="2400">
              <a:solidFill>
                <a:srgbClr val="0000FF"/>
              </a:solidFill>
            </a:endParaRPr>
          </a:p>
          <a:p>
            <a:pPr marL="342900" lvl="0" indent="-342900" algn="l" rtl="0">
              <a:lnSpc>
                <a:spcPct val="100000"/>
              </a:lnSpc>
              <a:spcBef>
                <a:spcPts val="1000"/>
              </a:spcBef>
              <a:spcAft>
                <a:spcPts val="0"/>
              </a:spcAft>
              <a:buSzPts val="1440"/>
              <a:buNone/>
            </a:pPr>
            <a:endParaRPr>
              <a:solidFill>
                <a:srgbClr val="0000FF"/>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pic>
        <p:nvPicPr>
          <p:cNvPr id="1142" name="Google Shape;1142;p158"/>
          <p:cNvPicPr preferRelativeResize="0">
            <a:picLocks noGrp="1"/>
          </p:cNvPicPr>
          <p:nvPr>
            <p:ph type="body" idx="1"/>
          </p:nvPr>
        </p:nvPicPr>
        <p:blipFill rotWithShape="1">
          <a:blip r:embed="rId3">
            <a:alphaModFix/>
          </a:blip>
          <a:srcRect l="49873" t="28421" r="16455" b="35940"/>
          <a:stretch/>
        </p:blipFill>
        <p:spPr>
          <a:xfrm>
            <a:off x="411480" y="838200"/>
            <a:ext cx="10515600" cy="54102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5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FF"/>
              </a:buClr>
              <a:buSzPts val="3600"/>
              <a:buFont typeface="Trebuchet MS"/>
              <a:buNone/>
            </a:pPr>
            <a:r>
              <a:rPr lang="en-US" b="1">
                <a:solidFill>
                  <a:srgbClr val="0000FF"/>
                </a:solidFill>
              </a:rPr>
              <a:t>diff</a:t>
            </a:r>
            <a:endParaRPr>
              <a:solidFill>
                <a:srgbClr val="0000FF"/>
              </a:solidFill>
            </a:endParaRPr>
          </a:p>
        </p:txBody>
      </p:sp>
      <p:sp>
        <p:nvSpPr>
          <p:cNvPr id="1148" name="Google Shape;1148;p159"/>
          <p:cNvSpPr txBox="1">
            <a:spLocks noGrp="1"/>
          </p:cNvSpPr>
          <p:nvPr>
            <p:ph type="body" idx="1"/>
          </p:nvPr>
        </p:nvSpPr>
        <p:spPr>
          <a:xfrm>
            <a:off x="1981201" y="1524001"/>
            <a:ext cx="8291513" cy="41021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880"/>
              <a:buChar char="►"/>
            </a:pPr>
            <a:r>
              <a:rPr lang="en-US" sz="3600">
                <a:solidFill>
                  <a:srgbClr val="0000FF"/>
                </a:solidFill>
              </a:rPr>
              <a:t>analyzes two files and prints the lines that are different. Essentially, it outputs a set of instructions for </a:t>
            </a:r>
            <a:r>
              <a:rPr lang="en-US" sz="3600" i="1">
                <a:solidFill>
                  <a:srgbClr val="0000FF"/>
                </a:solidFill>
              </a:rPr>
              <a:t>how to change one file in order to make it identical to the second file.</a:t>
            </a:r>
            <a:endParaRPr sz="3600">
              <a:solidFill>
                <a:srgbClr val="0000FF"/>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60"/>
          <p:cNvSpPr txBox="1">
            <a:spLocks noGrp="1"/>
          </p:cNvSpPr>
          <p:nvPr>
            <p:ph type="title"/>
          </p:nvPr>
        </p:nvSpPr>
        <p:spPr>
          <a:xfrm>
            <a:off x="1981200" y="274638"/>
            <a:ext cx="8229600" cy="10207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FF"/>
              </a:buClr>
              <a:buSzPts val="3240"/>
              <a:buFont typeface="Trebuchet MS"/>
              <a:buNone/>
            </a:pPr>
            <a:r>
              <a:rPr lang="en-US" sz="3240">
                <a:solidFill>
                  <a:srgbClr val="0000FF"/>
                </a:solidFill>
              </a:rPr>
              <a:t>Let's say we have two files, </a:t>
            </a:r>
            <a:r>
              <a:rPr lang="en-US" sz="3240" b="1">
                <a:solidFill>
                  <a:srgbClr val="0000FF"/>
                </a:solidFill>
              </a:rPr>
              <a:t>file1.txt</a:t>
            </a:r>
            <a:r>
              <a:rPr lang="en-US" sz="3240">
                <a:solidFill>
                  <a:srgbClr val="0000FF"/>
                </a:solidFill>
              </a:rPr>
              <a:t> and </a:t>
            </a:r>
            <a:r>
              <a:rPr lang="en-US" sz="3240" b="1">
                <a:solidFill>
                  <a:srgbClr val="0000FF"/>
                </a:solidFill>
              </a:rPr>
              <a:t>file2.txt</a:t>
            </a:r>
            <a:r>
              <a:rPr lang="en-US" sz="3240">
                <a:solidFill>
                  <a:srgbClr val="0000FF"/>
                </a:solidFill>
              </a:rPr>
              <a:t>.</a:t>
            </a:r>
            <a:endParaRPr sz="3240">
              <a:solidFill>
                <a:srgbClr val="0000FF"/>
              </a:solidFill>
            </a:endParaRPr>
          </a:p>
        </p:txBody>
      </p:sp>
      <p:sp>
        <p:nvSpPr>
          <p:cNvPr id="1154" name="Google Shape;1154;p160"/>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240"/>
              <a:buNone/>
            </a:pPr>
            <a:r>
              <a:rPr lang="en-US" sz="2800" b="0">
                <a:solidFill>
                  <a:srgbClr val="FF0000"/>
                </a:solidFill>
              </a:rPr>
              <a:t>If </a:t>
            </a:r>
            <a:r>
              <a:rPr lang="en-US" sz="2800">
                <a:solidFill>
                  <a:srgbClr val="FF0000"/>
                </a:solidFill>
              </a:rPr>
              <a:t>file1.txt</a:t>
            </a:r>
            <a:r>
              <a:rPr lang="en-US" sz="2800" b="0">
                <a:solidFill>
                  <a:srgbClr val="FF0000"/>
                </a:solidFill>
              </a:rPr>
              <a:t> contains the following four lines of text:</a:t>
            </a:r>
            <a:endParaRPr sz="2800">
              <a:solidFill>
                <a:srgbClr val="FF0000"/>
              </a:solidFill>
            </a:endParaRPr>
          </a:p>
        </p:txBody>
      </p:sp>
      <p:sp>
        <p:nvSpPr>
          <p:cNvPr id="1155" name="Google Shape;1155;p160"/>
          <p:cNvSpPr txBox="1">
            <a:spLocks noGrp="1"/>
          </p:cNvSpPr>
          <p:nvPr>
            <p:ph type="body" idx="2"/>
          </p:nvPr>
        </p:nvSpPr>
        <p:spPr>
          <a:xfrm>
            <a:off x="675745" y="2740420"/>
            <a:ext cx="4419600" cy="3951288"/>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None/>
            </a:pPr>
            <a:r>
              <a:rPr lang="en-US" sz="2400">
                <a:solidFill>
                  <a:srgbClr val="0000FF"/>
                </a:solidFill>
              </a:rPr>
              <a:t>I need to buy apples. </a:t>
            </a:r>
            <a:endParaRPr/>
          </a:p>
          <a:p>
            <a:pPr marL="342900" lvl="0" indent="-342900" algn="l" rtl="0">
              <a:lnSpc>
                <a:spcPct val="100000"/>
              </a:lnSpc>
              <a:spcBef>
                <a:spcPts val="1000"/>
              </a:spcBef>
              <a:spcAft>
                <a:spcPts val="0"/>
              </a:spcAft>
              <a:buSzPts val="1920"/>
              <a:buNone/>
            </a:pPr>
            <a:r>
              <a:rPr lang="en-US" sz="2400">
                <a:solidFill>
                  <a:srgbClr val="0000FF"/>
                </a:solidFill>
              </a:rPr>
              <a:t>I need to </a:t>
            </a:r>
            <a:r>
              <a:rPr lang="en-US" sz="2400">
                <a:solidFill>
                  <a:srgbClr val="00B0F0"/>
                </a:solidFill>
              </a:rPr>
              <a:t>run</a:t>
            </a:r>
            <a:r>
              <a:rPr lang="en-US" sz="2400">
                <a:solidFill>
                  <a:srgbClr val="0000FF"/>
                </a:solidFill>
              </a:rPr>
              <a:t> the laundry. </a:t>
            </a:r>
            <a:endParaRPr/>
          </a:p>
          <a:p>
            <a:pPr marL="342900" lvl="0" indent="-342900" algn="l" rtl="0">
              <a:lnSpc>
                <a:spcPct val="100000"/>
              </a:lnSpc>
              <a:spcBef>
                <a:spcPts val="1000"/>
              </a:spcBef>
              <a:spcAft>
                <a:spcPts val="0"/>
              </a:spcAft>
              <a:buSzPts val="1920"/>
              <a:buNone/>
            </a:pPr>
            <a:r>
              <a:rPr lang="en-US" sz="2400">
                <a:solidFill>
                  <a:srgbClr val="0000FF"/>
                </a:solidFill>
              </a:rPr>
              <a:t>I need to wash the </a:t>
            </a:r>
            <a:r>
              <a:rPr lang="en-US" sz="2400">
                <a:solidFill>
                  <a:srgbClr val="932313"/>
                </a:solidFill>
              </a:rPr>
              <a:t>dog</a:t>
            </a:r>
            <a:r>
              <a:rPr lang="en-US" sz="2400">
                <a:solidFill>
                  <a:srgbClr val="0000FF"/>
                </a:solidFill>
              </a:rPr>
              <a:t>. </a:t>
            </a:r>
            <a:endParaRPr/>
          </a:p>
          <a:p>
            <a:pPr marL="0" lvl="0" indent="0" algn="l" rtl="0">
              <a:lnSpc>
                <a:spcPct val="100000"/>
              </a:lnSpc>
              <a:spcBef>
                <a:spcPts val="1000"/>
              </a:spcBef>
              <a:spcAft>
                <a:spcPts val="0"/>
              </a:spcAft>
              <a:buSzPts val="1920"/>
              <a:buNone/>
            </a:pPr>
            <a:r>
              <a:rPr lang="en-US" sz="2400">
                <a:solidFill>
                  <a:srgbClr val="0000FF"/>
                </a:solidFill>
              </a:rPr>
              <a:t>I need to get the </a:t>
            </a:r>
            <a:r>
              <a:rPr lang="en-US" sz="2400">
                <a:solidFill>
                  <a:srgbClr val="F4AEE7"/>
                </a:solidFill>
              </a:rPr>
              <a:t>car </a:t>
            </a:r>
            <a:r>
              <a:rPr lang="en-US" sz="2400">
                <a:solidFill>
                  <a:srgbClr val="0000FF"/>
                </a:solidFill>
              </a:rPr>
              <a:t>detailed</a:t>
            </a:r>
            <a:r>
              <a:rPr lang="en-US" sz="2200">
                <a:solidFill>
                  <a:srgbClr val="0000FF"/>
                </a:solidFill>
              </a:rPr>
              <a:t>.</a:t>
            </a:r>
            <a:endParaRPr/>
          </a:p>
        </p:txBody>
      </p:sp>
      <p:sp>
        <p:nvSpPr>
          <p:cNvPr id="1156" name="Google Shape;1156;p160"/>
          <p:cNvSpPr txBox="1">
            <a:spLocks noGrp="1"/>
          </p:cNvSpPr>
          <p:nvPr>
            <p:ph type="body" idx="3"/>
          </p:nvPr>
        </p:nvSpPr>
        <p:spPr>
          <a:xfrm>
            <a:off x="5357774" y="1295400"/>
            <a:ext cx="4185618" cy="122086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240"/>
              <a:buNone/>
            </a:pPr>
            <a:r>
              <a:rPr lang="en-US" sz="2800">
                <a:solidFill>
                  <a:srgbClr val="FF0000"/>
                </a:solidFill>
              </a:rPr>
              <a:t>file2.txt</a:t>
            </a:r>
            <a:r>
              <a:rPr lang="en-US" sz="2800" b="0">
                <a:solidFill>
                  <a:srgbClr val="FF0000"/>
                </a:solidFill>
              </a:rPr>
              <a:t> contains these four lines:</a:t>
            </a:r>
            <a:endParaRPr sz="2800">
              <a:solidFill>
                <a:srgbClr val="FF0000"/>
              </a:solidFill>
            </a:endParaRPr>
          </a:p>
        </p:txBody>
      </p:sp>
      <p:sp>
        <p:nvSpPr>
          <p:cNvPr id="1157" name="Google Shape;1157;p160"/>
          <p:cNvSpPr txBox="1">
            <a:spLocks noGrp="1"/>
          </p:cNvSpPr>
          <p:nvPr>
            <p:ph type="body" idx="4"/>
          </p:nvPr>
        </p:nvSpPr>
        <p:spPr>
          <a:xfrm>
            <a:off x="5088383" y="2740420"/>
            <a:ext cx="4724401" cy="3951288"/>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None/>
            </a:pPr>
            <a:r>
              <a:rPr lang="en-US" sz="2400">
                <a:solidFill>
                  <a:srgbClr val="0000FF"/>
                </a:solidFill>
              </a:rPr>
              <a:t>I need to buy apples. </a:t>
            </a:r>
            <a:endParaRPr/>
          </a:p>
          <a:p>
            <a:pPr marL="0" lvl="0" indent="0" algn="l" rtl="0">
              <a:lnSpc>
                <a:spcPct val="100000"/>
              </a:lnSpc>
              <a:spcBef>
                <a:spcPts val="1000"/>
              </a:spcBef>
              <a:spcAft>
                <a:spcPts val="0"/>
              </a:spcAft>
              <a:buSzPts val="1920"/>
              <a:buNone/>
            </a:pPr>
            <a:r>
              <a:rPr lang="en-US" sz="2400">
                <a:solidFill>
                  <a:srgbClr val="0000FF"/>
                </a:solidFill>
              </a:rPr>
              <a:t>I need to </a:t>
            </a:r>
            <a:r>
              <a:rPr lang="en-US" sz="2400">
                <a:solidFill>
                  <a:srgbClr val="00B0F0"/>
                </a:solidFill>
              </a:rPr>
              <a:t>do</a:t>
            </a:r>
            <a:r>
              <a:rPr lang="en-US" sz="2400">
                <a:solidFill>
                  <a:srgbClr val="0000FF"/>
                </a:solidFill>
              </a:rPr>
              <a:t> the laundry. </a:t>
            </a:r>
            <a:endParaRPr/>
          </a:p>
          <a:p>
            <a:pPr marL="342900" lvl="0" indent="-342900" algn="l" rtl="0">
              <a:lnSpc>
                <a:spcPct val="100000"/>
              </a:lnSpc>
              <a:spcBef>
                <a:spcPts val="1000"/>
              </a:spcBef>
              <a:spcAft>
                <a:spcPts val="0"/>
              </a:spcAft>
              <a:buSzPts val="1920"/>
              <a:buNone/>
            </a:pPr>
            <a:r>
              <a:rPr lang="en-US" sz="2400">
                <a:solidFill>
                  <a:srgbClr val="0000FF"/>
                </a:solidFill>
              </a:rPr>
              <a:t>I need to wash the </a:t>
            </a:r>
            <a:r>
              <a:rPr lang="en-US" sz="2400">
                <a:solidFill>
                  <a:srgbClr val="932313"/>
                </a:solidFill>
              </a:rPr>
              <a:t>car</a:t>
            </a:r>
            <a:r>
              <a:rPr lang="en-US" sz="2400">
                <a:solidFill>
                  <a:srgbClr val="0000FF"/>
                </a:solidFill>
              </a:rPr>
              <a:t>. </a:t>
            </a:r>
            <a:endParaRPr/>
          </a:p>
          <a:p>
            <a:pPr marL="0" lvl="0" indent="0" algn="l" rtl="0">
              <a:lnSpc>
                <a:spcPct val="100000"/>
              </a:lnSpc>
              <a:spcBef>
                <a:spcPts val="1000"/>
              </a:spcBef>
              <a:spcAft>
                <a:spcPts val="0"/>
              </a:spcAft>
              <a:buSzPts val="1920"/>
              <a:buNone/>
            </a:pPr>
            <a:r>
              <a:rPr lang="en-US" sz="2400">
                <a:solidFill>
                  <a:srgbClr val="0000FF"/>
                </a:solidFill>
              </a:rPr>
              <a:t>I need to get the </a:t>
            </a:r>
            <a:r>
              <a:rPr lang="en-US" sz="2400">
                <a:solidFill>
                  <a:srgbClr val="F4AEE7"/>
                </a:solidFill>
              </a:rPr>
              <a:t>dog</a:t>
            </a:r>
            <a:r>
              <a:rPr lang="en-US" sz="2400">
                <a:solidFill>
                  <a:srgbClr val="0000FF"/>
                </a:solidFill>
              </a:rPr>
              <a:t> detailed.</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61"/>
          <p:cNvSpPr txBox="1">
            <a:spLocks noGrp="1"/>
          </p:cNvSpPr>
          <p:nvPr>
            <p:ph type="title"/>
          </p:nvPr>
        </p:nvSpPr>
        <p:spPr>
          <a:xfrm>
            <a:off x="609600" y="188913"/>
            <a:ext cx="10814051" cy="7921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FF"/>
              </a:buClr>
              <a:buSzPts val="3600"/>
              <a:buFont typeface="Trebuchet MS"/>
              <a:buNone/>
            </a:pPr>
            <a:r>
              <a:rPr lang="en-US">
                <a:solidFill>
                  <a:srgbClr val="0000FF"/>
                </a:solidFill>
              </a:rPr>
              <a:t>diff file1.txt file2.txt</a:t>
            </a:r>
            <a:endParaRPr>
              <a:solidFill>
                <a:srgbClr val="0000FF"/>
              </a:solidFill>
            </a:endParaRPr>
          </a:p>
        </p:txBody>
      </p:sp>
      <p:sp>
        <p:nvSpPr>
          <p:cNvPr id="1163" name="Google Shape;1163;p161"/>
          <p:cNvSpPr txBox="1">
            <a:spLocks noGrp="1"/>
          </p:cNvSpPr>
          <p:nvPr>
            <p:ph type="body" idx="1"/>
          </p:nvPr>
        </p:nvSpPr>
        <p:spPr>
          <a:xfrm>
            <a:off x="609601" y="990600"/>
            <a:ext cx="9663114" cy="35052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600"/>
              <a:buChar char="►"/>
            </a:pPr>
            <a:r>
              <a:rPr lang="en-US" sz="2000">
                <a:solidFill>
                  <a:srgbClr val="0000FF"/>
                </a:solidFill>
                <a:latin typeface="Arial"/>
                <a:ea typeface="Arial"/>
                <a:cs typeface="Arial"/>
                <a:sym typeface="Arial"/>
              </a:rPr>
              <a:t>the output will be:</a:t>
            </a:r>
            <a:endParaRPr/>
          </a:p>
          <a:p>
            <a:pPr marL="342900" lvl="0" indent="-342900" algn="l" rtl="0">
              <a:lnSpc>
                <a:spcPct val="100000"/>
              </a:lnSpc>
              <a:spcBef>
                <a:spcPts val="1000"/>
              </a:spcBef>
              <a:spcAft>
                <a:spcPts val="0"/>
              </a:spcAft>
              <a:buSzPts val="1600"/>
              <a:buNone/>
            </a:pPr>
            <a:r>
              <a:rPr lang="en-US" sz="2000">
                <a:solidFill>
                  <a:srgbClr val="0000FF"/>
                </a:solidFill>
                <a:latin typeface="Arial"/>
                <a:ea typeface="Arial"/>
                <a:cs typeface="Arial"/>
                <a:sym typeface="Arial"/>
              </a:rPr>
              <a:t>2,4c2,4 </a:t>
            </a:r>
            <a:endParaRPr/>
          </a:p>
          <a:p>
            <a:pPr marL="342900" lvl="0" indent="-342900" algn="l" rtl="0">
              <a:lnSpc>
                <a:spcPct val="100000"/>
              </a:lnSpc>
              <a:spcBef>
                <a:spcPts val="1000"/>
              </a:spcBef>
              <a:spcAft>
                <a:spcPts val="0"/>
              </a:spcAft>
              <a:buSzPts val="1600"/>
              <a:buNone/>
            </a:pPr>
            <a:r>
              <a:rPr lang="en-US" sz="2000">
                <a:solidFill>
                  <a:srgbClr val="0000FF"/>
                </a:solidFill>
                <a:latin typeface="Arial"/>
                <a:ea typeface="Arial"/>
                <a:cs typeface="Arial"/>
                <a:sym typeface="Arial"/>
              </a:rPr>
              <a:t>&lt; I need to run the laundry. </a:t>
            </a:r>
            <a:endParaRPr/>
          </a:p>
          <a:p>
            <a:pPr marL="342900" lvl="0" indent="-342900" algn="l" rtl="0">
              <a:lnSpc>
                <a:spcPct val="100000"/>
              </a:lnSpc>
              <a:spcBef>
                <a:spcPts val="1000"/>
              </a:spcBef>
              <a:spcAft>
                <a:spcPts val="0"/>
              </a:spcAft>
              <a:buSzPts val="1600"/>
              <a:buNone/>
            </a:pPr>
            <a:r>
              <a:rPr lang="en-US" sz="2000">
                <a:solidFill>
                  <a:srgbClr val="0000FF"/>
                </a:solidFill>
                <a:latin typeface="Arial"/>
                <a:ea typeface="Arial"/>
                <a:cs typeface="Arial"/>
                <a:sym typeface="Arial"/>
              </a:rPr>
              <a:t>&lt; I need to wash the dog. </a:t>
            </a:r>
            <a:endParaRPr/>
          </a:p>
          <a:p>
            <a:pPr marL="342900" lvl="0" indent="-342900" algn="l" rtl="0">
              <a:lnSpc>
                <a:spcPct val="100000"/>
              </a:lnSpc>
              <a:spcBef>
                <a:spcPts val="1000"/>
              </a:spcBef>
              <a:spcAft>
                <a:spcPts val="0"/>
              </a:spcAft>
              <a:buSzPts val="1600"/>
              <a:buNone/>
            </a:pPr>
            <a:r>
              <a:rPr lang="en-US" sz="2000">
                <a:solidFill>
                  <a:srgbClr val="0000FF"/>
                </a:solidFill>
                <a:latin typeface="Arial"/>
                <a:ea typeface="Arial"/>
                <a:cs typeface="Arial"/>
                <a:sym typeface="Arial"/>
              </a:rPr>
              <a:t>&lt; I need to get the car detailed. </a:t>
            </a:r>
            <a:endParaRPr/>
          </a:p>
          <a:p>
            <a:pPr marL="342900" lvl="0" indent="-342900" algn="l" rtl="0">
              <a:lnSpc>
                <a:spcPct val="100000"/>
              </a:lnSpc>
              <a:spcBef>
                <a:spcPts val="1000"/>
              </a:spcBef>
              <a:spcAft>
                <a:spcPts val="0"/>
              </a:spcAft>
              <a:buSzPts val="1600"/>
              <a:buNone/>
            </a:pPr>
            <a:r>
              <a:rPr lang="en-US" sz="2000">
                <a:solidFill>
                  <a:srgbClr val="0000FF"/>
                </a:solidFill>
                <a:latin typeface="Arial"/>
                <a:ea typeface="Arial"/>
                <a:cs typeface="Arial"/>
                <a:sym typeface="Arial"/>
              </a:rPr>
              <a:t>--- </a:t>
            </a:r>
            <a:endParaRPr/>
          </a:p>
          <a:p>
            <a:pPr marL="342900" lvl="0" indent="-342900" algn="l" rtl="0">
              <a:lnSpc>
                <a:spcPct val="100000"/>
              </a:lnSpc>
              <a:spcBef>
                <a:spcPts val="1000"/>
              </a:spcBef>
              <a:spcAft>
                <a:spcPts val="0"/>
              </a:spcAft>
              <a:buSzPts val="1600"/>
              <a:buNone/>
            </a:pPr>
            <a:r>
              <a:rPr lang="en-US" sz="2000">
                <a:solidFill>
                  <a:srgbClr val="0000FF"/>
                </a:solidFill>
                <a:latin typeface="Arial"/>
                <a:ea typeface="Arial"/>
                <a:cs typeface="Arial"/>
                <a:sym typeface="Arial"/>
              </a:rPr>
              <a:t>&gt; I need to do the laundry. </a:t>
            </a:r>
            <a:endParaRPr/>
          </a:p>
          <a:p>
            <a:pPr marL="342900" lvl="0" indent="-342900" algn="l" rtl="0">
              <a:lnSpc>
                <a:spcPct val="100000"/>
              </a:lnSpc>
              <a:spcBef>
                <a:spcPts val="1000"/>
              </a:spcBef>
              <a:spcAft>
                <a:spcPts val="0"/>
              </a:spcAft>
              <a:buSzPts val="1600"/>
              <a:buNone/>
            </a:pPr>
            <a:r>
              <a:rPr lang="en-US" sz="2000">
                <a:solidFill>
                  <a:srgbClr val="0000FF"/>
                </a:solidFill>
                <a:latin typeface="Arial"/>
                <a:ea typeface="Arial"/>
                <a:cs typeface="Arial"/>
                <a:sym typeface="Arial"/>
              </a:rPr>
              <a:t>&gt; I need to wash the car. </a:t>
            </a:r>
            <a:endParaRPr/>
          </a:p>
          <a:p>
            <a:pPr marL="342900" lvl="0" indent="-342900" algn="l" rtl="0">
              <a:lnSpc>
                <a:spcPct val="100000"/>
              </a:lnSpc>
              <a:spcBef>
                <a:spcPts val="1000"/>
              </a:spcBef>
              <a:spcAft>
                <a:spcPts val="0"/>
              </a:spcAft>
              <a:buSzPts val="1600"/>
              <a:buNone/>
            </a:pPr>
            <a:r>
              <a:rPr lang="en-US" sz="2000">
                <a:solidFill>
                  <a:srgbClr val="0000FF"/>
                </a:solidFill>
                <a:latin typeface="Arial"/>
                <a:ea typeface="Arial"/>
                <a:cs typeface="Arial"/>
                <a:sym typeface="Arial"/>
              </a:rPr>
              <a:t>&gt; I need to get the dog detailed.</a:t>
            </a:r>
            <a:endParaRPr/>
          </a:p>
        </p:txBody>
      </p:sp>
      <p:sp>
        <p:nvSpPr>
          <p:cNvPr id="1164" name="Google Shape;1164;p161"/>
          <p:cNvSpPr txBox="1">
            <a:spLocks noGrp="1"/>
          </p:cNvSpPr>
          <p:nvPr>
            <p:ph type="body" idx="2"/>
          </p:nvPr>
        </p:nvSpPr>
        <p:spPr>
          <a:xfrm>
            <a:off x="609601" y="4937760"/>
            <a:ext cx="9663114" cy="146304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600"/>
              <a:buChar char="►"/>
            </a:pPr>
            <a:r>
              <a:rPr lang="en-US" sz="2000">
                <a:solidFill>
                  <a:srgbClr val="FF0000"/>
                </a:solidFill>
              </a:rPr>
              <a:t>The first line of the </a:t>
            </a:r>
            <a:r>
              <a:rPr lang="en-US" sz="2000" b="1">
                <a:solidFill>
                  <a:srgbClr val="FF0000"/>
                </a:solidFill>
              </a:rPr>
              <a:t>diff</a:t>
            </a:r>
            <a:r>
              <a:rPr lang="en-US" sz="2000">
                <a:solidFill>
                  <a:srgbClr val="FF0000"/>
                </a:solidFill>
              </a:rPr>
              <a:t> output will contain:</a:t>
            </a:r>
            <a:endParaRPr/>
          </a:p>
          <a:p>
            <a:pPr marL="511175" lvl="0" indent="-344488" algn="l" rtl="0">
              <a:lnSpc>
                <a:spcPct val="100000"/>
              </a:lnSpc>
              <a:spcBef>
                <a:spcPts val="1000"/>
              </a:spcBef>
              <a:spcAft>
                <a:spcPts val="0"/>
              </a:spcAft>
              <a:buSzPts val="1600"/>
              <a:buFont typeface="Noto Sans Symbols"/>
              <a:buChar char="❖"/>
            </a:pPr>
            <a:r>
              <a:rPr lang="en-US" sz="2000">
                <a:solidFill>
                  <a:srgbClr val="0000FF"/>
                </a:solidFill>
              </a:rPr>
              <a:t>line numbers corresponding to the first file,</a:t>
            </a:r>
            <a:endParaRPr/>
          </a:p>
          <a:p>
            <a:pPr marL="511175" lvl="0" indent="-344488" algn="l" rtl="0">
              <a:lnSpc>
                <a:spcPct val="100000"/>
              </a:lnSpc>
              <a:spcBef>
                <a:spcPts val="1000"/>
              </a:spcBef>
              <a:spcAft>
                <a:spcPts val="0"/>
              </a:spcAft>
              <a:buSzPts val="1600"/>
              <a:buFont typeface="Noto Sans Symbols"/>
              <a:buChar char="❖"/>
            </a:pPr>
            <a:r>
              <a:rPr lang="en-US" sz="2000">
                <a:solidFill>
                  <a:srgbClr val="0000FF"/>
                </a:solidFill>
              </a:rPr>
              <a:t>a letter (</a:t>
            </a:r>
            <a:r>
              <a:rPr lang="en-US" sz="2000" b="1">
                <a:solidFill>
                  <a:srgbClr val="0000FF"/>
                </a:solidFill>
              </a:rPr>
              <a:t>a</a:t>
            </a:r>
            <a:r>
              <a:rPr lang="en-US" sz="2000">
                <a:solidFill>
                  <a:srgbClr val="0000FF"/>
                </a:solidFill>
              </a:rPr>
              <a:t> for </a:t>
            </a:r>
            <a:r>
              <a:rPr lang="en-US" sz="2000" i="1">
                <a:solidFill>
                  <a:srgbClr val="0000FF"/>
                </a:solidFill>
              </a:rPr>
              <a:t>add</a:t>
            </a:r>
            <a:r>
              <a:rPr lang="en-US" sz="2000">
                <a:solidFill>
                  <a:srgbClr val="0000FF"/>
                </a:solidFill>
              </a:rPr>
              <a:t>, </a:t>
            </a:r>
            <a:r>
              <a:rPr lang="en-US" sz="2000" b="1">
                <a:solidFill>
                  <a:srgbClr val="0000FF"/>
                </a:solidFill>
              </a:rPr>
              <a:t>c</a:t>
            </a:r>
            <a:r>
              <a:rPr lang="en-US" sz="2000">
                <a:solidFill>
                  <a:srgbClr val="0000FF"/>
                </a:solidFill>
              </a:rPr>
              <a:t> for </a:t>
            </a:r>
            <a:r>
              <a:rPr lang="en-US" sz="2000" i="1">
                <a:solidFill>
                  <a:srgbClr val="0000FF"/>
                </a:solidFill>
              </a:rPr>
              <a:t>change</a:t>
            </a:r>
            <a:r>
              <a:rPr lang="en-US" sz="2000">
                <a:solidFill>
                  <a:srgbClr val="0000FF"/>
                </a:solidFill>
              </a:rPr>
              <a:t>, or </a:t>
            </a:r>
            <a:r>
              <a:rPr lang="en-US" sz="2000" b="1">
                <a:solidFill>
                  <a:srgbClr val="0000FF"/>
                </a:solidFill>
              </a:rPr>
              <a:t>d</a:t>
            </a:r>
            <a:r>
              <a:rPr lang="en-US" sz="2000">
                <a:solidFill>
                  <a:srgbClr val="0000FF"/>
                </a:solidFill>
              </a:rPr>
              <a:t> for </a:t>
            </a:r>
            <a:r>
              <a:rPr lang="en-US" sz="2000" i="1">
                <a:solidFill>
                  <a:srgbClr val="0000FF"/>
                </a:solidFill>
              </a:rPr>
              <a:t>delete</a:t>
            </a:r>
            <a:r>
              <a:rPr lang="en-US" sz="2000">
                <a:solidFill>
                  <a:srgbClr val="0000FF"/>
                </a:solidFill>
              </a:rPr>
              <a:t>), and</a:t>
            </a:r>
            <a:endParaRPr/>
          </a:p>
          <a:p>
            <a:pPr marL="511175" lvl="0" indent="-344488" algn="l" rtl="0">
              <a:lnSpc>
                <a:spcPct val="100000"/>
              </a:lnSpc>
              <a:spcBef>
                <a:spcPts val="1000"/>
              </a:spcBef>
              <a:spcAft>
                <a:spcPts val="0"/>
              </a:spcAft>
              <a:buSzPts val="1600"/>
              <a:buFont typeface="Noto Sans Symbols"/>
              <a:buChar char="❖"/>
            </a:pPr>
            <a:r>
              <a:rPr lang="en-US" sz="2000">
                <a:solidFill>
                  <a:srgbClr val="0000FF"/>
                </a:solidFill>
              </a:rPr>
              <a:t>line numbers corresponding to the second file.</a:t>
            </a:r>
            <a:endParaRPr/>
          </a:p>
          <a:p>
            <a:pPr marL="342900" lvl="0" indent="-241300" algn="l" rtl="0">
              <a:lnSpc>
                <a:spcPct val="100000"/>
              </a:lnSpc>
              <a:spcBef>
                <a:spcPts val="1000"/>
              </a:spcBef>
              <a:spcAft>
                <a:spcPts val="0"/>
              </a:spcAft>
              <a:buSzPts val="1600"/>
              <a:buNone/>
            </a:pPr>
            <a:endParaRPr sz="2000">
              <a:solidFill>
                <a:srgbClr val="0000FF"/>
              </a:solidFill>
            </a:endParaRPr>
          </a:p>
        </p:txBody>
      </p:sp>
    </p:spTree>
  </p:cSld>
  <p:clrMapOvr>
    <a:masterClrMapping/>
  </p:clrMapOvr>
  <p:transition>
    <p:fade thruBlk="1"/>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62"/>
          <p:cNvSpPr txBox="1">
            <a:spLocks noGrp="1"/>
          </p:cNvSpPr>
          <p:nvPr>
            <p:ph type="body" idx="1"/>
          </p:nvPr>
        </p:nvSpPr>
        <p:spPr>
          <a:xfrm>
            <a:off x="388620" y="838200"/>
            <a:ext cx="10972799" cy="553973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880"/>
              <a:buChar char="►"/>
            </a:pPr>
            <a:r>
              <a:rPr lang="en-US" sz="3600">
                <a:solidFill>
                  <a:schemeClr val="dk1"/>
                </a:solidFill>
              </a:rPr>
              <a:t>In our output above, "</a:t>
            </a:r>
            <a:r>
              <a:rPr lang="en-US" sz="3600" b="1">
                <a:solidFill>
                  <a:schemeClr val="dk1"/>
                </a:solidFill>
              </a:rPr>
              <a:t>2,4c2,4</a:t>
            </a:r>
            <a:r>
              <a:rPr lang="en-US" sz="3600">
                <a:solidFill>
                  <a:schemeClr val="dk1"/>
                </a:solidFill>
              </a:rPr>
              <a:t>" means: "Lines </a:t>
            </a:r>
            <a:r>
              <a:rPr lang="en-US" sz="3600" b="1">
                <a:solidFill>
                  <a:schemeClr val="dk1"/>
                </a:solidFill>
              </a:rPr>
              <a:t>2</a:t>
            </a:r>
            <a:r>
              <a:rPr lang="en-US" sz="3600">
                <a:solidFill>
                  <a:schemeClr val="dk1"/>
                </a:solidFill>
              </a:rPr>
              <a:t> through </a:t>
            </a:r>
            <a:r>
              <a:rPr lang="en-US" sz="3600" b="1">
                <a:solidFill>
                  <a:schemeClr val="dk1"/>
                </a:solidFill>
              </a:rPr>
              <a:t>4</a:t>
            </a:r>
            <a:r>
              <a:rPr lang="en-US" sz="3600">
                <a:solidFill>
                  <a:schemeClr val="dk1"/>
                </a:solidFill>
              </a:rPr>
              <a:t> in the first file need to be </a:t>
            </a:r>
            <a:r>
              <a:rPr lang="en-US" sz="3600" b="1">
                <a:solidFill>
                  <a:schemeClr val="dk1"/>
                </a:solidFill>
              </a:rPr>
              <a:t>c</a:t>
            </a:r>
            <a:r>
              <a:rPr lang="en-US" sz="3600">
                <a:solidFill>
                  <a:schemeClr val="dk1"/>
                </a:solidFill>
              </a:rPr>
              <a:t>hanged in order to match lines </a:t>
            </a:r>
            <a:r>
              <a:rPr lang="en-US" sz="3600" b="1">
                <a:solidFill>
                  <a:schemeClr val="dk1"/>
                </a:solidFill>
              </a:rPr>
              <a:t>2</a:t>
            </a:r>
            <a:r>
              <a:rPr lang="en-US" sz="3600">
                <a:solidFill>
                  <a:schemeClr val="dk1"/>
                </a:solidFill>
              </a:rPr>
              <a:t> through </a:t>
            </a:r>
            <a:r>
              <a:rPr lang="en-US" sz="3600" b="1">
                <a:solidFill>
                  <a:schemeClr val="dk1"/>
                </a:solidFill>
              </a:rPr>
              <a:t>4</a:t>
            </a:r>
            <a:r>
              <a:rPr lang="en-US" sz="3600">
                <a:solidFill>
                  <a:schemeClr val="dk1"/>
                </a:solidFill>
              </a:rPr>
              <a:t> in the second file." It then tells us what those lines are in each file:</a:t>
            </a:r>
            <a:endParaRPr/>
          </a:p>
          <a:p>
            <a:pPr marL="914400" lvl="0" indent="-403225" algn="l" rtl="0">
              <a:lnSpc>
                <a:spcPct val="100000"/>
              </a:lnSpc>
              <a:spcBef>
                <a:spcPts val="1000"/>
              </a:spcBef>
              <a:spcAft>
                <a:spcPts val="0"/>
              </a:spcAft>
              <a:buSzPts val="2240"/>
              <a:buChar char="►"/>
            </a:pPr>
            <a:r>
              <a:rPr lang="en-US" sz="2800">
                <a:solidFill>
                  <a:srgbClr val="0000FF"/>
                </a:solidFill>
              </a:rPr>
              <a:t>Lines preceded by a </a:t>
            </a:r>
            <a:r>
              <a:rPr lang="en-US" sz="2800" b="1">
                <a:solidFill>
                  <a:srgbClr val="FF0000"/>
                </a:solidFill>
              </a:rPr>
              <a:t>&lt;</a:t>
            </a:r>
            <a:r>
              <a:rPr lang="en-US" sz="2800">
                <a:solidFill>
                  <a:srgbClr val="0000FF"/>
                </a:solidFill>
              </a:rPr>
              <a:t> are lines from the first file;</a:t>
            </a:r>
            <a:endParaRPr/>
          </a:p>
          <a:p>
            <a:pPr marL="914400" lvl="0" indent="-403225" algn="l" rtl="0">
              <a:lnSpc>
                <a:spcPct val="100000"/>
              </a:lnSpc>
              <a:spcBef>
                <a:spcPts val="1000"/>
              </a:spcBef>
              <a:spcAft>
                <a:spcPts val="0"/>
              </a:spcAft>
              <a:buSzPts val="2240"/>
              <a:buChar char="►"/>
            </a:pPr>
            <a:r>
              <a:rPr lang="en-US" sz="2800">
                <a:solidFill>
                  <a:srgbClr val="0000FF"/>
                </a:solidFill>
              </a:rPr>
              <a:t>lines preceded by </a:t>
            </a:r>
            <a:r>
              <a:rPr lang="en-US" sz="2800" b="1">
                <a:solidFill>
                  <a:srgbClr val="FF0000"/>
                </a:solidFill>
              </a:rPr>
              <a:t>&gt;</a:t>
            </a:r>
            <a:r>
              <a:rPr lang="en-US" sz="2800">
                <a:solidFill>
                  <a:srgbClr val="0000FF"/>
                </a:solidFill>
              </a:rPr>
              <a:t> are lines from the second file.</a:t>
            </a:r>
            <a:endParaRPr/>
          </a:p>
          <a:p>
            <a:pPr marL="914400" lvl="0" indent="-403225" algn="l" rtl="0">
              <a:lnSpc>
                <a:spcPct val="100000"/>
              </a:lnSpc>
              <a:spcBef>
                <a:spcPts val="1000"/>
              </a:spcBef>
              <a:spcAft>
                <a:spcPts val="0"/>
              </a:spcAft>
              <a:buSzPts val="2240"/>
              <a:buChar char="►"/>
            </a:pPr>
            <a:r>
              <a:rPr lang="en-US" sz="2800">
                <a:solidFill>
                  <a:srgbClr val="0000FF"/>
                </a:solidFill>
              </a:rPr>
              <a:t>The three dashes ("</a:t>
            </a:r>
            <a:r>
              <a:rPr lang="en-US" sz="2800" b="1">
                <a:solidFill>
                  <a:srgbClr val="FF0000"/>
                </a:solidFill>
              </a:rPr>
              <a:t>---</a:t>
            </a:r>
            <a:r>
              <a:rPr lang="en-US" sz="2800">
                <a:solidFill>
                  <a:srgbClr val="0000FF"/>
                </a:solidFill>
              </a:rPr>
              <a:t>") merely separate the lines of file 1 and file 2.</a:t>
            </a:r>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6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Archiving vs. Compression</a:t>
            </a:r>
            <a:endParaRPr/>
          </a:p>
        </p:txBody>
      </p:sp>
      <p:sp>
        <p:nvSpPr>
          <p:cNvPr id="1175" name="Google Shape;1175;p163"/>
          <p:cNvSpPr txBox="1">
            <a:spLocks noGrp="1"/>
          </p:cNvSpPr>
          <p:nvPr>
            <p:ph type="body" idx="1"/>
          </p:nvPr>
        </p:nvSpPr>
        <p:spPr>
          <a:xfrm>
            <a:off x="677334" y="1613647"/>
            <a:ext cx="8596668" cy="442771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Archiving collapses multiple files into one</a:t>
            </a:r>
            <a:endParaRPr/>
          </a:p>
          <a:p>
            <a:pPr marL="742950" lvl="1" indent="-285750" algn="l" rtl="0">
              <a:lnSpc>
                <a:spcPct val="100000"/>
              </a:lnSpc>
              <a:spcBef>
                <a:spcPts val="1000"/>
              </a:spcBef>
              <a:spcAft>
                <a:spcPts val="0"/>
              </a:spcAft>
              <a:buSzPts val="2240"/>
              <a:buChar char="►"/>
            </a:pPr>
            <a:r>
              <a:rPr lang="en-US" sz="2800"/>
              <a:t>A few files or multiple directories</a:t>
            </a:r>
            <a:endParaRPr/>
          </a:p>
          <a:p>
            <a:pPr marL="742950" lvl="1" indent="-143509" algn="l" rtl="0">
              <a:lnSpc>
                <a:spcPct val="100000"/>
              </a:lnSpc>
              <a:spcBef>
                <a:spcPts val="1000"/>
              </a:spcBef>
              <a:spcAft>
                <a:spcPts val="0"/>
              </a:spcAft>
              <a:buSzPts val="2240"/>
              <a:buNone/>
            </a:pPr>
            <a:endParaRPr sz="2800"/>
          </a:p>
          <a:p>
            <a:pPr marL="342900" lvl="0" indent="-342900" algn="l" rtl="0">
              <a:lnSpc>
                <a:spcPct val="100000"/>
              </a:lnSpc>
              <a:spcBef>
                <a:spcPts val="1000"/>
              </a:spcBef>
              <a:spcAft>
                <a:spcPts val="0"/>
              </a:spcAft>
              <a:buSzPts val="2240"/>
              <a:buChar char="►"/>
            </a:pPr>
            <a:r>
              <a:rPr lang="en-US" sz="2800"/>
              <a:t>Compression makes a file smaller</a:t>
            </a:r>
            <a:endParaRPr/>
          </a:p>
          <a:p>
            <a:pPr marL="742950" lvl="1" indent="-285750" algn="l" rtl="0">
              <a:lnSpc>
                <a:spcPct val="100000"/>
              </a:lnSpc>
              <a:spcBef>
                <a:spcPts val="1000"/>
              </a:spcBef>
              <a:spcAft>
                <a:spcPts val="0"/>
              </a:spcAft>
              <a:buSzPts val="2240"/>
              <a:buChar char="►"/>
            </a:pPr>
            <a:r>
              <a:rPr lang="en-US" sz="2800"/>
              <a:t>Remove redundant information, replace with a smaller code</a:t>
            </a:r>
            <a:endParaRPr/>
          </a:p>
          <a:p>
            <a:pPr marL="742950" lvl="1" indent="-285750" algn="l" rtl="0">
              <a:lnSpc>
                <a:spcPct val="100000"/>
              </a:lnSpc>
              <a:spcBef>
                <a:spcPts val="1000"/>
              </a:spcBef>
              <a:spcAft>
                <a:spcPts val="0"/>
              </a:spcAft>
              <a:buSzPts val="2240"/>
              <a:buChar char="►"/>
            </a:pPr>
            <a:r>
              <a:rPr lang="en-US" sz="2800"/>
              <a:t>Can be applied to individual files, groups of files or entire directory trees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a:solidFill>
                  <a:schemeClr val="dk1"/>
                </a:solidFill>
              </a:rPr>
              <a:t>Open systems portability </a:t>
            </a:r>
            <a:endParaRPr>
              <a:solidFill>
                <a:schemeClr val="dk1"/>
              </a:solidFill>
            </a:endParaRPr>
          </a:p>
        </p:txBody>
      </p:sp>
      <p:sp>
        <p:nvSpPr>
          <p:cNvPr id="251" name="Google Shape;251;p3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i="1">
                <a:solidFill>
                  <a:schemeClr val="dk1"/>
                </a:solidFill>
              </a:rPr>
              <a:t>LINUX is UNIX-cloned OS that evolved from unix kernel.</a:t>
            </a:r>
            <a:endParaRPr/>
          </a:p>
          <a:p>
            <a:pPr marL="342900" lvl="0" indent="-342900" algn="l" rtl="0">
              <a:lnSpc>
                <a:spcPct val="100000"/>
              </a:lnSpc>
              <a:spcBef>
                <a:spcPts val="1000"/>
              </a:spcBef>
              <a:spcAft>
                <a:spcPts val="0"/>
              </a:spcAft>
              <a:buSzPts val="2240"/>
              <a:buFont typeface="Noto Sans Symbols"/>
              <a:buChar char="🡪"/>
            </a:pPr>
            <a:r>
              <a:rPr lang="en-US" sz="2800" i="1">
                <a:solidFill>
                  <a:schemeClr val="dk1"/>
                </a:solidFill>
              </a:rPr>
              <a:t>LINUX is open-source software.</a:t>
            </a:r>
            <a:endParaRPr/>
          </a:p>
          <a:p>
            <a:pPr marL="342900" lvl="0" indent="-342900" algn="l" rtl="0">
              <a:lnSpc>
                <a:spcPct val="100000"/>
              </a:lnSpc>
              <a:spcBef>
                <a:spcPts val="1000"/>
              </a:spcBef>
              <a:spcAft>
                <a:spcPts val="0"/>
              </a:spcAft>
              <a:buSzPts val="2240"/>
              <a:buFont typeface="Noto Sans Symbols"/>
              <a:buChar char="🡪"/>
            </a:pPr>
            <a:r>
              <a:rPr lang="en-US" sz="2800">
                <a:solidFill>
                  <a:schemeClr val="dk1"/>
                </a:solidFill>
              </a:rPr>
              <a:t>Any program whose </a:t>
            </a:r>
            <a:r>
              <a:rPr lang="en-US" sz="2800">
                <a:solidFill>
                  <a:srgbClr val="FF0000"/>
                </a:solidFill>
              </a:rPr>
              <a:t>source code</a:t>
            </a:r>
            <a:r>
              <a:rPr lang="en-US" sz="2800">
                <a:solidFill>
                  <a:schemeClr val="dk1"/>
                </a:solidFill>
              </a:rPr>
              <a:t> is made </a:t>
            </a:r>
            <a:r>
              <a:rPr lang="en-US" sz="2800">
                <a:solidFill>
                  <a:srgbClr val="FF0000"/>
                </a:solidFill>
              </a:rPr>
              <a:t>freely available / accessible</a:t>
            </a:r>
            <a:r>
              <a:rPr lang="en-US" sz="2800">
                <a:solidFill>
                  <a:schemeClr val="dk1"/>
                </a:solidFill>
              </a:rPr>
              <a:t> for </a:t>
            </a:r>
            <a:r>
              <a:rPr lang="en-US" sz="2800">
                <a:solidFill>
                  <a:srgbClr val="FF0000"/>
                </a:solidFill>
              </a:rPr>
              <a:t>use</a:t>
            </a:r>
            <a:r>
              <a:rPr lang="en-US" sz="2800">
                <a:solidFill>
                  <a:schemeClr val="dk1"/>
                </a:solidFill>
              </a:rPr>
              <a:t> or </a:t>
            </a:r>
            <a:r>
              <a:rPr lang="en-US" sz="2800">
                <a:solidFill>
                  <a:srgbClr val="FF0000"/>
                </a:solidFill>
              </a:rPr>
              <a:t>modification</a:t>
            </a:r>
            <a:r>
              <a:rPr lang="en-US" sz="2800">
                <a:solidFill>
                  <a:schemeClr val="dk1"/>
                </a:solidFill>
              </a:rPr>
              <a:t>.</a:t>
            </a:r>
            <a:endParaRPr sz="2800">
              <a:solidFill>
                <a:schemeClr val="dk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6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Uses of Archiving and Compression </a:t>
            </a:r>
            <a:endParaRPr/>
          </a:p>
        </p:txBody>
      </p:sp>
      <p:sp>
        <p:nvSpPr>
          <p:cNvPr id="1181" name="Google Shape;1181;p164"/>
          <p:cNvSpPr txBox="1">
            <a:spLocks noGrp="1"/>
          </p:cNvSpPr>
          <p:nvPr>
            <p:ph type="body" idx="1"/>
          </p:nvPr>
        </p:nvSpPr>
        <p:spPr>
          <a:xfrm>
            <a:off x="677334" y="1506071"/>
            <a:ext cx="8596668" cy="453529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Managing log files</a:t>
            </a:r>
            <a:endParaRPr/>
          </a:p>
          <a:p>
            <a:pPr marL="342900" lvl="0" indent="-342900" algn="l" rtl="0">
              <a:lnSpc>
                <a:spcPct val="100000"/>
              </a:lnSpc>
              <a:spcBef>
                <a:spcPts val="1000"/>
              </a:spcBef>
              <a:spcAft>
                <a:spcPts val="0"/>
              </a:spcAft>
              <a:buSzPts val="2240"/>
              <a:buChar char="►"/>
            </a:pPr>
            <a:r>
              <a:rPr lang="en-US" sz="2800"/>
              <a:t>Sharing groups of files</a:t>
            </a:r>
            <a:endParaRPr/>
          </a:p>
          <a:p>
            <a:pPr marL="742950" lvl="1" indent="-285750" algn="l" rtl="0">
              <a:lnSpc>
                <a:spcPct val="100000"/>
              </a:lnSpc>
              <a:spcBef>
                <a:spcPts val="1000"/>
              </a:spcBef>
              <a:spcAft>
                <a:spcPts val="0"/>
              </a:spcAft>
              <a:buSzPts val="2240"/>
              <a:buChar char="►"/>
            </a:pPr>
            <a:r>
              <a:rPr lang="en-US" sz="2800"/>
              <a:t>Project documents</a:t>
            </a:r>
            <a:endParaRPr/>
          </a:p>
          <a:p>
            <a:pPr marL="742950" lvl="1" indent="-285750" algn="l" rtl="0">
              <a:lnSpc>
                <a:spcPct val="100000"/>
              </a:lnSpc>
              <a:spcBef>
                <a:spcPts val="1000"/>
              </a:spcBef>
              <a:spcAft>
                <a:spcPts val="0"/>
              </a:spcAft>
              <a:buSzPts val="2240"/>
              <a:buChar char="►"/>
            </a:pPr>
            <a:r>
              <a:rPr lang="en-US" sz="2800"/>
              <a:t>Source code</a:t>
            </a:r>
            <a:endParaRPr/>
          </a:p>
          <a:p>
            <a:pPr marL="342900" lvl="0" indent="-342900" algn="l" rtl="0">
              <a:lnSpc>
                <a:spcPct val="100000"/>
              </a:lnSpc>
              <a:spcBef>
                <a:spcPts val="1000"/>
              </a:spcBef>
              <a:spcAft>
                <a:spcPts val="0"/>
              </a:spcAft>
              <a:buSzPts val="2240"/>
              <a:buChar char="►"/>
            </a:pPr>
            <a:r>
              <a:rPr lang="en-US" sz="2800"/>
              <a:t>Compressing for more efficient transfer</a:t>
            </a:r>
            <a:endParaRPr/>
          </a:p>
          <a:p>
            <a:pPr marL="742950" lvl="1" indent="-285750" algn="l" rtl="0">
              <a:lnSpc>
                <a:spcPct val="100000"/>
              </a:lnSpc>
              <a:spcBef>
                <a:spcPts val="1000"/>
              </a:spcBef>
              <a:spcAft>
                <a:spcPts val="0"/>
              </a:spcAft>
              <a:buSzPts val="2240"/>
              <a:buChar char="►"/>
            </a:pPr>
            <a:r>
              <a:rPr lang="en-US" sz="2800"/>
              <a:t>Less data to send over the Internet or to tape</a:t>
            </a:r>
            <a:endParaRPr/>
          </a:p>
          <a:p>
            <a:pPr marL="342900" lvl="0" indent="-342900" algn="l" rtl="0">
              <a:lnSpc>
                <a:spcPct val="100000"/>
              </a:lnSpc>
              <a:spcBef>
                <a:spcPts val="1000"/>
              </a:spcBef>
              <a:spcAft>
                <a:spcPts val="0"/>
              </a:spcAft>
              <a:buSzPts val="2240"/>
              <a:buChar char="►"/>
            </a:pPr>
            <a:r>
              <a:rPr lang="en-US" sz="2800"/>
              <a:t>Keep like files together grouped by time</a:t>
            </a:r>
            <a:endParaRPr/>
          </a:p>
          <a:p>
            <a:pPr marL="742950" lvl="1" indent="-285750" algn="l" rtl="0">
              <a:lnSpc>
                <a:spcPct val="100000"/>
              </a:lnSpc>
              <a:spcBef>
                <a:spcPts val="1000"/>
              </a:spcBef>
              <a:spcAft>
                <a:spcPts val="0"/>
              </a:spcAft>
              <a:buSzPts val="2240"/>
              <a:buChar char="►"/>
            </a:pPr>
            <a:r>
              <a:rPr lang="en-US" sz="2800"/>
              <a:t>Backups</a:t>
            </a:r>
            <a:endParaRPr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6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Lossless vs Lossy Compression</a:t>
            </a:r>
            <a:endParaRPr/>
          </a:p>
        </p:txBody>
      </p:sp>
      <p:sp>
        <p:nvSpPr>
          <p:cNvPr id="1187" name="Google Shape;1187;p16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920"/>
              <a:buNone/>
            </a:pPr>
            <a:r>
              <a:rPr lang="en-US" sz="2400"/>
              <a:t>Lossless:</a:t>
            </a:r>
            <a:endParaRPr/>
          </a:p>
          <a:p>
            <a:pPr marL="342900" lvl="0" indent="-342900" algn="l" rtl="0">
              <a:lnSpc>
                <a:spcPct val="100000"/>
              </a:lnSpc>
              <a:spcBef>
                <a:spcPts val="1000"/>
              </a:spcBef>
              <a:spcAft>
                <a:spcPts val="0"/>
              </a:spcAft>
              <a:buSzPts val="1920"/>
              <a:buChar char="►"/>
            </a:pPr>
            <a:r>
              <a:rPr lang="en-US" sz="2400"/>
              <a:t>Decompressed file is the same as the original</a:t>
            </a:r>
            <a:endParaRPr/>
          </a:p>
          <a:p>
            <a:pPr marL="342900" lvl="0" indent="-342900" algn="l" rtl="0">
              <a:lnSpc>
                <a:spcPct val="100000"/>
              </a:lnSpc>
              <a:spcBef>
                <a:spcPts val="1000"/>
              </a:spcBef>
              <a:spcAft>
                <a:spcPts val="0"/>
              </a:spcAft>
              <a:buSzPts val="1920"/>
              <a:buChar char="►"/>
            </a:pPr>
            <a:r>
              <a:rPr lang="en-US" sz="2400"/>
              <a:t>Doesn’t compress as well as lossy</a:t>
            </a:r>
            <a:endParaRPr sz="2400"/>
          </a:p>
          <a:p>
            <a:pPr marL="342900" lvl="0" indent="-342900" algn="l" rtl="0">
              <a:lnSpc>
                <a:spcPct val="100000"/>
              </a:lnSpc>
              <a:spcBef>
                <a:spcPts val="1000"/>
              </a:spcBef>
              <a:spcAft>
                <a:spcPts val="0"/>
              </a:spcAft>
              <a:buSzPts val="1920"/>
              <a:buChar char="►"/>
            </a:pPr>
            <a:r>
              <a:rPr lang="en-US" sz="2400"/>
              <a:t>For data you want to preserve</a:t>
            </a:r>
            <a:endParaRPr/>
          </a:p>
          <a:p>
            <a:pPr marL="342900" lvl="0" indent="-342900" algn="l" rtl="0">
              <a:lnSpc>
                <a:spcPct val="100000"/>
              </a:lnSpc>
              <a:spcBef>
                <a:spcPts val="1000"/>
              </a:spcBef>
              <a:spcAft>
                <a:spcPts val="0"/>
              </a:spcAft>
              <a:buSzPts val="1920"/>
              <a:buChar char="►"/>
            </a:pPr>
            <a:r>
              <a:rPr lang="en-US" sz="2400"/>
              <a:t>Logs, documents, binaries, configuration</a:t>
            </a:r>
            <a:endParaRPr sz="2400"/>
          </a:p>
        </p:txBody>
      </p:sp>
      <p:sp>
        <p:nvSpPr>
          <p:cNvPr id="1188" name="Google Shape;1188;p16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920"/>
              <a:buNone/>
            </a:pPr>
            <a:r>
              <a:rPr lang="en-US" sz="2400"/>
              <a:t>Lossy:</a:t>
            </a:r>
            <a:endParaRPr/>
          </a:p>
          <a:p>
            <a:pPr marL="342900" lvl="0" indent="-342900" algn="l" rtl="0">
              <a:lnSpc>
                <a:spcPct val="100000"/>
              </a:lnSpc>
              <a:spcBef>
                <a:spcPts val="1000"/>
              </a:spcBef>
              <a:spcAft>
                <a:spcPts val="0"/>
              </a:spcAft>
              <a:buSzPts val="1920"/>
              <a:buChar char="►"/>
            </a:pPr>
            <a:r>
              <a:rPr lang="en-US" sz="2400"/>
              <a:t>Decompressed file might have lost information from the original</a:t>
            </a:r>
            <a:endParaRPr/>
          </a:p>
          <a:p>
            <a:pPr marL="342900" lvl="0" indent="-342900" algn="l" rtl="0">
              <a:lnSpc>
                <a:spcPct val="100000"/>
              </a:lnSpc>
              <a:spcBef>
                <a:spcPts val="1000"/>
              </a:spcBef>
              <a:spcAft>
                <a:spcPts val="0"/>
              </a:spcAft>
              <a:buSzPts val="1920"/>
              <a:buChar char="►"/>
            </a:pPr>
            <a:r>
              <a:rPr lang="en-US" sz="2400"/>
              <a:t>Drops “unimportant” information from the file to make it compress better</a:t>
            </a:r>
            <a:endParaRPr/>
          </a:p>
          <a:p>
            <a:pPr marL="342900" lvl="0" indent="-342900" algn="l" rtl="0">
              <a:lnSpc>
                <a:spcPct val="100000"/>
              </a:lnSpc>
              <a:spcBef>
                <a:spcPts val="1000"/>
              </a:spcBef>
              <a:spcAft>
                <a:spcPts val="0"/>
              </a:spcAft>
              <a:buSzPts val="1920"/>
              <a:buChar char="►"/>
            </a:pPr>
            <a:r>
              <a:rPr lang="en-US" sz="2400"/>
              <a:t>Images, sound, movies</a:t>
            </a:r>
            <a:endParaRPr/>
          </a:p>
          <a:p>
            <a:pPr marL="0" lvl="0" indent="0" algn="l" rtl="0">
              <a:lnSpc>
                <a:spcPct val="100000"/>
              </a:lnSpc>
              <a:spcBef>
                <a:spcPts val="1000"/>
              </a:spcBef>
              <a:spcAft>
                <a:spcPts val="0"/>
              </a:spcAft>
              <a:buSzPts val="1440"/>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6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gzip vs bzip2</a:t>
            </a:r>
            <a:endParaRPr/>
          </a:p>
        </p:txBody>
      </p:sp>
      <p:sp>
        <p:nvSpPr>
          <p:cNvPr id="1194" name="Google Shape;1194;p166"/>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gzip and gunzip</a:t>
            </a:r>
            <a:endParaRPr sz="2400"/>
          </a:p>
          <a:p>
            <a:pPr marL="342900" lvl="0" indent="-342900" algn="l" rtl="0">
              <a:lnSpc>
                <a:spcPct val="100000"/>
              </a:lnSpc>
              <a:spcBef>
                <a:spcPts val="1000"/>
              </a:spcBef>
              <a:spcAft>
                <a:spcPts val="0"/>
              </a:spcAft>
              <a:buSzPts val="1920"/>
              <a:buChar char="►"/>
            </a:pPr>
            <a:r>
              <a:rPr lang="en-US" sz="2400"/>
              <a:t>Uses Lempel-Ziv coding</a:t>
            </a:r>
            <a:endParaRPr/>
          </a:p>
          <a:p>
            <a:pPr marL="342900" lvl="0" indent="-342900" algn="l" rtl="0">
              <a:lnSpc>
                <a:spcPct val="100000"/>
              </a:lnSpc>
              <a:spcBef>
                <a:spcPts val="1000"/>
              </a:spcBef>
              <a:spcAft>
                <a:spcPts val="0"/>
              </a:spcAft>
              <a:buSzPts val="1920"/>
              <a:buChar char="►"/>
            </a:pPr>
            <a:r>
              <a:rPr lang="en-US" sz="2400"/>
              <a:t>Lossless compression, good efficiency</a:t>
            </a:r>
            <a:endParaRPr sz="2400"/>
          </a:p>
        </p:txBody>
      </p:sp>
      <p:sp>
        <p:nvSpPr>
          <p:cNvPr id="1195" name="Google Shape;1195;p166"/>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Bzip2 and bunzip2</a:t>
            </a:r>
            <a:endParaRPr/>
          </a:p>
          <a:p>
            <a:pPr marL="342900" lvl="0" indent="-342900" algn="l" rtl="0">
              <a:lnSpc>
                <a:spcPct val="100000"/>
              </a:lnSpc>
              <a:spcBef>
                <a:spcPts val="1000"/>
              </a:spcBef>
              <a:spcAft>
                <a:spcPts val="0"/>
              </a:spcAft>
              <a:buSzPts val="1920"/>
              <a:buChar char="►"/>
            </a:pPr>
            <a:r>
              <a:rPr lang="en-US" sz="2400"/>
              <a:t>Burrows-Wheeler block sorting</a:t>
            </a:r>
            <a:endParaRPr/>
          </a:p>
          <a:p>
            <a:pPr marL="342900" lvl="0" indent="-342900" algn="l" rtl="0">
              <a:lnSpc>
                <a:spcPct val="100000"/>
              </a:lnSpc>
              <a:spcBef>
                <a:spcPts val="1000"/>
              </a:spcBef>
              <a:spcAft>
                <a:spcPts val="0"/>
              </a:spcAft>
              <a:buSzPts val="1920"/>
              <a:buChar char="►"/>
            </a:pPr>
            <a:r>
              <a:rPr lang="en-US" sz="2400"/>
              <a:t>Lossless compression, slightly more efficient than gzip, but requires more CPU</a:t>
            </a:r>
            <a:endParaRPr/>
          </a:p>
          <a:p>
            <a:pPr marL="342900" lvl="0" indent="-342900" algn="l" rtl="0">
              <a:lnSpc>
                <a:spcPct val="100000"/>
              </a:lnSpc>
              <a:spcBef>
                <a:spcPts val="1000"/>
              </a:spcBef>
              <a:spcAft>
                <a:spcPts val="0"/>
              </a:spcAft>
              <a:buSzPts val="1920"/>
              <a:buChar char="►"/>
            </a:pPr>
            <a:r>
              <a:rPr lang="en-US" sz="2400"/>
              <a:t>Used almost identically as gzip</a:t>
            </a:r>
            <a:endParaRPr sz="24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67"/>
          <p:cNvSpPr txBox="1">
            <a:spLocks noGrp="1"/>
          </p:cNvSpPr>
          <p:nvPr>
            <p:ph type="title"/>
          </p:nvPr>
        </p:nvSpPr>
        <p:spPr>
          <a:xfrm>
            <a:off x="677334" y="609600"/>
            <a:ext cx="8596668" cy="97715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Using gzip/gunzip/bzip2/bunzip2</a:t>
            </a:r>
            <a:endParaRPr/>
          </a:p>
        </p:txBody>
      </p:sp>
      <p:sp>
        <p:nvSpPr>
          <p:cNvPr id="1201" name="Google Shape;1201;p167"/>
          <p:cNvSpPr txBox="1">
            <a:spLocks noGrp="1"/>
          </p:cNvSpPr>
          <p:nvPr>
            <p:ph type="body" idx="1"/>
          </p:nvPr>
        </p:nvSpPr>
        <p:spPr>
          <a:xfrm>
            <a:off x="677333" y="1586753"/>
            <a:ext cx="11155276" cy="44546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40"/>
              <a:buNone/>
            </a:pPr>
            <a:r>
              <a:rPr lang="en-US" sz="2800">
                <a:latin typeface="Lemon"/>
                <a:ea typeface="Lemon"/>
                <a:cs typeface="Lemon"/>
                <a:sym typeface="Lemon"/>
              </a:rPr>
              <a:t>gzip myfile                     </a:t>
            </a:r>
            <a:r>
              <a:rPr lang="en-US" sz="2800">
                <a:solidFill>
                  <a:srgbClr val="FF0000"/>
                </a:solidFill>
                <a:latin typeface="Lemon"/>
                <a:ea typeface="Lemon"/>
                <a:cs typeface="Lemon"/>
                <a:sym typeface="Lemon"/>
              </a:rPr>
              <a:t># removes myfile; creates myfile.gz</a:t>
            </a:r>
            <a:endParaRPr/>
          </a:p>
          <a:p>
            <a:pPr marL="0" lvl="0" indent="0" algn="l" rtl="0">
              <a:lnSpc>
                <a:spcPct val="100000"/>
              </a:lnSpc>
              <a:spcBef>
                <a:spcPts val="1000"/>
              </a:spcBef>
              <a:spcAft>
                <a:spcPts val="0"/>
              </a:spcAft>
              <a:buSzPts val="2240"/>
              <a:buNone/>
            </a:pPr>
            <a:r>
              <a:rPr lang="en-US" sz="2800">
                <a:latin typeface="Lemon"/>
                <a:ea typeface="Lemon"/>
                <a:cs typeface="Lemon"/>
                <a:sym typeface="Lemon"/>
              </a:rPr>
              <a:t>gunzip –l myfile.gz        </a:t>
            </a:r>
            <a:r>
              <a:rPr lang="en-US" sz="2800">
                <a:solidFill>
                  <a:srgbClr val="FF0000"/>
                </a:solidFill>
                <a:latin typeface="Lemon"/>
                <a:ea typeface="Lemon"/>
                <a:cs typeface="Lemon"/>
                <a:sym typeface="Lemon"/>
              </a:rPr>
              <a:t># shows statistics of compressed file</a:t>
            </a:r>
            <a:endParaRPr/>
          </a:p>
          <a:p>
            <a:pPr marL="0" lvl="0" indent="0" algn="l" rtl="0">
              <a:lnSpc>
                <a:spcPct val="100000"/>
              </a:lnSpc>
              <a:spcBef>
                <a:spcPts val="1000"/>
              </a:spcBef>
              <a:spcAft>
                <a:spcPts val="0"/>
              </a:spcAft>
              <a:buSzPts val="2240"/>
              <a:buNone/>
            </a:pPr>
            <a:r>
              <a:rPr lang="en-US" sz="2800">
                <a:latin typeface="Lemon"/>
                <a:ea typeface="Lemon"/>
                <a:cs typeface="Lemon"/>
                <a:sym typeface="Lemon"/>
              </a:rPr>
              <a:t>gunzip myfile.gz            </a:t>
            </a:r>
            <a:r>
              <a:rPr lang="en-US" sz="2800">
                <a:solidFill>
                  <a:srgbClr val="FF0000"/>
                </a:solidFill>
                <a:latin typeface="Lemon"/>
                <a:ea typeface="Lemon"/>
                <a:cs typeface="Lemon"/>
                <a:sym typeface="Lemon"/>
              </a:rPr>
              <a:t># removes myfile.gz; creates myfile</a:t>
            </a:r>
            <a:endParaRPr sz="2800">
              <a:solidFill>
                <a:srgbClr val="FF0000"/>
              </a:solidFill>
              <a:latin typeface="Lemon"/>
              <a:ea typeface="Lemon"/>
              <a:cs typeface="Lemon"/>
              <a:sym typeface="Lemon"/>
            </a:endParaRPr>
          </a:p>
          <a:p>
            <a:pPr marL="0" lvl="0" indent="0" algn="l" rtl="0">
              <a:lnSpc>
                <a:spcPct val="100000"/>
              </a:lnSpc>
              <a:spcBef>
                <a:spcPts val="1000"/>
              </a:spcBef>
              <a:spcAft>
                <a:spcPts val="0"/>
              </a:spcAft>
              <a:buSzPts val="2240"/>
              <a:buNone/>
            </a:pPr>
            <a:endParaRPr sz="2800">
              <a:latin typeface="Lemon"/>
              <a:ea typeface="Lemon"/>
              <a:cs typeface="Lemon"/>
              <a:sym typeface="Lemon"/>
            </a:endParaRPr>
          </a:p>
          <a:p>
            <a:pPr marL="0" lvl="0" indent="0" algn="l" rtl="0">
              <a:lnSpc>
                <a:spcPct val="100000"/>
              </a:lnSpc>
              <a:spcBef>
                <a:spcPts val="1000"/>
              </a:spcBef>
              <a:spcAft>
                <a:spcPts val="0"/>
              </a:spcAft>
              <a:buSzPts val="2240"/>
              <a:buNone/>
            </a:pPr>
            <a:endParaRPr sz="2800">
              <a:latin typeface="Lemon"/>
              <a:ea typeface="Lemon"/>
              <a:cs typeface="Lemon"/>
              <a:sym typeface="Lemon"/>
            </a:endParaRPr>
          </a:p>
          <a:p>
            <a:pPr marL="0" lvl="0" indent="0" algn="l" rtl="0">
              <a:lnSpc>
                <a:spcPct val="100000"/>
              </a:lnSpc>
              <a:spcBef>
                <a:spcPts val="1000"/>
              </a:spcBef>
              <a:spcAft>
                <a:spcPts val="0"/>
              </a:spcAft>
              <a:buSzPts val="2240"/>
              <a:buNone/>
            </a:pPr>
            <a:r>
              <a:rPr lang="en-US" sz="2800">
                <a:latin typeface="Lemon"/>
                <a:ea typeface="Lemon"/>
                <a:cs typeface="Lemon"/>
                <a:sym typeface="Lemon"/>
              </a:rPr>
              <a:t>bzip2 myfile                   </a:t>
            </a:r>
            <a:r>
              <a:rPr lang="en-US" sz="2800">
                <a:solidFill>
                  <a:srgbClr val="FF0000"/>
                </a:solidFill>
                <a:latin typeface="Lemon"/>
                <a:ea typeface="Lemon"/>
                <a:cs typeface="Lemon"/>
                <a:sym typeface="Lemon"/>
              </a:rPr>
              <a:t># removes myfile; creates myfile.bz2</a:t>
            </a:r>
            <a:endParaRPr/>
          </a:p>
          <a:p>
            <a:pPr marL="0" lvl="0" indent="0" algn="l" rtl="0">
              <a:lnSpc>
                <a:spcPct val="100000"/>
              </a:lnSpc>
              <a:spcBef>
                <a:spcPts val="1000"/>
              </a:spcBef>
              <a:spcAft>
                <a:spcPts val="0"/>
              </a:spcAft>
              <a:buSzPts val="2240"/>
              <a:buNone/>
            </a:pPr>
            <a:r>
              <a:rPr lang="en-US" sz="2800">
                <a:latin typeface="Lemon"/>
                <a:ea typeface="Lemon"/>
                <a:cs typeface="Lemon"/>
                <a:sym typeface="Lemon"/>
              </a:rPr>
              <a:t>bunzip2 myfile.bz2        </a:t>
            </a:r>
            <a:r>
              <a:rPr lang="en-US" sz="2800">
                <a:solidFill>
                  <a:srgbClr val="FF0000"/>
                </a:solidFill>
                <a:latin typeface="Lemon"/>
                <a:ea typeface="Lemon"/>
                <a:cs typeface="Lemon"/>
                <a:sym typeface="Lemon"/>
              </a:rPr>
              <a:t># removes myfile.gz; creates myfile</a:t>
            </a:r>
            <a:endParaRPr sz="2800">
              <a:solidFill>
                <a:srgbClr val="FF0000"/>
              </a:solidFill>
              <a:latin typeface="Lemon"/>
              <a:ea typeface="Lemon"/>
              <a:cs typeface="Lemon"/>
              <a:sym typeface="Lemon"/>
            </a:endParaRPr>
          </a:p>
          <a:p>
            <a:pPr marL="0" lvl="0" indent="0" algn="l" rtl="0">
              <a:lnSpc>
                <a:spcPct val="100000"/>
              </a:lnSpc>
              <a:spcBef>
                <a:spcPts val="1000"/>
              </a:spcBef>
              <a:spcAft>
                <a:spcPts val="0"/>
              </a:spcAft>
              <a:buSzPts val="2240"/>
              <a:buNone/>
            </a:pPr>
            <a:endParaRPr sz="2800">
              <a:latin typeface="Lemon"/>
              <a:ea typeface="Lemon"/>
              <a:cs typeface="Lemon"/>
              <a:sym typeface="Lemon"/>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6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1207" name="Google Shape;1207;p168"/>
          <p:cNvPicPr preferRelativeResize="0">
            <a:picLocks noGrp="1"/>
          </p:cNvPicPr>
          <p:nvPr>
            <p:ph type="body" idx="1"/>
          </p:nvPr>
        </p:nvPicPr>
        <p:blipFill rotWithShape="1">
          <a:blip r:embed="rId3">
            <a:alphaModFix/>
          </a:blip>
          <a:srcRect t="6939"/>
          <a:stretch/>
        </p:blipFill>
        <p:spPr>
          <a:xfrm>
            <a:off x="445323" y="609600"/>
            <a:ext cx="9694964" cy="5186149"/>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6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1213" name="Google Shape;1213;p169"/>
          <p:cNvPicPr preferRelativeResize="0">
            <a:picLocks noGrp="1"/>
          </p:cNvPicPr>
          <p:nvPr>
            <p:ph type="body" idx="1"/>
          </p:nvPr>
        </p:nvPicPr>
        <p:blipFill rotWithShape="1">
          <a:blip r:embed="rId3">
            <a:alphaModFix/>
          </a:blip>
          <a:srcRect/>
          <a:stretch/>
        </p:blipFill>
        <p:spPr>
          <a:xfrm>
            <a:off x="677334" y="609600"/>
            <a:ext cx="9212239" cy="494503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7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1219" name="Google Shape;1219;p170"/>
          <p:cNvPicPr preferRelativeResize="0">
            <a:picLocks noGrp="1"/>
          </p:cNvPicPr>
          <p:nvPr>
            <p:ph type="body" idx="1"/>
          </p:nvPr>
        </p:nvPicPr>
        <p:blipFill rotWithShape="1">
          <a:blip r:embed="rId3">
            <a:alphaModFix/>
          </a:blip>
          <a:srcRect/>
          <a:stretch/>
        </p:blipFill>
        <p:spPr>
          <a:xfrm>
            <a:off x="677334" y="609601"/>
            <a:ext cx="10295466" cy="408771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7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1226" name="Google Shape;1226;p171"/>
          <p:cNvPicPr preferRelativeResize="0">
            <a:picLocks noGrp="1"/>
          </p:cNvPicPr>
          <p:nvPr>
            <p:ph type="body" idx="1"/>
          </p:nvPr>
        </p:nvPicPr>
        <p:blipFill rotWithShape="1">
          <a:blip r:embed="rId3">
            <a:alphaModFix/>
          </a:blip>
          <a:srcRect/>
          <a:stretch/>
        </p:blipFill>
        <p:spPr>
          <a:xfrm>
            <a:off x="423081" y="341194"/>
            <a:ext cx="10331355" cy="560923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17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Tape Archive - TAR</a:t>
            </a:r>
            <a:endParaRPr/>
          </a:p>
        </p:txBody>
      </p:sp>
      <p:sp>
        <p:nvSpPr>
          <p:cNvPr id="1232" name="Google Shape;1232;p172"/>
          <p:cNvSpPr txBox="1">
            <a:spLocks noGrp="1"/>
          </p:cNvSpPr>
          <p:nvPr>
            <p:ph type="body" idx="1"/>
          </p:nvPr>
        </p:nvSpPr>
        <p:spPr>
          <a:xfrm>
            <a:off x="259307" y="2012639"/>
            <a:ext cx="11932693" cy="3880773"/>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736"/>
              <a:buNone/>
            </a:pPr>
            <a:r>
              <a:rPr lang="en-US" sz="2170">
                <a:latin typeface="Lemon"/>
                <a:ea typeface="Lemon"/>
                <a:cs typeface="Lemon"/>
                <a:sym typeface="Lemon"/>
              </a:rPr>
              <a:t>tar –cf   foo.tar      *         </a:t>
            </a:r>
            <a:r>
              <a:rPr lang="en-US" sz="2170">
                <a:solidFill>
                  <a:srgbClr val="FF0000"/>
                </a:solidFill>
                <a:latin typeface="Lemon"/>
                <a:ea typeface="Lemon"/>
                <a:cs typeface="Lemon"/>
                <a:sym typeface="Lemon"/>
              </a:rPr>
              <a:t># c-create an archive under –f archive file name</a:t>
            </a:r>
            <a:endParaRPr/>
          </a:p>
          <a:p>
            <a:pPr marL="0" lvl="0" indent="0" algn="l" rtl="0">
              <a:lnSpc>
                <a:spcPct val="80000"/>
              </a:lnSpc>
              <a:spcBef>
                <a:spcPts val="1000"/>
              </a:spcBef>
              <a:spcAft>
                <a:spcPts val="0"/>
              </a:spcAft>
              <a:buSzPts val="1736"/>
              <a:buNone/>
            </a:pPr>
            <a:r>
              <a:rPr lang="en-US" sz="2170">
                <a:latin typeface="Lemon"/>
                <a:ea typeface="Lemon"/>
                <a:cs typeface="Lemon"/>
                <a:sym typeface="Lemon"/>
              </a:rPr>
              <a:t>tar –tf    foo.tar                </a:t>
            </a:r>
            <a:r>
              <a:rPr lang="en-US" sz="2170">
                <a:solidFill>
                  <a:srgbClr val="FF0000"/>
                </a:solidFill>
                <a:latin typeface="Lemon"/>
                <a:ea typeface="Lemon"/>
                <a:cs typeface="Lemon"/>
                <a:sym typeface="Lemon"/>
              </a:rPr>
              <a:t># t-list an archive’s contents</a:t>
            </a:r>
            <a:endParaRPr/>
          </a:p>
          <a:p>
            <a:pPr marL="0" lvl="0" indent="0" algn="l" rtl="0">
              <a:lnSpc>
                <a:spcPct val="80000"/>
              </a:lnSpc>
              <a:spcBef>
                <a:spcPts val="1000"/>
              </a:spcBef>
              <a:spcAft>
                <a:spcPts val="0"/>
              </a:spcAft>
              <a:buSzPts val="1736"/>
              <a:buNone/>
            </a:pPr>
            <a:r>
              <a:rPr lang="en-US" sz="2170">
                <a:latin typeface="Lemon"/>
                <a:ea typeface="Lemon"/>
                <a:cs typeface="Lemon"/>
                <a:sym typeface="Lemon"/>
              </a:rPr>
              <a:t>tar –xf   foo.tar                </a:t>
            </a:r>
            <a:r>
              <a:rPr lang="en-US" sz="2170">
                <a:solidFill>
                  <a:srgbClr val="FF0000"/>
                </a:solidFill>
                <a:latin typeface="Lemon"/>
                <a:ea typeface="Lemon"/>
                <a:cs typeface="Lemon"/>
                <a:sym typeface="Lemon"/>
              </a:rPr>
              <a:t># x-extract files from archive</a:t>
            </a:r>
            <a:endParaRPr/>
          </a:p>
          <a:p>
            <a:pPr marL="0" lvl="0" indent="0" algn="l" rtl="0">
              <a:lnSpc>
                <a:spcPct val="80000"/>
              </a:lnSpc>
              <a:spcBef>
                <a:spcPts val="1000"/>
              </a:spcBef>
              <a:spcAft>
                <a:spcPts val="0"/>
              </a:spcAft>
              <a:buSzPts val="1736"/>
              <a:buNone/>
            </a:pPr>
            <a:endParaRPr sz="2170">
              <a:latin typeface="Lemon"/>
              <a:ea typeface="Lemon"/>
              <a:cs typeface="Lemon"/>
              <a:sym typeface="Lemon"/>
            </a:endParaRPr>
          </a:p>
          <a:p>
            <a:pPr marL="0" lvl="0" indent="0" algn="l" rtl="0">
              <a:lnSpc>
                <a:spcPct val="80000"/>
              </a:lnSpc>
              <a:spcBef>
                <a:spcPts val="1000"/>
              </a:spcBef>
              <a:spcAft>
                <a:spcPts val="0"/>
              </a:spcAft>
              <a:buSzPts val="1736"/>
              <a:buNone/>
            </a:pPr>
            <a:r>
              <a:rPr lang="en-US" sz="2170">
                <a:latin typeface="Lemon"/>
                <a:ea typeface="Lemon"/>
                <a:cs typeface="Lemon"/>
                <a:sym typeface="Lemon"/>
              </a:rPr>
              <a:t>tar –czf foo.tar.gz      *    </a:t>
            </a:r>
            <a:r>
              <a:rPr lang="en-US" sz="2170">
                <a:solidFill>
                  <a:srgbClr val="FF0000"/>
                </a:solidFill>
                <a:latin typeface="Lemon"/>
                <a:ea typeface="Lemon"/>
                <a:cs typeface="Lemon"/>
                <a:sym typeface="Lemon"/>
              </a:rPr>
              <a:t># </a:t>
            </a:r>
            <a:r>
              <a:rPr lang="en-US" sz="2015">
                <a:solidFill>
                  <a:srgbClr val="FF0000"/>
                </a:solidFill>
                <a:latin typeface="Lemon"/>
                <a:ea typeface="Lemon"/>
                <a:cs typeface="Lemon"/>
                <a:sym typeface="Lemon"/>
              </a:rPr>
              <a:t>z-</a:t>
            </a:r>
            <a:r>
              <a:rPr lang="en-US" sz="2015">
                <a:solidFill>
                  <a:srgbClr val="FF0000"/>
                </a:solidFill>
              </a:rPr>
              <a:t>compress an archive with gzip or decompress an archive with gunzip</a:t>
            </a:r>
            <a:endParaRPr sz="2015">
              <a:solidFill>
                <a:srgbClr val="FF0000"/>
              </a:solidFill>
            </a:endParaRPr>
          </a:p>
          <a:p>
            <a:pPr marL="0" lvl="0" indent="0" algn="l" rtl="0">
              <a:lnSpc>
                <a:spcPct val="80000"/>
              </a:lnSpc>
              <a:spcBef>
                <a:spcPts val="1000"/>
              </a:spcBef>
              <a:spcAft>
                <a:spcPts val="0"/>
              </a:spcAft>
              <a:buSzPts val="1612"/>
              <a:buNone/>
            </a:pPr>
            <a:r>
              <a:rPr lang="en-US" sz="2015">
                <a:latin typeface="Lemon"/>
                <a:ea typeface="Lemon"/>
                <a:cs typeface="Lemon"/>
                <a:sym typeface="Lemon"/>
              </a:rPr>
              <a:t>tar  –</a:t>
            </a:r>
            <a:r>
              <a:rPr lang="en-US" sz="2015"/>
              <a:t>xzf foo.tar.gz</a:t>
            </a:r>
            <a:endParaRPr/>
          </a:p>
          <a:p>
            <a:pPr marL="0" lvl="0" indent="0" algn="l" rtl="0">
              <a:lnSpc>
                <a:spcPct val="80000"/>
              </a:lnSpc>
              <a:spcBef>
                <a:spcPts val="1000"/>
              </a:spcBef>
              <a:spcAft>
                <a:spcPts val="0"/>
              </a:spcAft>
              <a:buSzPts val="1612"/>
              <a:buNone/>
            </a:pPr>
            <a:r>
              <a:rPr lang="en-US" sz="2015">
                <a:latin typeface="Lemon"/>
                <a:ea typeface="Lemon"/>
                <a:cs typeface="Lemon"/>
                <a:sym typeface="Lemon"/>
              </a:rPr>
              <a:t>                                              </a:t>
            </a:r>
            <a:endParaRPr/>
          </a:p>
          <a:p>
            <a:pPr marL="0" lvl="0" indent="0" algn="l" rtl="0">
              <a:lnSpc>
                <a:spcPct val="80000"/>
              </a:lnSpc>
              <a:spcBef>
                <a:spcPts val="1000"/>
              </a:spcBef>
              <a:spcAft>
                <a:spcPts val="0"/>
              </a:spcAft>
              <a:buSzPts val="1736"/>
              <a:buNone/>
            </a:pPr>
            <a:endParaRPr sz="2170">
              <a:latin typeface="Lemon"/>
              <a:ea typeface="Lemon"/>
              <a:cs typeface="Lemon"/>
              <a:sym typeface="Lemon"/>
            </a:endParaRPr>
          </a:p>
          <a:p>
            <a:pPr marL="0" lvl="0" indent="0" algn="l" rtl="0">
              <a:lnSpc>
                <a:spcPct val="80000"/>
              </a:lnSpc>
              <a:spcBef>
                <a:spcPts val="1000"/>
              </a:spcBef>
              <a:spcAft>
                <a:spcPts val="0"/>
              </a:spcAft>
              <a:buSzPts val="1736"/>
              <a:buNone/>
            </a:pPr>
            <a:r>
              <a:rPr lang="en-US" sz="2170">
                <a:latin typeface="Lemon"/>
                <a:ea typeface="Lemon"/>
                <a:cs typeface="Lemon"/>
                <a:sym typeface="Lemon"/>
              </a:rPr>
              <a:t>tar –xf foo.tar   file1        </a:t>
            </a:r>
            <a:r>
              <a:rPr lang="en-US" sz="2170">
                <a:solidFill>
                  <a:srgbClr val="FF0000"/>
                </a:solidFill>
                <a:latin typeface="Lemon"/>
                <a:ea typeface="Lemon"/>
                <a:cs typeface="Lemon"/>
                <a:sym typeface="Lemon"/>
              </a:rPr>
              <a:t># only extract file1 from foo.tar archive file</a:t>
            </a:r>
            <a:endParaRPr/>
          </a:p>
        </p:txBody>
      </p:sp>
      <p:sp>
        <p:nvSpPr>
          <p:cNvPr id="1233" name="Google Shape;1233;p172"/>
          <p:cNvSpPr/>
          <p:nvPr/>
        </p:nvSpPr>
        <p:spPr>
          <a:xfrm>
            <a:off x="878900" y="1930400"/>
            <a:ext cx="144682" cy="1501393"/>
          </a:xfrm>
          <a:prstGeom prst="rect">
            <a:avLst/>
          </a:prstGeom>
          <a:noFill/>
          <a:ln w="28575" cap="flat" cmpd="sng">
            <a:solidFill>
              <a:srgbClr val="FF0000"/>
            </a:solidFill>
            <a:prstDash val="solid"/>
            <a:round/>
            <a:headEnd type="none" w="sm" len="sm"/>
            <a:tailEnd type="none" w="sm" len="sm"/>
          </a:ln>
          <a:effectLst>
            <a:outerShdw blurRad="38100" dist="25400" dir="5400000" rotWithShape="0">
              <a:srgbClr val="000000">
                <a:alpha val="3294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234" name="Google Shape;1234;p172"/>
          <p:cNvSpPr/>
          <p:nvPr/>
        </p:nvSpPr>
        <p:spPr>
          <a:xfrm>
            <a:off x="1023583" y="3697934"/>
            <a:ext cx="150124" cy="682998"/>
          </a:xfrm>
          <a:prstGeom prst="rect">
            <a:avLst/>
          </a:prstGeom>
          <a:noFill/>
          <a:ln w="28575" cap="flat" cmpd="sng">
            <a:solidFill>
              <a:srgbClr val="FF0000"/>
            </a:solidFill>
            <a:prstDash val="solid"/>
            <a:round/>
            <a:headEnd type="none" w="sm" len="sm"/>
            <a:tailEnd type="none" w="sm" len="sm"/>
          </a:ln>
          <a:effectLst>
            <a:outerShdw blurRad="38100" dist="25400" dir="5400000" rotWithShape="0">
              <a:srgbClr val="000000">
                <a:alpha val="3294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235" name="Google Shape;1235;p172"/>
          <p:cNvSpPr/>
          <p:nvPr/>
        </p:nvSpPr>
        <p:spPr>
          <a:xfrm>
            <a:off x="2230028" y="5089793"/>
            <a:ext cx="499524" cy="415175"/>
          </a:xfrm>
          <a:prstGeom prst="rect">
            <a:avLst/>
          </a:prstGeom>
          <a:noFill/>
          <a:ln w="28575" cap="flat" cmpd="sng">
            <a:solidFill>
              <a:srgbClr val="FF0000"/>
            </a:solidFill>
            <a:prstDash val="solid"/>
            <a:round/>
            <a:headEnd type="none" w="sm" len="sm"/>
            <a:tailEnd type="none" w="sm" len="sm"/>
          </a:ln>
          <a:effectLst>
            <a:outerShdw blurRad="38100" dist="25400" dir="5400000" rotWithShape="0">
              <a:srgbClr val="000000">
                <a:alpha val="3294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7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1241" name="Google Shape;1241;p173"/>
          <p:cNvPicPr preferRelativeResize="0">
            <a:picLocks noGrp="1"/>
          </p:cNvPicPr>
          <p:nvPr>
            <p:ph type="body" idx="1"/>
          </p:nvPr>
        </p:nvPicPr>
        <p:blipFill rotWithShape="1">
          <a:blip r:embed="rId3">
            <a:alphaModFix/>
          </a:blip>
          <a:srcRect/>
          <a:stretch/>
        </p:blipFill>
        <p:spPr>
          <a:xfrm>
            <a:off x="677334" y="609600"/>
            <a:ext cx="10213579" cy="46195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b="1"/>
              <a:t>Linux distribution</a:t>
            </a:r>
            <a:endParaRPr/>
          </a:p>
        </p:txBody>
      </p:sp>
      <p:sp>
        <p:nvSpPr>
          <p:cNvPr id="257" name="Google Shape;257;p36"/>
          <p:cNvSpPr txBox="1">
            <a:spLocks noGrp="1"/>
          </p:cNvSpPr>
          <p:nvPr>
            <p:ph type="body" idx="1"/>
          </p:nvPr>
        </p:nvSpPr>
        <p:spPr>
          <a:xfrm>
            <a:off x="677334" y="1801505"/>
            <a:ext cx="8596668" cy="4239858"/>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A </a:t>
            </a:r>
            <a:r>
              <a:rPr lang="en-US" sz="2800" b="1"/>
              <a:t>Linux distribution</a:t>
            </a:r>
            <a:r>
              <a:rPr lang="en-US" sz="2800"/>
              <a:t> (often abbreviated as </a:t>
            </a:r>
            <a:r>
              <a:rPr lang="en-US" sz="2800" b="1"/>
              <a:t>distro</a:t>
            </a:r>
            <a:r>
              <a:rPr lang="en-US" sz="2800"/>
              <a:t>) is an Linux operating system made from a software collection, which is containing the Linux kernel and libraries, combined with add on software (e.g. installation programs, management tools, etc.)</a:t>
            </a:r>
            <a:endParaRPr/>
          </a:p>
          <a:p>
            <a:pPr marL="342900" lvl="0" indent="-200660" algn="l" rtl="0">
              <a:lnSpc>
                <a:spcPct val="100000"/>
              </a:lnSpc>
              <a:spcBef>
                <a:spcPts val="1000"/>
              </a:spcBef>
              <a:spcAft>
                <a:spcPts val="0"/>
              </a:spcAft>
              <a:buSzPts val="2240"/>
              <a:buNone/>
            </a:pPr>
            <a:endParaRPr sz="28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7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1247" name="Google Shape;1247;p174"/>
          <p:cNvPicPr preferRelativeResize="0">
            <a:picLocks noGrp="1"/>
          </p:cNvPicPr>
          <p:nvPr>
            <p:ph type="body" idx="1"/>
          </p:nvPr>
        </p:nvPicPr>
        <p:blipFill rotWithShape="1">
          <a:blip r:embed="rId3">
            <a:alphaModFix/>
          </a:blip>
          <a:srcRect/>
          <a:stretch/>
        </p:blipFill>
        <p:spPr>
          <a:xfrm>
            <a:off x="464024" y="327546"/>
            <a:ext cx="10440537" cy="3493827"/>
          </a:xfrm>
          <a:prstGeom prst="rect">
            <a:avLst/>
          </a:prstGeom>
          <a:noFill/>
          <a:ln>
            <a:noFill/>
          </a:ln>
        </p:spPr>
      </p:pic>
      <p:pic>
        <p:nvPicPr>
          <p:cNvPr id="1248" name="Google Shape;1248;p174"/>
          <p:cNvPicPr preferRelativeResize="0"/>
          <p:nvPr/>
        </p:nvPicPr>
        <p:blipFill rotWithShape="1">
          <a:blip r:embed="rId4">
            <a:alphaModFix/>
          </a:blip>
          <a:srcRect/>
          <a:stretch/>
        </p:blipFill>
        <p:spPr>
          <a:xfrm>
            <a:off x="464024" y="3945737"/>
            <a:ext cx="10140286" cy="2632484"/>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7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1254" name="Google Shape;1254;p175"/>
          <p:cNvPicPr preferRelativeResize="0">
            <a:picLocks noGrp="1"/>
          </p:cNvPicPr>
          <p:nvPr>
            <p:ph type="body" idx="1"/>
          </p:nvPr>
        </p:nvPicPr>
        <p:blipFill rotWithShape="1">
          <a:blip r:embed="rId3">
            <a:alphaModFix/>
          </a:blip>
          <a:srcRect/>
          <a:stretch/>
        </p:blipFill>
        <p:spPr>
          <a:xfrm>
            <a:off x="677334" y="582304"/>
            <a:ext cx="10890913" cy="521344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7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1260" name="Google Shape;1260;p176"/>
          <p:cNvPicPr preferRelativeResize="0">
            <a:picLocks noGrp="1"/>
          </p:cNvPicPr>
          <p:nvPr>
            <p:ph type="body" idx="1"/>
          </p:nvPr>
        </p:nvPicPr>
        <p:blipFill rotWithShape="1">
          <a:blip r:embed="rId3">
            <a:alphaModFix/>
          </a:blip>
          <a:srcRect/>
          <a:stretch/>
        </p:blipFill>
        <p:spPr>
          <a:xfrm>
            <a:off x="677334" y="163414"/>
            <a:ext cx="9572135" cy="3125696"/>
          </a:xfrm>
          <a:prstGeom prst="rect">
            <a:avLst/>
          </a:prstGeom>
          <a:noFill/>
          <a:ln>
            <a:noFill/>
          </a:ln>
        </p:spPr>
      </p:pic>
      <p:pic>
        <p:nvPicPr>
          <p:cNvPr id="1261" name="Google Shape;1261;p176"/>
          <p:cNvPicPr preferRelativeResize="0"/>
          <p:nvPr/>
        </p:nvPicPr>
        <p:blipFill rotWithShape="1">
          <a:blip r:embed="rId4">
            <a:alphaModFix/>
          </a:blip>
          <a:srcRect/>
          <a:stretch/>
        </p:blipFill>
        <p:spPr>
          <a:xfrm>
            <a:off x="677333" y="3289110"/>
            <a:ext cx="9572135" cy="3555242"/>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7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1267" name="Google Shape;1267;p177"/>
          <p:cNvPicPr preferRelativeResize="0">
            <a:picLocks noGrp="1"/>
          </p:cNvPicPr>
          <p:nvPr>
            <p:ph type="body" idx="1"/>
          </p:nvPr>
        </p:nvPicPr>
        <p:blipFill rotWithShape="1">
          <a:blip r:embed="rId3">
            <a:alphaModFix/>
          </a:blip>
          <a:srcRect/>
          <a:stretch/>
        </p:blipFill>
        <p:spPr>
          <a:xfrm>
            <a:off x="677334" y="609600"/>
            <a:ext cx="8224816" cy="4977372"/>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78"/>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accent1"/>
              </a:buClr>
              <a:buSzPts val="5400"/>
              <a:buFont typeface="Trebuchet MS"/>
              <a:buNone/>
            </a:pPr>
            <a:r>
              <a:rPr lang="en-US"/>
              <a:t>Module 3</a:t>
            </a:r>
            <a:endParaRPr/>
          </a:p>
        </p:txBody>
      </p:sp>
      <p:sp>
        <p:nvSpPr>
          <p:cNvPr id="1273" name="Google Shape;1273;p178"/>
          <p:cNvSpPr txBox="1">
            <a:spLocks noGrp="1"/>
          </p:cNvSpPr>
          <p:nvPr>
            <p:ph type="subTitle" idx="1"/>
          </p:nvPr>
        </p:nvSpPr>
        <p:spPr>
          <a:xfrm>
            <a:off x="423081" y="4050833"/>
            <a:ext cx="9457898" cy="1096899"/>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2960"/>
              <a:buNone/>
            </a:pPr>
            <a:r>
              <a:rPr lang="en-US" sz="3700">
                <a:solidFill>
                  <a:schemeClr val="dk1"/>
                </a:solidFill>
              </a:rPr>
              <a:t>Managing Linux Permissions and Ownership</a:t>
            </a:r>
            <a:endParaRPr sz="3700">
              <a:solidFill>
                <a:schemeClr val="dk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79"/>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155</a:t>
            </a:fld>
            <a:endParaRPr sz="1400" b="0" i="0" u="none" strike="noStrike" cap="none">
              <a:solidFill>
                <a:schemeClr val="dk1"/>
              </a:solidFill>
              <a:latin typeface="Arial"/>
              <a:ea typeface="Arial"/>
              <a:cs typeface="Arial"/>
              <a:sym typeface="Arial"/>
            </a:endParaRPr>
          </a:p>
        </p:txBody>
      </p:sp>
      <p:graphicFrame>
        <p:nvGraphicFramePr>
          <p:cNvPr id="1279" name="Google Shape;1279;p179"/>
          <p:cNvGraphicFramePr/>
          <p:nvPr/>
        </p:nvGraphicFramePr>
        <p:xfrm>
          <a:off x="717331" y="2973944"/>
          <a:ext cx="10147750" cy="3544650"/>
        </p:xfrm>
        <a:graphic>
          <a:graphicData uri="http://schemas.openxmlformats.org/drawingml/2006/table">
            <a:tbl>
              <a:tblPr>
                <a:noFill/>
                <a:tableStyleId>{C9DE93FA-2E25-400F-9FBD-89434640F52B}</a:tableStyleId>
              </a:tblPr>
              <a:tblGrid>
                <a:gridCol w="2630900">
                  <a:extLst>
                    <a:ext uri="{9D8B030D-6E8A-4147-A177-3AD203B41FA5}">
                      <a16:colId xmlns:a16="http://schemas.microsoft.com/office/drawing/2014/main" val="20000"/>
                    </a:ext>
                  </a:extLst>
                </a:gridCol>
                <a:gridCol w="7516850">
                  <a:extLst>
                    <a:ext uri="{9D8B030D-6E8A-4147-A177-3AD203B41FA5}">
                      <a16:colId xmlns:a16="http://schemas.microsoft.com/office/drawing/2014/main" val="20001"/>
                    </a:ext>
                  </a:extLst>
                </a:gridCol>
              </a:tblGrid>
              <a:tr h="466200">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Users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Users are individual accounts on the Linux system.</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643100">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Groups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Groups are collections of users. </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Users are assigned to a group when they are created. Every user must belong to at least one group.</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Only root or the owner of a file can change the group to which the file or directory is assigned.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127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Ownership</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The users who creates a file or directory. Ownership can only be changed by root user.</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60350">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Permissions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Permissions determine user access to a file or directory.</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80" name="Google Shape;1280;p179"/>
          <p:cNvSpPr txBox="1"/>
          <p:nvPr/>
        </p:nvSpPr>
        <p:spPr>
          <a:xfrm>
            <a:off x="717331" y="1358006"/>
            <a:ext cx="7772400" cy="138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File system security components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To control access to files in a Linux file System:</a:t>
            </a:r>
            <a:endParaRPr sz="1400" b="0" i="0" u="none" strike="noStrike" cap="none">
              <a:solidFill>
                <a:srgbClr val="000000"/>
              </a:solidFill>
              <a:latin typeface="Arial"/>
              <a:ea typeface="Arial"/>
              <a:cs typeface="Arial"/>
              <a:sym typeface="Arial"/>
            </a:endParaRPr>
          </a:p>
        </p:txBody>
      </p:sp>
      <p:sp>
        <p:nvSpPr>
          <p:cNvPr id="1281" name="Google Shape;1281;p17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155</a:t>
            </a:fld>
            <a:endParaRPr sz="900">
              <a:solidFill>
                <a:schemeClr val="dk1"/>
              </a:solidFill>
              <a:latin typeface="Arial"/>
              <a:ea typeface="Arial"/>
              <a:cs typeface="Arial"/>
              <a:sym typeface="Arial"/>
            </a:endParaRPr>
          </a:p>
        </p:txBody>
      </p:sp>
      <p:sp>
        <p:nvSpPr>
          <p:cNvPr id="1282" name="Google Shape;1282;p179"/>
          <p:cNvSpPr txBox="1"/>
          <p:nvPr/>
        </p:nvSpPr>
        <p:spPr>
          <a:xfrm>
            <a:off x="693683" y="315311"/>
            <a:ext cx="8839200" cy="12297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900"/>
              <a:buFont typeface="Trebuchet MS"/>
              <a:buNone/>
            </a:pPr>
            <a:r>
              <a:rPr lang="en-US" sz="2900" b="1" i="0" u="none" strike="noStrike" cap="none">
                <a:solidFill>
                  <a:schemeClr val="dk1"/>
                </a:solidFill>
                <a:latin typeface="Trebuchet MS"/>
                <a:ea typeface="Trebuchet MS"/>
                <a:cs typeface="Trebuchet MS"/>
                <a:sym typeface="Trebuchet MS"/>
              </a:rPr>
              <a:t/>
            </a:r>
            <a:br>
              <a:rPr lang="en-US" sz="2900" b="1" i="0" u="none" strike="noStrike" cap="none">
                <a:solidFill>
                  <a:schemeClr val="dk1"/>
                </a:solidFill>
                <a:latin typeface="Trebuchet MS"/>
                <a:ea typeface="Trebuchet MS"/>
                <a:cs typeface="Trebuchet MS"/>
                <a:sym typeface="Trebuchet MS"/>
              </a:rPr>
            </a:br>
            <a:r>
              <a:rPr lang="en-US" sz="2900" b="1" i="0" u="none" strike="noStrike" cap="none">
                <a:solidFill>
                  <a:schemeClr val="dk1"/>
                </a:solidFill>
                <a:latin typeface="Trebuchet MS"/>
                <a:ea typeface="Trebuchet MS"/>
                <a:cs typeface="Trebuchet MS"/>
                <a:sym typeface="Trebuchet MS"/>
              </a:rPr>
              <a:t/>
            </a:r>
            <a:br>
              <a:rPr lang="en-US" sz="2900" b="1" i="0" u="none" strike="noStrike" cap="none">
                <a:solidFill>
                  <a:schemeClr val="dk1"/>
                </a:solidFill>
                <a:latin typeface="Trebuchet MS"/>
                <a:ea typeface="Trebuchet MS"/>
                <a:cs typeface="Trebuchet MS"/>
                <a:sym typeface="Trebuchet MS"/>
              </a:rPr>
            </a:br>
            <a:endParaRPr sz="2900" b="1" i="0" u="none" strike="noStrike" cap="none">
              <a:solidFill>
                <a:schemeClr val="dk1"/>
              </a:solidFill>
              <a:latin typeface="Trebuchet MS"/>
              <a:ea typeface="Trebuchet MS"/>
              <a:cs typeface="Trebuchet MS"/>
              <a:sym typeface="Trebuchet MS"/>
            </a:endParaRPr>
          </a:p>
          <a:p>
            <a:pPr marL="0" marR="0" lvl="0" indent="0" algn="l" rtl="0">
              <a:lnSpc>
                <a:spcPct val="90000"/>
              </a:lnSpc>
              <a:spcBef>
                <a:spcPts val="0"/>
              </a:spcBef>
              <a:spcAft>
                <a:spcPts val="0"/>
              </a:spcAft>
              <a:buClr>
                <a:schemeClr val="dk1"/>
              </a:buClr>
              <a:buSzPts val="2900"/>
              <a:buFont typeface="Trebuchet MS"/>
              <a:buNone/>
            </a:pPr>
            <a:r>
              <a:rPr lang="en-US" sz="2900" b="1" i="0" u="none" strike="noStrike" cap="none">
                <a:solidFill>
                  <a:schemeClr val="dk1"/>
                </a:solidFill>
                <a:latin typeface="Trebuchet MS"/>
                <a:ea typeface="Trebuchet MS"/>
                <a:cs typeface="Trebuchet MS"/>
                <a:sym typeface="Trebuchet MS"/>
              </a:rPr>
              <a:t>Manage Users, Groups and Permissions</a:t>
            </a:r>
            <a:br>
              <a:rPr lang="en-US" sz="2900" b="1" i="0" u="none" strike="noStrike" cap="none">
                <a:solidFill>
                  <a:schemeClr val="dk1"/>
                </a:solidFill>
                <a:latin typeface="Trebuchet MS"/>
                <a:ea typeface="Trebuchet MS"/>
                <a:cs typeface="Trebuchet MS"/>
                <a:sym typeface="Trebuchet MS"/>
              </a:rPr>
            </a:br>
            <a:r>
              <a:rPr lang="en-US" sz="3200" b="0" i="0" u="none" strike="noStrike" cap="none">
                <a:solidFill>
                  <a:srgbClr val="000066"/>
                </a:solidFill>
                <a:latin typeface="Trebuchet MS"/>
                <a:ea typeface="Trebuchet MS"/>
                <a:cs typeface="Trebuchet MS"/>
                <a:sym typeface="Trebuchet MS"/>
              </a:rPr>
              <a:t>Describe Basic Linux User Security Features</a:t>
            </a:r>
            <a:endParaRPr sz="3200" b="0" i="0" u="none" strike="noStrike" cap="none">
              <a:solidFill>
                <a:srgbClr val="000066"/>
              </a:solidFill>
              <a:latin typeface="Trebuchet MS"/>
              <a:ea typeface="Trebuchet MS"/>
              <a:cs typeface="Trebuchet MS"/>
              <a:sym typeface="Trebuchet MS"/>
            </a:endParaRPr>
          </a:p>
          <a:p>
            <a:pPr marL="0" marR="0" lvl="0" indent="0" algn="l" rtl="0">
              <a:lnSpc>
                <a:spcPct val="90000"/>
              </a:lnSpc>
              <a:spcBef>
                <a:spcPts val="0"/>
              </a:spcBef>
              <a:spcAft>
                <a:spcPts val="0"/>
              </a:spcAft>
              <a:buClr>
                <a:schemeClr val="dk1"/>
              </a:buClr>
              <a:buSzPts val="2900"/>
              <a:buFont typeface="Trebuchet MS"/>
              <a:buNone/>
            </a:pPr>
            <a:r>
              <a:rPr lang="en-US" sz="2900" b="1" i="0" u="none" strike="noStrike" cap="none">
                <a:solidFill>
                  <a:schemeClr val="dk1"/>
                </a:solidFill>
                <a:latin typeface="Trebuchet MS"/>
                <a:ea typeface="Trebuchet MS"/>
                <a:cs typeface="Trebuchet MS"/>
                <a:sym typeface="Trebuchet MS"/>
              </a:rPr>
              <a:t/>
            </a:r>
            <a:br>
              <a:rPr lang="en-US" sz="2900" b="1" i="0" u="none" strike="noStrike" cap="none">
                <a:solidFill>
                  <a:schemeClr val="dk1"/>
                </a:solidFill>
                <a:latin typeface="Trebuchet MS"/>
                <a:ea typeface="Trebuchet MS"/>
                <a:cs typeface="Trebuchet MS"/>
                <a:sym typeface="Trebuchet MS"/>
              </a:rPr>
            </a:br>
            <a:endParaRPr sz="29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80"/>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156</a:t>
            </a:fld>
            <a:endParaRPr sz="1400" b="0" i="0" u="none" strike="noStrike" cap="none">
              <a:solidFill>
                <a:schemeClr val="dk1"/>
              </a:solidFill>
              <a:latin typeface="Arial"/>
              <a:ea typeface="Arial"/>
              <a:cs typeface="Arial"/>
              <a:sym typeface="Arial"/>
            </a:endParaRPr>
          </a:p>
        </p:txBody>
      </p:sp>
      <p:sp>
        <p:nvSpPr>
          <p:cNvPr id="1288" name="Google Shape;1288;p180"/>
          <p:cNvSpPr/>
          <p:nvPr/>
        </p:nvSpPr>
        <p:spPr>
          <a:xfrm>
            <a:off x="693683" y="1656146"/>
            <a:ext cx="10972800" cy="45922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Arial"/>
                <a:ea typeface="Arial"/>
                <a:cs typeface="Arial"/>
                <a:sym typeface="Arial"/>
              </a:rPr>
              <a:t>User and Group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User accounts and home directories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Arial"/>
                <a:ea typeface="Arial"/>
                <a:cs typeface="Arial"/>
                <a:sym typeface="Arial"/>
              </a:rPr>
              <a:t>Each user has a user account </a:t>
            </a:r>
            <a:endParaRPr sz="1400" b="0" i="0" u="none" strike="noStrike" cap="none">
              <a:solidFill>
                <a:srgbClr val="000000"/>
              </a:solidFill>
              <a:latin typeface="Arial"/>
              <a:ea typeface="Arial"/>
              <a:cs typeface="Arial"/>
              <a:sym typeface="Arial"/>
            </a:endParaRPr>
          </a:p>
          <a:p>
            <a:pPr marL="1143000" marR="0" lvl="2" indent="-22860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Identified by a login name and a personal password</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Arial"/>
                <a:ea typeface="Arial"/>
                <a:cs typeface="Arial"/>
                <a:sym typeface="Arial"/>
              </a:rPr>
              <a:t>Each user has her own directory</a:t>
            </a:r>
            <a:endParaRPr sz="1400" b="0" i="0" u="none" strike="noStrike" cap="none">
              <a:solidFill>
                <a:srgbClr val="000000"/>
              </a:solidFill>
              <a:latin typeface="Arial"/>
              <a:ea typeface="Arial"/>
              <a:cs typeface="Arial"/>
              <a:sym typeface="Arial"/>
            </a:endParaRPr>
          </a:p>
          <a:p>
            <a:pPr marL="1143000" marR="0" lvl="2" indent="-22860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Regular (normal) users 🡪 Regular user account has its own home directory in the /home/</a:t>
            </a:r>
            <a:endParaRPr sz="1400" b="0" i="0" u="none" strike="noStrike" cap="none">
              <a:solidFill>
                <a:srgbClr val="000000"/>
              </a:solidFill>
              <a:latin typeface="Arial"/>
              <a:ea typeface="Arial"/>
              <a:cs typeface="Arial"/>
              <a:sym typeface="Arial"/>
            </a:endParaRPr>
          </a:p>
          <a:p>
            <a:pPr marL="1143000" marR="0" lvl="2" indent="-22860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Privileged user (user root) 🡪 Root is the administrator of the system. Root account has its own home directory in the /root.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The number which a user receives is called a User ID (UID).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Root user always has a UID of 0. UID numbering for normal users starts (by default) at 1000 for Linux.</a:t>
            </a:r>
            <a:endParaRPr sz="1400" b="0" i="0" u="none" strike="noStrike" cap="none">
              <a:solidFill>
                <a:srgbClr val="000000"/>
              </a:solidFill>
              <a:latin typeface="Arial"/>
              <a:ea typeface="Arial"/>
              <a:cs typeface="Arial"/>
              <a:sym typeface="Arial"/>
            </a:endParaRPr>
          </a:p>
          <a:p>
            <a:pPr marL="342900" marR="0" lvl="0" indent="-177800" algn="l"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Arial"/>
              <a:ea typeface="Arial"/>
              <a:cs typeface="Arial"/>
              <a:sym typeface="Arial"/>
            </a:endParaRPr>
          </a:p>
        </p:txBody>
      </p:sp>
      <p:sp>
        <p:nvSpPr>
          <p:cNvPr id="1289" name="Google Shape;1289;p18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156</a:t>
            </a:fld>
            <a:endParaRPr sz="900">
              <a:solidFill>
                <a:schemeClr val="dk1"/>
              </a:solidFill>
              <a:latin typeface="Arial"/>
              <a:ea typeface="Arial"/>
              <a:cs typeface="Arial"/>
              <a:sym typeface="Arial"/>
            </a:endParaRPr>
          </a:p>
        </p:txBody>
      </p:sp>
      <p:sp>
        <p:nvSpPr>
          <p:cNvPr id="1290" name="Google Shape;1290;p180"/>
          <p:cNvSpPr txBox="1"/>
          <p:nvPr/>
        </p:nvSpPr>
        <p:spPr>
          <a:xfrm>
            <a:off x="693683" y="315311"/>
            <a:ext cx="8839200" cy="12297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900"/>
              <a:buFont typeface="Trebuchet MS"/>
              <a:buNone/>
            </a:pPr>
            <a:r>
              <a:rPr lang="en-US" sz="2900" b="1" i="0" u="none" strike="noStrike" cap="none">
                <a:solidFill>
                  <a:schemeClr val="dk1"/>
                </a:solidFill>
                <a:latin typeface="Trebuchet MS"/>
                <a:ea typeface="Trebuchet MS"/>
                <a:cs typeface="Trebuchet MS"/>
                <a:sym typeface="Trebuchet MS"/>
              </a:rPr>
              <a:t/>
            </a:r>
            <a:br>
              <a:rPr lang="en-US" sz="2900" b="1" i="0" u="none" strike="noStrike" cap="none">
                <a:solidFill>
                  <a:schemeClr val="dk1"/>
                </a:solidFill>
                <a:latin typeface="Trebuchet MS"/>
                <a:ea typeface="Trebuchet MS"/>
                <a:cs typeface="Trebuchet MS"/>
                <a:sym typeface="Trebuchet MS"/>
              </a:rPr>
            </a:br>
            <a:r>
              <a:rPr lang="en-US" sz="2900" b="1" i="0" u="none" strike="noStrike" cap="none">
                <a:solidFill>
                  <a:schemeClr val="dk1"/>
                </a:solidFill>
                <a:latin typeface="Trebuchet MS"/>
                <a:ea typeface="Trebuchet MS"/>
                <a:cs typeface="Trebuchet MS"/>
                <a:sym typeface="Trebuchet MS"/>
              </a:rPr>
              <a:t>Manage Users, Groups and Permissions</a:t>
            </a:r>
            <a:br>
              <a:rPr lang="en-US" sz="2900" b="1" i="0" u="none" strike="noStrike" cap="none">
                <a:solidFill>
                  <a:schemeClr val="dk1"/>
                </a:solidFill>
                <a:latin typeface="Trebuchet MS"/>
                <a:ea typeface="Trebuchet MS"/>
                <a:cs typeface="Trebuchet MS"/>
                <a:sym typeface="Trebuchet MS"/>
              </a:rPr>
            </a:br>
            <a:r>
              <a:rPr lang="en-US" sz="3200" b="0" i="0" u="none" strike="noStrike" cap="none">
                <a:solidFill>
                  <a:srgbClr val="000066"/>
                </a:solidFill>
                <a:latin typeface="Trebuchet MS"/>
                <a:ea typeface="Trebuchet MS"/>
                <a:cs typeface="Trebuchet MS"/>
                <a:sym typeface="Trebuchet MS"/>
              </a:rPr>
              <a:t>Describe Basic Linux User Security Features</a:t>
            </a:r>
            <a:endParaRPr sz="3200" b="0" i="0" u="none" strike="noStrike" cap="none">
              <a:solidFill>
                <a:srgbClr val="000066"/>
              </a:solidFill>
              <a:latin typeface="Trebuchet MS"/>
              <a:ea typeface="Trebuchet MS"/>
              <a:cs typeface="Trebuchet MS"/>
              <a:sym typeface="Trebuchet MS"/>
            </a:endParaRPr>
          </a:p>
          <a:p>
            <a:pPr marL="0" marR="0" lvl="0" indent="0" algn="l" rtl="0">
              <a:lnSpc>
                <a:spcPct val="90000"/>
              </a:lnSpc>
              <a:spcBef>
                <a:spcPts val="0"/>
              </a:spcBef>
              <a:spcAft>
                <a:spcPts val="0"/>
              </a:spcAft>
              <a:buClr>
                <a:schemeClr val="dk1"/>
              </a:buClr>
              <a:buSzPts val="2900"/>
              <a:buFont typeface="Trebuchet MS"/>
              <a:buNone/>
            </a:pPr>
            <a:endParaRPr sz="29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81"/>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157</a:t>
            </a:fld>
            <a:endParaRPr sz="1400" b="0" i="0" u="none" strike="noStrike" cap="none">
              <a:solidFill>
                <a:schemeClr val="dk1"/>
              </a:solidFill>
              <a:latin typeface="Arial"/>
              <a:ea typeface="Arial"/>
              <a:cs typeface="Arial"/>
              <a:sym typeface="Arial"/>
            </a:endParaRPr>
          </a:p>
        </p:txBody>
      </p:sp>
      <p:sp>
        <p:nvSpPr>
          <p:cNvPr id="1296" name="Google Shape;1296;p181"/>
          <p:cNvSpPr/>
          <p:nvPr/>
        </p:nvSpPr>
        <p:spPr>
          <a:xfrm>
            <a:off x="693683" y="1656146"/>
            <a:ext cx="9517117" cy="45922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Arial"/>
                <a:ea typeface="Arial"/>
                <a:cs typeface="Arial"/>
                <a:sym typeface="Arial"/>
              </a:rPr>
              <a:t>User and Group</a:t>
            </a:r>
            <a:endParaRPr sz="2800" b="1"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Using the </a:t>
            </a:r>
            <a:r>
              <a:rPr lang="en-US" sz="2800" b="1" i="1" u="none" strike="noStrike" cap="none">
                <a:solidFill>
                  <a:schemeClr val="dk1"/>
                </a:solidFill>
                <a:latin typeface="Arial"/>
                <a:ea typeface="Arial"/>
                <a:cs typeface="Arial"/>
                <a:sym typeface="Arial"/>
              </a:rPr>
              <a:t>id </a:t>
            </a:r>
            <a:r>
              <a:rPr lang="en-US" sz="2800" b="1" i="0" u="none" strike="noStrike" cap="none">
                <a:solidFill>
                  <a:schemeClr val="dk1"/>
                </a:solidFill>
                <a:latin typeface="Arial"/>
                <a:ea typeface="Arial"/>
                <a:cs typeface="Arial"/>
                <a:sym typeface="Arial"/>
              </a:rPr>
              <a:t>Command</a:t>
            </a:r>
            <a:endParaRPr sz="2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You can use the </a:t>
            </a:r>
            <a:r>
              <a:rPr lang="en-US" sz="2800" b="1" i="0" u="none" strike="noStrike" cap="none">
                <a:solidFill>
                  <a:schemeClr val="dk1"/>
                </a:solidFill>
                <a:latin typeface="Arial"/>
                <a:ea typeface="Arial"/>
                <a:cs typeface="Arial"/>
                <a:sym typeface="Arial"/>
              </a:rPr>
              <a:t>id </a:t>
            </a:r>
            <a:r>
              <a:rPr lang="en-US" sz="2800" b="0" i="0" u="none" strike="noStrike" cap="none">
                <a:solidFill>
                  <a:schemeClr val="dk1"/>
                </a:solidFill>
                <a:latin typeface="Arial"/>
                <a:ea typeface="Arial"/>
                <a:cs typeface="Arial"/>
                <a:sym typeface="Arial"/>
              </a:rPr>
              <a:t>command to display information about a user’s UID and which groups she is assigned to.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E.g. # id taruc</a:t>
            </a:r>
            <a:endParaRPr sz="2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The command output includes the following: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1297" name="Google Shape;1297;p18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157</a:t>
            </a:fld>
            <a:endParaRPr sz="900">
              <a:solidFill>
                <a:schemeClr val="dk1"/>
              </a:solidFill>
              <a:latin typeface="Arial"/>
              <a:ea typeface="Arial"/>
              <a:cs typeface="Arial"/>
              <a:sym typeface="Arial"/>
            </a:endParaRPr>
          </a:p>
        </p:txBody>
      </p:sp>
      <p:sp>
        <p:nvSpPr>
          <p:cNvPr id="1298" name="Google Shape;1298;p181"/>
          <p:cNvSpPr txBox="1"/>
          <p:nvPr/>
        </p:nvSpPr>
        <p:spPr>
          <a:xfrm>
            <a:off x="693683" y="315311"/>
            <a:ext cx="8839200" cy="12297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900"/>
              <a:buFont typeface="Trebuchet MS"/>
              <a:buNone/>
            </a:pPr>
            <a:r>
              <a:rPr lang="en-US" sz="2900" b="1" i="0" u="none" strike="noStrike" cap="none">
                <a:solidFill>
                  <a:schemeClr val="dk1"/>
                </a:solidFill>
                <a:latin typeface="Trebuchet MS"/>
                <a:ea typeface="Trebuchet MS"/>
                <a:cs typeface="Trebuchet MS"/>
                <a:sym typeface="Trebuchet MS"/>
              </a:rPr>
              <a:t/>
            </a:r>
            <a:br>
              <a:rPr lang="en-US" sz="2900" b="1" i="0" u="none" strike="noStrike" cap="none">
                <a:solidFill>
                  <a:schemeClr val="dk1"/>
                </a:solidFill>
                <a:latin typeface="Trebuchet MS"/>
                <a:ea typeface="Trebuchet MS"/>
                <a:cs typeface="Trebuchet MS"/>
                <a:sym typeface="Trebuchet MS"/>
              </a:rPr>
            </a:br>
            <a:r>
              <a:rPr lang="en-US" sz="2900" b="1" i="0" u="none" strike="noStrike" cap="none">
                <a:solidFill>
                  <a:schemeClr val="dk1"/>
                </a:solidFill>
                <a:latin typeface="Trebuchet MS"/>
                <a:ea typeface="Trebuchet MS"/>
                <a:cs typeface="Trebuchet MS"/>
                <a:sym typeface="Trebuchet MS"/>
              </a:rPr>
              <a:t>Manage Users, Groups and Permissions</a:t>
            </a:r>
            <a:br>
              <a:rPr lang="en-US" sz="2900" b="1" i="0" u="none" strike="noStrike" cap="none">
                <a:solidFill>
                  <a:schemeClr val="dk1"/>
                </a:solidFill>
                <a:latin typeface="Trebuchet MS"/>
                <a:ea typeface="Trebuchet MS"/>
                <a:cs typeface="Trebuchet MS"/>
                <a:sym typeface="Trebuchet MS"/>
              </a:rPr>
            </a:br>
            <a:r>
              <a:rPr lang="en-US" sz="3200" b="0" i="0" u="none" strike="noStrike" cap="none">
                <a:solidFill>
                  <a:srgbClr val="000066"/>
                </a:solidFill>
                <a:latin typeface="Trebuchet MS"/>
                <a:ea typeface="Trebuchet MS"/>
                <a:cs typeface="Trebuchet MS"/>
                <a:sym typeface="Trebuchet MS"/>
              </a:rPr>
              <a:t>Describe Basic Linux User Security Features</a:t>
            </a:r>
            <a:endParaRPr sz="3200" b="0" i="0" u="none" strike="noStrike" cap="none">
              <a:solidFill>
                <a:srgbClr val="000066"/>
              </a:solidFill>
              <a:latin typeface="Trebuchet MS"/>
              <a:ea typeface="Trebuchet MS"/>
              <a:cs typeface="Trebuchet MS"/>
              <a:sym typeface="Trebuchet MS"/>
            </a:endParaRPr>
          </a:p>
          <a:p>
            <a:pPr marL="0" marR="0" lvl="0" indent="0" algn="l" rtl="0">
              <a:lnSpc>
                <a:spcPct val="90000"/>
              </a:lnSpc>
              <a:spcBef>
                <a:spcPts val="0"/>
              </a:spcBef>
              <a:spcAft>
                <a:spcPts val="0"/>
              </a:spcAft>
              <a:buClr>
                <a:schemeClr val="dk1"/>
              </a:buClr>
              <a:buSzPts val="2900"/>
              <a:buFont typeface="Trebuchet MS"/>
              <a:buNone/>
            </a:pPr>
            <a:endParaRPr sz="2900" b="0" i="0" u="none" strike="noStrike" cap="none">
              <a:solidFill>
                <a:schemeClr val="dk1"/>
              </a:solidFill>
              <a:latin typeface="Trebuchet MS"/>
              <a:ea typeface="Trebuchet MS"/>
              <a:cs typeface="Trebuchet MS"/>
              <a:sym typeface="Trebuchet MS"/>
            </a:endParaRPr>
          </a:p>
        </p:txBody>
      </p:sp>
      <p:pic>
        <p:nvPicPr>
          <p:cNvPr id="1299" name="Google Shape;1299;p181"/>
          <p:cNvPicPr preferRelativeResize="0"/>
          <p:nvPr/>
        </p:nvPicPr>
        <p:blipFill rotWithShape="1">
          <a:blip r:embed="rId3">
            <a:alphaModFix/>
          </a:blip>
          <a:srcRect/>
          <a:stretch/>
        </p:blipFill>
        <p:spPr>
          <a:xfrm>
            <a:off x="1050707" y="4484687"/>
            <a:ext cx="8960396" cy="2140709"/>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82"/>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158</a:t>
            </a:fld>
            <a:endParaRPr sz="1400" b="0" i="0" u="none" strike="noStrike" cap="none">
              <a:solidFill>
                <a:schemeClr val="dk1"/>
              </a:solidFill>
              <a:latin typeface="Arial"/>
              <a:ea typeface="Arial"/>
              <a:cs typeface="Arial"/>
              <a:sym typeface="Arial"/>
            </a:endParaRPr>
          </a:p>
        </p:txBody>
      </p:sp>
      <p:sp>
        <p:nvSpPr>
          <p:cNvPr id="1305" name="Google Shape;1305;p182"/>
          <p:cNvSpPr/>
          <p:nvPr/>
        </p:nvSpPr>
        <p:spPr>
          <a:xfrm>
            <a:off x="882869" y="1656146"/>
            <a:ext cx="9327931" cy="459225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User and Group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Using the </a:t>
            </a:r>
            <a:r>
              <a:rPr lang="en-US" sz="2800" b="1" i="1" u="none" strike="noStrike" cap="none">
                <a:solidFill>
                  <a:schemeClr val="dk1"/>
                </a:solidFill>
                <a:latin typeface="Arial"/>
                <a:ea typeface="Arial"/>
                <a:cs typeface="Arial"/>
                <a:sym typeface="Arial"/>
              </a:rPr>
              <a:t>groups </a:t>
            </a:r>
            <a:r>
              <a:rPr lang="en-US" sz="2800" b="1" i="0" u="none" strike="noStrike" cap="none">
                <a:solidFill>
                  <a:schemeClr val="dk1"/>
                </a:solidFill>
                <a:latin typeface="Arial"/>
                <a:ea typeface="Arial"/>
                <a:cs typeface="Arial"/>
                <a:sym typeface="Arial"/>
              </a:rPr>
              <a:t>Command</a:t>
            </a:r>
            <a:endParaRPr sz="2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If you want information on the groups in which you are a member, enter </a:t>
            </a:r>
            <a:r>
              <a:rPr lang="en-US" sz="2800" b="1" i="0" u="none" strike="noStrike" cap="none">
                <a:solidFill>
                  <a:schemeClr val="dk1"/>
                </a:solidFill>
                <a:latin typeface="Arial"/>
                <a:ea typeface="Arial"/>
                <a:cs typeface="Arial"/>
                <a:sym typeface="Arial"/>
              </a:rPr>
              <a:t>groups</a:t>
            </a:r>
            <a:endParaRPr sz="2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800"/>
              <a:buFont typeface="Arial"/>
              <a:buChar char="•"/>
            </a:pPr>
            <a:r>
              <a:rPr lang="en-US" sz="2800" b="1" i="0" u="none" strike="noStrike" cap="none">
                <a:solidFill>
                  <a:schemeClr val="dk1"/>
                </a:solidFill>
                <a:latin typeface="Arial"/>
                <a:ea typeface="Arial"/>
                <a:cs typeface="Arial"/>
                <a:sym typeface="Arial"/>
              </a:rPr>
              <a:t>groups </a:t>
            </a:r>
            <a:r>
              <a:rPr lang="en-US" sz="2800" b="1" i="1" u="none" strike="noStrike" cap="none">
                <a:solidFill>
                  <a:schemeClr val="dk1"/>
                </a:solidFill>
                <a:latin typeface="Arial"/>
                <a:ea typeface="Arial"/>
                <a:cs typeface="Arial"/>
                <a:sym typeface="Arial"/>
              </a:rPr>
              <a:t>taruc</a:t>
            </a:r>
            <a:endParaRPr sz="2800" b="1" i="1"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E.g. # </a:t>
            </a:r>
            <a:r>
              <a:rPr lang="en-US" sz="2800" b="1" i="0" u="none" strike="noStrike" cap="none">
                <a:solidFill>
                  <a:schemeClr val="dk1"/>
                </a:solidFill>
                <a:latin typeface="Arial"/>
                <a:ea typeface="Arial"/>
                <a:cs typeface="Arial"/>
                <a:sym typeface="Arial"/>
              </a:rPr>
              <a:t>groups taruc</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1306" name="Google Shape;1306;p18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158</a:t>
            </a:fld>
            <a:endParaRPr sz="900">
              <a:solidFill>
                <a:schemeClr val="dk1"/>
              </a:solidFill>
              <a:latin typeface="Arial"/>
              <a:ea typeface="Arial"/>
              <a:cs typeface="Arial"/>
              <a:sym typeface="Arial"/>
            </a:endParaRPr>
          </a:p>
        </p:txBody>
      </p:sp>
      <p:sp>
        <p:nvSpPr>
          <p:cNvPr id="1307" name="Google Shape;1307;p182"/>
          <p:cNvSpPr txBox="1"/>
          <p:nvPr/>
        </p:nvSpPr>
        <p:spPr>
          <a:xfrm>
            <a:off x="693683" y="315311"/>
            <a:ext cx="8839200" cy="12297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900"/>
              <a:buFont typeface="Trebuchet MS"/>
              <a:buNone/>
            </a:pPr>
            <a:r>
              <a:rPr lang="en-US" sz="2900" b="1" i="0" u="none" strike="noStrike" cap="none">
                <a:solidFill>
                  <a:schemeClr val="dk1"/>
                </a:solidFill>
                <a:latin typeface="Trebuchet MS"/>
                <a:ea typeface="Trebuchet MS"/>
                <a:cs typeface="Trebuchet MS"/>
                <a:sym typeface="Trebuchet MS"/>
              </a:rPr>
              <a:t/>
            </a:r>
            <a:br>
              <a:rPr lang="en-US" sz="2900" b="1" i="0" u="none" strike="noStrike" cap="none">
                <a:solidFill>
                  <a:schemeClr val="dk1"/>
                </a:solidFill>
                <a:latin typeface="Trebuchet MS"/>
                <a:ea typeface="Trebuchet MS"/>
                <a:cs typeface="Trebuchet MS"/>
                <a:sym typeface="Trebuchet MS"/>
              </a:rPr>
            </a:br>
            <a:r>
              <a:rPr lang="en-US" sz="2900" b="1" i="0" u="none" strike="noStrike" cap="none">
                <a:solidFill>
                  <a:schemeClr val="dk1"/>
                </a:solidFill>
                <a:latin typeface="Trebuchet MS"/>
                <a:ea typeface="Trebuchet MS"/>
                <a:cs typeface="Trebuchet MS"/>
                <a:sym typeface="Trebuchet MS"/>
              </a:rPr>
              <a:t>Manage Users, Groups and Permissions</a:t>
            </a:r>
            <a:br>
              <a:rPr lang="en-US" sz="2900" b="1" i="0" u="none" strike="noStrike" cap="none">
                <a:solidFill>
                  <a:schemeClr val="dk1"/>
                </a:solidFill>
                <a:latin typeface="Trebuchet MS"/>
                <a:ea typeface="Trebuchet MS"/>
                <a:cs typeface="Trebuchet MS"/>
                <a:sym typeface="Trebuchet MS"/>
              </a:rPr>
            </a:br>
            <a:r>
              <a:rPr lang="en-US" sz="3200" b="0" i="0" u="none" strike="noStrike" cap="none">
                <a:solidFill>
                  <a:srgbClr val="000066"/>
                </a:solidFill>
                <a:latin typeface="Trebuchet MS"/>
                <a:ea typeface="Trebuchet MS"/>
                <a:cs typeface="Trebuchet MS"/>
                <a:sym typeface="Trebuchet MS"/>
              </a:rPr>
              <a:t>Describe Basic Linux User Security Features</a:t>
            </a:r>
            <a:endParaRPr sz="3200" b="0" i="0" u="none" strike="noStrike" cap="none">
              <a:solidFill>
                <a:srgbClr val="000066"/>
              </a:solidFill>
              <a:latin typeface="Trebuchet MS"/>
              <a:ea typeface="Trebuchet MS"/>
              <a:cs typeface="Trebuchet MS"/>
              <a:sym typeface="Trebuchet MS"/>
            </a:endParaRPr>
          </a:p>
          <a:p>
            <a:pPr marL="0" marR="0" lvl="0" indent="0" algn="l" rtl="0">
              <a:lnSpc>
                <a:spcPct val="90000"/>
              </a:lnSpc>
              <a:spcBef>
                <a:spcPts val="0"/>
              </a:spcBef>
              <a:spcAft>
                <a:spcPts val="0"/>
              </a:spcAft>
              <a:buClr>
                <a:schemeClr val="dk1"/>
              </a:buClr>
              <a:buSzPts val="2900"/>
              <a:buFont typeface="Trebuchet MS"/>
              <a:buNone/>
            </a:pPr>
            <a:endParaRPr sz="2900" b="0" i="0" u="none" strike="noStrike" cap="none">
              <a:solidFill>
                <a:schemeClr val="dk1"/>
              </a:solidFill>
              <a:latin typeface="Trebuchet MS"/>
              <a:ea typeface="Trebuchet MS"/>
              <a:cs typeface="Trebuchet MS"/>
              <a:sym typeface="Trebuchet MS"/>
            </a:endParaRPr>
          </a:p>
        </p:txBody>
      </p:sp>
      <p:pic>
        <p:nvPicPr>
          <p:cNvPr id="1308" name="Google Shape;1308;p182"/>
          <p:cNvPicPr preferRelativeResize="0"/>
          <p:nvPr/>
        </p:nvPicPr>
        <p:blipFill rotWithShape="1">
          <a:blip r:embed="rId3">
            <a:alphaModFix/>
          </a:blip>
          <a:srcRect/>
          <a:stretch/>
        </p:blipFill>
        <p:spPr>
          <a:xfrm>
            <a:off x="1258614" y="4477078"/>
            <a:ext cx="6818586" cy="2117061"/>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183"/>
          <p:cNvSpPr txBox="1">
            <a:spLocks noGrp="1"/>
          </p:cNvSpPr>
          <p:nvPr>
            <p:ph type="body" idx="4294967295"/>
          </p:nvPr>
        </p:nvSpPr>
        <p:spPr>
          <a:xfrm>
            <a:off x="693683" y="1545021"/>
            <a:ext cx="10909738" cy="4703379"/>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2080"/>
              <a:buNone/>
            </a:pPr>
            <a:r>
              <a:rPr lang="en-US" sz="2400" dirty="0"/>
              <a:t>User and Group Configuration Files</a:t>
            </a:r>
            <a:endParaRPr sz="2400" dirty="0"/>
          </a:p>
          <a:p>
            <a:pPr marL="342900" lvl="0" indent="-342900" algn="l" rtl="0">
              <a:lnSpc>
                <a:spcPct val="80000"/>
              </a:lnSpc>
              <a:spcBef>
                <a:spcPts val="1000"/>
              </a:spcBef>
              <a:spcAft>
                <a:spcPts val="0"/>
              </a:spcAft>
              <a:buSzPts val="2080"/>
              <a:buChar char="►"/>
            </a:pPr>
            <a:r>
              <a:rPr lang="en-US" sz="2400" dirty="0"/>
              <a:t>The Linux system stores all user and group configuration data in the following files:</a:t>
            </a:r>
            <a:endParaRPr sz="2400" dirty="0"/>
          </a:p>
          <a:p>
            <a:pPr marL="342900" lvl="0" indent="-342900" algn="l" rtl="0">
              <a:lnSpc>
                <a:spcPct val="80000"/>
              </a:lnSpc>
              <a:spcBef>
                <a:spcPts val="1000"/>
              </a:spcBef>
              <a:spcAft>
                <a:spcPts val="0"/>
              </a:spcAft>
              <a:buSzPts val="2080"/>
              <a:buChar char="►"/>
            </a:pPr>
            <a:r>
              <a:rPr lang="en-US" sz="2400" dirty="0"/>
              <a:t>/</a:t>
            </a:r>
            <a:r>
              <a:rPr lang="en-US" sz="2400" dirty="0" err="1"/>
              <a:t>etc</a:t>
            </a:r>
            <a:r>
              <a:rPr lang="en-US" sz="2400" dirty="0"/>
              <a:t>/</a:t>
            </a:r>
            <a:r>
              <a:rPr lang="en-US" sz="2400" dirty="0" err="1"/>
              <a:t>passwd</a:t>
            </a:r>
            <a:endParaRPr sz="2400" dirty="0"/>
          </a:p>
          <a:p>
            <a:pPr marL="742950" lvl="1" indent="-285750" algn="l" rtl="0">
              <a:lnSpc>
                <a:spcPct val="80000"/>
              </a:lnSpc>
              <a:spcBef>
                <a:spcPts val="1000"/>
              </a:spcBef>
              <a:spcAft>
                <a:spcPts val="0"/>
              </a:spcAft>
              <a:buSzPts val="2080"/>
              <a:buChar char="►"/>
            </a:pPr>
            <a:r>
              <a:rPr lang="en-US" sz="2400" dirty="0"/>
              <a:t>Stores information for each user such as user name, UID, the home directory and the login shell. </a:t>
            </a:r>
            <a:endParaRPr sz="2400" dirty="0"/>
          </a:p>
          <a:p>
            <a:pPr marL="342900" lvl="0" indent="-342900" algn="l" rtl="0">
              <a:lnSpc>
                <a:spcPct val="80000"/>
              </a:lnSpc>
              <a:spcBef>
                <a:spcPts val="1000"/>
              </a:spcBef>
              <a:spcAft>
                <a:spcPts val="0"/>
              </a:spcAft>
              <a:buSzPts val="2080"/>
              <a:buChar char="►"/>
            </a:pPr>
            <a:r>
              <a:rPr lang="en-US" sz="2400" dirty="0"/>
              <a:t>/</a:t>
            </a:r>
            <a:r>
              <a:rPr lang="en-US" sz="2400" dirty="0" err="1"/>
              <a:t>etc</a:t>
            </a:r>
            <a:r>
              <a:rPr lang="en-US" sz="2400" dirty="0"/>
              <a:t>/shadow</a:t>
            </a:r>
            <a:endParaRPr sz="2400" dirty="0"/>
          </a:p>
          <a:p>
            <a:pPr marL="742950" lvl="1" indent="-285750" algn="l" rtl="0">
              <a:lnSpc>
                <a:spcPct val="80000"/>
              </a:lnSpc>
              <a:spcBef>
                <a:spcPts val="1000"/>
              </a:spcBef>
              <a:spcAft>
                <a:spcPts val="0"/>
              </a:spcAft>
              <a:buSzPts val="2080"/>
              <a:buChar char="►"/>
            </a:pPr>
            <a:r>
              <a:rPr lang="en-US" sz="2400" dirty="0"/>
              <a:t>Stores encrypted user passwords and password expiration information.</a:t>
            </a:r>
            <a:endParaRPr sz="2400" dirty="0"/>
          </a:p>
          <a:p>
            <a:pPr marL="742950" lvl="1" indent="-285750" algn="l" rtl="0">
              <a:lnSpc>
                <a:spcPct val="80000"/>
              </a:lnSpc>
              <a:spcBef>
                <a:spcPts val="1000"/>
              </a:spcBef>
              <a:spcAft>
                <a:spcPts val="0"/>
              </a:spcAft>
              <a:buSzPts val="2080"/>
              <a:buChar char="►"/>
            </a:pPr>
            <a:r>
              <a:rPr lang="en-US" sz="2400" dirty="0"/>
              <a:t>The file can only be changed and read by the user root and members of the shadow group. </a:t>
            </a:r>
            <a:endParaRPr sz="2400" dirty="0"/>
          </a:p>
          <a:p>
            <a:pPr marL="342900" lvl="0" indent="-342900" algn="l" rtl="0">
              <a:lnSpc>
                <a:spcPct val="80000"/>
              </a:lnSpc>
              <a:spcBef>
                <a:spcPts val="1000"/>
              </a:spcBef>
              <a:spcAft>
                <a:spcPts val="0"/>
              </a:spcAft>
              <a:buSzPts val="2080"/>
              <a:buChar char="►"/>
            </a:pPr>
            <a:r>
              <a:rPr lang="en-US" sz="2400" dirty="0"/>
              <a:t>/</a:t>
            </a:r>
            <a:r>
              <a:rPr lang="en-US" sz="2400" dirty="0" err="1"/>
              <a:t>etc</a:t>
            </a:r>
            <a:r>
              <a:rPr lang="en-US" sz="2400" dirty="0"/>
              <a:t>/group</a:t>
            </a:r>
            <a:endParaRPr sz="2400" dirty="0"/>
          </a:p>
          <a:p>
            <a:pPr marL="742950" lvl="1" indent="-285750" algn="l" rtl="0">
              <a:lnSpc>
                <a:spcPct val="80000"/>
              </a:lnSpc>
              <a:spcBef>
                <a:spcPts val="1000"/>
              </a:spcBef>
              <a:spcAft>
                <a:spcPts val="0"/>
              </a:spcAft>
              <a:buSzPts val="2080"/>
              <a:buChar char="►"/>
            </a:pPr>
            <a:r>
              <a:rPr lang="en-US" sz="2400" dirty="0"/>
              <a:t>Stores group information such as group name, GID and the members of the group.</a:t>
            </a:r>
            <a:endParaRPr sz="2400" dirty="0"/>
          </a:p>
        </p:txBody>
      </p:sp>
      <p:sp>
        <p:nvSpPr>
          <p:cNvPr id="1314" name="Google Shape;1314;p18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159</a:t>
            </a:fld>
            <a:endParaRPr sz="900">
              <a:solidFill>
                <a:schemeClr val="dk1"/>
              </a:solidFill>
              <a:latin typeface="Arial"/>
              <a:ea typeface="Arial"/>
              <a:cs typeface="Arial"/>
              <a:sym typeface="Arial"/>
            </a:endParaRPr>
          </a:p>
        </p:txBody>
      </p:sp>
      <p:sp>
        <p:nvSpPr>
          <p:cNvPr id="1315" name="Google Shape;1315;p183"/>
          <p:cNvSpPr txBox="1"/>
          <p:nvPr/>
        </p:nvSpPr>
        <p:spPr>
          <a:xfrm>
            <a:off x="693683" y="315311"/>
            <a:ext cx="8839200" cy="12297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900"/>
              <a:buFont typeface="Trebuchet MS"/>
              <a:buNone/>
            </a:pPr>
            <a:r>
              <a:rPr lang="en-US" sz="2900" b="1" i="0" u="none" strike="noStrike" cap="none">
                <a:solidFill>
                  <a:schemeClr val="dk1"/>
                </a:solidFill>
                <a:latin typeface="Trebuchet MS"/>
                <a:ea typeface="Trebuchet MS"/>
                <a:cs typeface="Trebuchet MS"/>
                <a:sym typeface="Trebuchet MS"/>
              </a:rPr>
              <a:t/>
            </a:r>
            <a:br>
              <a:rPr lang="en-US" sz="2900" b="1" i="0" u="none" strike="noStrike" cap="none">
                <a:solidFill>
                  <a:schemeClr val="dk1"/>
                </a:solidFill>
                <a:latin typeface="Trebuchet MS"/>
                <a:ea typeface="Trebuchet MS"/>
                <a:cs typeface="Trebuchet MS"/>
                <a:sym typeface="Trebuchet MS"/>
              </a:rPr>
            </a:br>
            <a:r>
              <a:rPr lang="en-US" sz="2900" b="1" i="0" u="none" strike="noStrike" cap="none">
                <a:solidFill>
                  <a:schemeClr val="dk1"/>
                </a:solidFill>
                <a:latin typeface="Trebuchet MS"/>
                <a:ea typeface="Trebuchet MS"/>
                <a:cs typeface="Trebuchet MS"/>
                <a:sym typeface="Trebuchet MS"/>
              </a:rPr>
              <a:t>Manage Users, Groups and Permissions</a:t>
            </a:r>
            <a:br>
              <a:rPr lang="en-US" sz="2900" b="1" i="0" u="none" strike="noStrike" cap="none">
                <a:solidFill>
                  <a:schemeClr val="dk1"/>
                </a:solidFill>
                <a:latin typeface="Trebuchet MS"/>
                <a:ea typeface="Trebuchet MS"/>
                <a:cs typeface="Trebuchet MS"/>
                <a:sym typeface="Trebuchet MS"/>
              </a:rPr>
            </a:br>
            <a:r>
              <a:rPr lang="en-US" sz="3200" b="0" i="0" u="none" strike="noStrike" cap="none">
                <a:solidFill>
                  <a:srgbClr val="000066"/>
                </a:solidFill>
                <a:latin typeface="Trebuchet MS"/>
                <a:ea typeface="Trebuchet MS"/>
                <a:cs typeface="Trebuchet MS"/>
                <a:sym typeface="Trebuchet MS"/>
              </a:rPr>
              <a:t>Describe Basic Linux User Security Features</a:t>
            </a:r>
            <a:endParaRPr sz="3200" b="0" i="0" u="none" strike="noStrike" cap="none">
              <a:solidFill>
                <a:srgbClr val="000066"/>
              </a:solidFill>
              <a:latin typeface="Trebuchet MS"/>
              <a:ea typeface="Trebuchet MS"/>
              <a:cs typeface="Trebuchet MS"/>
              <a:sym typeface="Trebuchet MS"/>
            </a:endParaRPr>
          </a:p>
          <a:p>
            <a:pPr marL="0" marR="0" lvl="0" indent="0" algn="l" rtl="0">
              <a:lnSpc>
                <a:spcPct val="90000"/>
              </a:lnSpc>
              <a:spcBef>
                <a:spcPts val="0"/>
              </a:spcBef>
              <a:spcAft>
                <a:spcPts val="0"/>
              </a:spcAft>
              <a:buClr>
                <a:schemeClr val="dk1"/>
              </a:buClr>
              <a:buSzPts val="2900"/>
              <a:buFont typeface="Trebuchet MS"/>
              <a:buNone/>
            </a:pPr>
            <a:endParaRPr sz="29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b="0" i="0" u="none" strike="noStrike" cap="none">
                <a:solidFill>
                  <a:srgbClr val="222222"/>
                </a:solidFill>
                <a:latin typeface="Arial"/>
                <a:ea typeface="Arial"/>
                <a:cs typeface="Arial"/>
                <a:sym typeface="Arial"/>
              </a:rPr>
              <a:t>16</a:t>
            </a:fld>
            <a:endParaRPr sz="2000" b="0" i="0" u="none" strike="noStrike" cap="none">
              <a:solidFill>
                <a:srgbClr val="222222"/>
              </a:solidFill>
              <a:latin typeface="Arial"/>
              <a:ea typeface="Arial"/>
              <a:cs typeface="Arial"/>
              <a:sym typeface="Arial"/>
            </a:endParaRPr>
          </a:p>
        </p:txBody>
      </p:sp>
      <p:sp>
        <p:nvSpPr>
          <p:cNvPr id="264" name="Google Shape;264;p3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Linux Distributions (continued)</a:t>
            </a:r>
            <a:endParaRPr/>
          </a:p>
        </p:txBody>
      </p:sp>
      <p:sp>
        <p:nvSpPr>
          <p:cNvPr id="265" name="Google Shape;265;p37"/>
          <p:cNvSpPr txBox="1"/>
          <p:nvPr/>
        </p:nvSpPr>
        <p:spPr>
          <a:xfrm>
            <a:off x="2879678" y="6406487"/>
            <a:ext cx="5029200" cy="427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Common Linux distributions</a:t>
            </a:r>
            <a:endParaRPr sz="1400" b="0" i="0" u="none" strike="noStrike" cap="none">
              <a:solidFill>
                <a:srgbClr val="000000"/>
              </a:solidFill>
              <a:latin typeface="Arial"/>
              <a:ea typeface="Arial"/>
              <a:cs typeface="Arial"/>
              <a:sym typeface="Arial"/>
            </a:endParaRPr>
          </a:p>
        </p:txBody>
      </p:sp>
      <p:pic>
        <p:nvPicPr>
          <p:cNvPr id="266" name="Google Shape;266;p37"/>
          <p:cNvPicPr preferRelativeResize="0"/>
          <p:nvPr/>
        </p:nvPicPr>
        <p:blipFill rotWithShape="1">
          <a:blip r:embed="rId3">
            <a:alphaModFix/>
          </a:blip>
          <a:srcRect/>
          <a:stretch/>
        </p:blipFill>
        <p:spPr>
          <a:xfrm>
            <a:off x="1160060" y="1293813"/>
            <a:ext cx="10385946" cy="501901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84"/>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160</a:t>
            </a:fld>
            <a:endParaRPr sz="1400" b="0" i="0" u="none" strike="noStrike" cap="none">
              <a:solidFill>
                <a:schemeClr val="dk1"/>
              </a:solidFill>
              <a:latin typeface="Arial"/>
              <a:ea typeface="Arial"/>
              <a:cs typeface="Arial"/>
              <a:sym typeface="Arial"/>
            </a:endParaRPr>
          </a:p>
        </p:txBody>
      </p:sp>
      <p:sp>
        <p:nvSpPr>
          <p:cNvPr id="1321" name="Google Shape;1321;p184"/>
          <p:cNvSpPr txBox="1">
            <a:spLocks noGrp="1"/>
          </p:cNvSpPr>
          <p:nvPr>
            <p:ph type="body" idx="4294967295"/>
          </p:nvPr>
        </p:nvSpPr>
        <p:spPr>
          <a:xfrm>
            <a:off x="945931" y="2209801"/>
            <a:ext cx="10089931" cy="3916363"/>
          </a:xfrm>
          <a:prstGeom prst="rect">
            <a:avLst/>
          </a:prstGeom>
          <a:noFill/>
          <a:ln>
            <a:noFill/>
          </a:ln>
        </p:spPr>
        <p:txBody>
          <a:bodyPr spcFirstLastPara="1" wrap="square" lIns="91425" tIns="45700" rIns="91425" bIns="45700" anchor="t" anchorCtr="0">
            <a:noAutofit/>
          </a:bodyPr>
          <a:lstStyle/>
          <a:p>
            <a:pPr marL="742950" lvl="1" indent="-285750" algn="l" rtl="0">
              <a:lnSpc>
                <a:spcPct val="100000"/>
              </a:lnSpc>
              <a:spcBef>
                <a:spcPts val="0"/>
              </a:spcBef>
              <a:spcAft>
                <a:spcPts val="0"/>
              </a:spcAft>
              <a:buSzPts val="2080"/>
              <a:buChar char="►"/>
            </a:pPr>
            <a:r>
              <a:rPr lang="en-US" sz="2600"/>
              <a:t>/etc/passwd</a:t>
            </a:r>
            <a:endParaRPr sz="2600"/>
          </a:p>
          <a:p>
            <a:pPr marL="742950" lvl="1" indent="-285750" algn="l" rtl="0">
              <a:lnSpc>
                <a:spcPct val="100000"/>
              </a:lnSpc>
              <a:spcBef>
                <a:spcPts val="1000"/>
              </a:spcBef>
              <a:spcAft>
                <a:spcPts val="0"/>
              </a:spcAft>
              <a:buSzPts val="2080"/>
              <a:buChar char="►"/>
            </a:pPr>
            <a:r>
              <a:rPr lang="en-US" sz="2600"/>
              <a:t>Stores information for each user such as the user name, the UID, the home directory, and the standard shell.</a:t>
            </a:r>
            <a:endParaRPr/>
          </a:p>
          <a:p>
            <a:pPr marL="742950" lvl="1" indent="-285750" algn="l" rtl="0">
              <a:lnSpc>
                <a:spcPct val="100000"/>
              </a:lnSpc>
              <a:spcBef>
                <a:spcPts val="1000"/>
              </a:spcBef>
              <a:spcAft>
                <a:spcPts val="0"/>
              </a:spcAft>
              <a:buSzPts val="2080"/>
              <a:buFont typeface="Trebuchet MS"/>
              <a:buNone/>
            </a:pPr>
            <a:endParaRPr sz="2600"/>
          </a:p>
        </p:txBody>
      </p:sp>
      <p:sp>
        <p:nvSpPr>
          <p:cNvPr id="1322" name="Google Shape;1322;p184"/>
          <p:cNvSpPr txBox="1"/>
          <p:nvPr/>
        </p:nvSpPr>
        <p:spPr>
          <a:xfrm>
            <a:off x="2135189" y="3644901"/>
            <a:ext cx="7616825" cy="366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3" name="Google Shape;1323;p184"/>
          <p:cNvSpPr/>
          <p:nvPr/>
        </p:nvSpPr>
        <p:spPr>
          <a:xfrm>
            <a:off x="2438401" y="3505201"/>
            <a:ext cx="7705725" cy="5048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tux:x:1001:100:The Linux penguin:/home/tux/bin/bash</a:t>
            </a:r>
            <a:endParaRPr sz="1400" b="0" i="0" u="none" strike="noStrike" cap="none">
              <a:solidFill>
                <a:srgbClr val="000000"/>
              </a:solidFill>
              <a:latin typeface="Arial"/>
              <a:ea typeface="Arial"/>
              <a:cs typeface="Arial"/>
              <a:sym typeface="Arial"/>
            </a:endParaRPr>
          </a:p>
        </p:txBody>
      </p:sp>
      <p:sp>
        <p:nvSpPr>
          <p:cNvPr id="1324" name="Google Shape;1324;p184"/>
          <p:cNvSpPr txBox="1"/>
          <p:nvPr/>
        </p:nvSpPr>
        <p:spPr>
          <a:xfrm>
            <a:off x="2438401" y="4572001"/>
            <a:ext cx="828215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User name  password  UID  GID  Comment  Home Directory  Login Shell</a:t>
            </a:r>
            <a:endParaRPr sz="1400" b="0" i="0" u="none" strike="noStrike" cap="none">
              <a:solidFill>
                <a:srgbClr val="000000"/>
              </a:solidFill>
              <a:latin typeface="Arial"/>
              <a:ea typeface="Arial"/>
              <a:cs typeface="Arial"/>
              <a:sym typeface="Arial"/>
            </a:endParaRPr>
          </a:p>
        </p:txBody>
      </p:sp>
      <p:cxnSp>
        <p:nvCxnSpPr>
          <p:cNvPr id="1325" name="Google Shape;1325;p184"/>
          <p:cNvCxnSpPr/>
          <p:nvPr/>
        </p:nvCxnSpPr>
        <p:spPr>
          <a:xfrm rot="10800000" flipH="1">
            <a:off x="2695574" y="3848100"/>
            <a:ext cx="76200" cy="838200"/>
          </a:xfrm>
          <a:prstGeom prst="straightConnector1">
            <a:avLst/>
          </a:prstGeom>
          <a:noFill/>
          <a:ln w="9525" cap="flat" cmpd="sng">
            <a:solidFill>
              <a:schemeClr val="dk1"/>
            </a:solidFill>
            <a:prstDash val="solid"/>
            <a:round/>
            <a:headEnd type="none" w="sm" len="sm"/>
            <a:tailEnd type="triangle" w="med" len="med"/>
          </a:ln>
        </p:spPr>
      </p:cxnSp>
      <p:cxnSp>
        <p:nvCxnSpPr>
          <p:cNvPr id="1326" name="Google Shape;1326;p184"/>
          <p:cNvCxnSpPr/>
          <p:nvPr/>
        </p:nvCxnSpPr>
        <p:spPr>
          <a:xfrm rot="10800000">
            <a:off x="3074986" y="3886200"/>
            <a:ext cx="1116014" cy="838200"/>
          </a:xfrm>
          <a:prstGeom prst="straightConnector1">
            <a:avLst/>
          </a:prstGeom>
          <a:noFill/>
          <a:ln w="9525" cap="flat" cmpd="sng">
            <a:solidFill>
              <a:schemeClr val="dk1"/>
            </a:solidFill>
            <a:prstDash val="solid"/>
            <a:round/>
            <a:headEnd type="none" w="sm" len="sm"/>
            <a:tailEnd type="triangle" w="med" len="med"/>
          </a:ln>
        </p:spPr>
      </p:cxnSp>
      <p:cxnSp>
        <p:nvCxnSpPr>
          <p:cNvPr id="1327" name="Google Shape;1327;p184"/>
          <p:cNvCxnSpPr/>
          <p:nvPr/>
        </p:nvCxnSpPr>
        <p:spPr>
          <a:xfrm rot="10800000">
            <a:off x="3486148" y="3886200"/>
            <a:ext cx="1695452" cy="762000"/>
          </a:xfrm>
          <a:prstGeom prst="straightConnector1">
            <a:avLst/>
          </a:prstGeom>
          <a:noFill/>
          <a:ln w="9525" cap="flat" cmpd="sng">
            <a:solidFill>
              <a:schemeClr val="dk1"/>
            </a:solidFill>
            <a:prstDash val="solid"/>
            <a:round/>
            <a:headEnd type="none" w="sm" len="sm"/>
            <a:tailEnd type="triangle" w="med" len="med"/>
          </a:ln>
        </p:spPr>
      </p:cxnSp>
      <p:cxnSp>
        <p:nvCxnSpPr>
          <p:cNvPr id="1328" name="Google Shape;1328;p184"/>
          <p:cNvCxnSpPr/>
          <p:nvPr/>
        </p:nvCxnSpPr>
        <p:spPr>
          <a:xfrm rot="10800000">
            <a:off x="4191000" y="3907220"/>
            <a:ext cx="1447800" cy="740979"/>
          </a:xfrm>
          <a:prstGeom prst="straightConnector1">
            <a:avLst/>
          </a:prstGeom>
          <a:noFill/>
          <a:ln w="9525" cap="flat" cmpd="sng">
            <a:solidFill>
              <a:schemeClr val="dk1"/>
            </a:solidFill>
            <a:prstDash val="solid"/>
            <a:round/>
            <a:headEnd type="none" w="sm" len="sm"/>
            <a:tailEnd type="triangle" w="med" len="med"/>
          </a:ln>
        </p:spPr>
      </p:cxnSp>
      <p:cxnSp>
        <p:nvCxnSpPr>
          <p:cNvPr id="1329" name="Google Shape;1329;p184"/>
          <p:cNvCxnSpPr/>
          <p:nvPr/>
        </p:nvCxnSpPr>
        <p:spPr>
          <a:xfrm rot="10800000">
            <a:off x="6172200" y="3962400"/>
            <a:ext cx="457200" cy="762000"/>
          </a:xfrm>
          <a:prstGeom prst="straightConnector1">
            <a:avLst/>
          </a:prstGeom>
          <a:noFill/>
          <a:ln w="9525" cap="flat" cmpd="sng">
            <a:solidFill>
              <a:schemeClr val="dk1"/>
            </a:solidFill>
            <a:prstDash val="solid"/>
            <a:round/>
            <a:headEnd type="none" w="sm" len="sm"/>
            <a:tailEnd type="triangle" w="med" len="med"/>
          </a:ln>
        </p:spPr>
      </p:cxnSp>
      <p:cxnSp>
        <p:nvCxnSpPr>
          <p:cNvPr id="1330" name="Google Shape;1330;p184"/>
          <p:cNvCxnSpPr/>
          <p:nvPr/>
        </p:nvCxnSpPr>
        <p:spPr>
          <a:xfrm rot="10800000">
            <a:off x="7543800" y="3886200"/>
            <a:ext cx="76200" cy="762000"/>
          </a:xfrm>
          <a:prstGeom prst="straightConnector1">
            <a:avLst/>
          </a:prstGeom>
          <a:noFill/>
          <a:ln w="9525" cap="flat" cmpd="sng">
            <a:solidFill>
              <a:schemeClr val="dk1"/>
            </a:solidFill>
            <a:prstDash val="solid"/>
            <a:round/>
            <a:headEnd type="none" w="sm" len="sm"/>
            <a:tailEnd type="triangle" w="med" len="med"/>
          </a:ln>
        </p:spPr>
      </p:cxnSp>
      <p:cxnSp>
        <p:nvCxnSpPr>
          <p:cNvPr id="1331" name="Google Shape;1331;p184"/>
          <p:cNvCxnSpPr/>
          <p:nvPr/>
        </p:nvCxnSpPr>
        <p:spPr>
          <a:xfrm rot="10800000">
            <a:off x="8839200" y="3886200"/>
            <a:ext cx="457200" cy="762000"/>
          </a:xfrm>
          <a:prstGeom prst="straightConnector1">
            <a:avLst/>
          </a:prstGeom>
          <a:noFill/>
          <a:ln w="9525" cap="flat" cmpd="sng">
            <a:solidFill>
              <a:schemeClr val="dk1"/>
            </a:solidFill>
            <a:prstDash val="solid"/>
            <a:round/>
            <a:headEnd type="none" w="sm" len="sm"/>
            <a:tailEnd type="triangle" w="med" len="med"/>
          </a:ln>
        </p:spPr>
      </p:cxnSp>
      <p:sp>
        <p:nvSpPr>
          <p:cNvPr id="1332" name="Google Shape;1332;p184"/>
          <p:cNvSpPr txBox="1"/>
          <p:nvPr/>
        </p:nvSpPr>
        <p:spPr>
          <a:xfrm>
            <a:off x="762000" y="1415745"/>
            <a:ext cx="78486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User and Group Configuration Files</a:t>
            </a:r>
            <a:endParaRPr sz="1400" b="0" i="0" u="none" strike="noStrike" cap="none">
              <a:solidFill>
                <a:srgbClr val="000000"/>
              </a:solidFill>
              <a:latin typeface="Arial"/>
              <a:ea typeface="Arial"/>
              <a:cs typeface="Arial"/>
              <a:sym typeface="Arial"/>
            </a:endParaRPr>
          </a:p>
        </p:txBody>
      </p:sp>
      <p:sp>
        <p:nvSpPr>
          <p:cNvPr id="1333" name="Google Shape;1333;p18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160</a:t>
            </a:fld>
            <a:endParaRPr sz="900">
              <a:solidFill>
                <a:schemeClr val="dk1"/>
              </a:solidFill>
              <a:latin typeface="Arial"/>
              <a:ea typeface="Arial"/>
              <a:cs typeface="Arial"/>
              <a:sym typeface="Arial"/>
            </a:endParaRPr>
          </a:p>
        </p:txBody>
      </p:sp>
      <p:sp>
        <p:nvSpPr>
          <p:cNvPr id="1334" name="Google Shape;1334;p184"/>
          <p:cNvSpPr txBox="1"/>
          <p:nvPr/>
        </p:nvSpPr>
        <p:spPr>
          <a:xfrm>
            <a:off x="693683" y="315311"/>
            <a:ext cx="8839200" cy="12297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900"/>
              <a:buFont typeface="Trebuchet MS"/>
              <a:buNone/>
            </a:pPr>
            <a:r>
              <a:rPr lang="en-US" sz="2900" b="1" i="0" u="none" strike="noStrike" cap="none">
                <a:solidFill>
                  <a:schemeClr val="dk1"/>
                </a:solidFill>
                <a:latin typeface="Trebuchet MS"/>
                <a:ea typeface="Trebuchet MS"/>
                <a:cs typeface="Trebuchet MS"/>
                <a:sym typeface="Trebuchet MS"/>
              </a:rPr>
              <a:t/>
            </a:r>
            <a:br>
              <a:rPr lang="en-US" sz="2900" b="1" i="0" u="none" strike="noStrike" cap="none">
                <a:solidFill>
                  <a:schemeClr val="dk1"/>
                </a:solidFill>
                <a:latin typeface="Trebuchet MS"/>
                <a:ea typeface="Trebuchet MS"/>
                <a:cs typeface="Trebuchet MS"/>
                <a:sym typeface="Trebuchet MS"/>
              </a:rPr>
            </a:br>
            <a:r>
              <a:rPr lang="en-US" sz="2900" b="1" i="0" u="none" strike="noStrike" cap="none">
                <a:solidFill>
                  <a:schemeClr val="dk1"/>
                </a:solidFill>
                <a:latin typeface="Trebuchet MS"/>
                <a:ea typeface="Trebuchet MS"/>
                <a:cs typeface="Trebuchet MS"/>
                <a:sym typeface="Trebuchet MS"/>
              </a:rPr>
              <a:t>Manage Users, Groups and Permissions</a:t>
            </a:r>
            <a:br>
              <a:rPr lang="en-US" sz="2900" b="1" i="0" u="none" strike="noStrike" cap="none">
                <a:solidFill>
                  <a:schemeClr val="dk1"/>
                </a:solidFill>
                <a:latin typeface="Trebuchet MS"/>
                <a:ea typeface="Trebuchet MS"/>
                <a:cs typeface="Trebuchet MS"/>
                <a:sym typeface="Trebuchet MS"/>
              </a:rPr>
            </a:br>
            <a:r>
              <a:rPr lang="en-US" sz="3200" b="0" i="0" u="none" strike="noStrike" cap="none">
                <a:solidFill>
                  <a:srgbClr val="000066"/>
                </a:solidFill>
                <a:latin typeface="Trebuchet MS"/>
                <a:ea typeface="Trebuchet MS"/>
                <a:cs typeface="Trebuchet MS"/>
                <a:sym typeface="Trebuchet MS"/>
              </a:rPr>
              <a:t>Describe Basic Linux User Security Features</a:t>
            </a:r>
            <a:endParaRPr sz="3200" b="0" i="0" u="none" strike="noStrike" cap="none">
              <a:solidFill>
                <a:srgbClr val="000066"/>
              </a:solidFill>
              <a:latin typeface="Trebuchet MS"/>
              <a:ea typeface="Trebuchet MS"/>
              <a:cs typeface="Trebuchet MS"/>
              <a:sym typeface="Trebuchet MS"/>
            </a:endParaRPr>
          </a:p>
          <a:p>
            <a:pPr marL="0" marR="0" lvl="0" indent="0" algn="l" rtl="0">
              <a:lnSpc>
                <a:spcPct val="90000"/>
              </a:lnSpc>
              <a:spcBef>
                <a:spcPts val="0"/>
              </a:spcBef>
              <a:spcAft>
                <a:spcPts val="0"/>
              </a:spcAft>
              <a:buClr>
                <a:schemeClr val="dk1"/>
              </a:buClr>
              <a:buSzPts val="2900"/>
              <a:buFont typeface="Trebuchet MS"/>
              <a:buNone/>
            </a:pPr>
            <a:endParaRPr sz="29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85"/>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161</a:t>
            </a:fld>
            <a:endParaRPr sz="1400" b="0" i="0" u="none" strike="noStrike" cap="none">
              <a:solidFill>
                <a:schemeClr val="dk1"/>
              </a:solidFill>
              <a:latin typeface="Arial"/>
              <a:ea typeface="Arial"/>
              <a:cs typeface="Arial"/>
              <a:sym typeface="Arial"/>
            </a:endParaRPr>
          </a:p>
        </p:txBody>
      </p:sp>
      <p:sp>
        <p:nvSpPr>
          <p:cNvPr id="1340" name="Google Shape;1340;p185"/>
          <p:cNvSpPr txBox="1">
            <a:spLocks noGrp="1"/>
          </p:cNvSpPr>
          <p:nvPr>
            <p:ph type="body" idx="4294967295"/>
          </p:nvPr>
        </p:nvSpPr>
        <p:spPr>
          <a:xfrm>
            <a:off x="851338" y="1946509"/>
            <a:ext cx="9359462" cy="417965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080"/>
              <a:buChar char="►"/>
            </a:pPr>
            <a:r>
              <a:rPr lang="en-US" sz="2600"/>
              <a:t>/etc/group</a:t>
            </a:r>
            <a:endParaRPr/>
          </a:p>
          <a:p>
            <a:pPr marL="742950" lvl="1" indent="-285750" algn="l" rtl="0">
              <a:lnSpc>
                <a:spcPct val="100000"/>
              </a:lnSpc>
              <a:spcBef>
                <a:spcPts val="1000"/>
              </a:spcBef>
              <a:spcAft>
                <a:spcPts val="0"/>
              </a:spcAft>
              <a:buSzPts val="2080"/>
              <a:buChar char="►"/>
            </a:pPr>
            <a:r>
              <a:rPr lang="en-US" sz="2600"/>
              <a:t>Stores group information such as the group name, the GID, the members of the group.</a:t>
            </a:r>
            <a:endParaRPr/>
          </a:p>
        </p:txBody>
      </p:sp>
      <p:sp>
        <p:nvSpPr>
          <p:cNvPr id="1341" name="Google Shape;1341;p185"/>
          <p:cNvSpPr/>
          <p:nvPr/>
        </p:nvSpPr>
        <p:spPr>
          <a:xfrm>
            <a:off x="3541712" y="3427309"/>
            <a:ext cx="3392488" cy="5048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dialout:x:15:bob,geeko,tux</a:t>
            </a:r>
            <a:endParaRPr sz="1400" b="0" i="0" u="none" strike="noStrike" cap="none">
              <a:solidFill>
                <a:srgbClr val="000000"/>
              </a:solidFill>
              <a:latin typeface="Arial"/>
              <a:ea typeface="Arial"/>
              <a:cs typeface="Arial"/>
              <a:sym typeface="Arial"/>
            </a:endParaRPr>
          </a:p>
        </p:txBody>
      </p:sp>
      <p:sp>
        <p:nvSpPr>
          <p:cNvPr id="1342" name="Google Shape;1342;p185"/>
          <p:cNvSpPr txBox="1"/>
          <p:nvPr/>
        </p:nvSpPr>
        <p:spPr>
          <a:xfrm>
            <a:off x="2349062" y="4225079"/>
            <a:ext cx="6172200" cy="369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C00000"/>
                </a:solidFill>
                <a:latin typeface="Arial"/>
                <a:ea typeface="Arial"/>
                <a:cs typeface="Arial"/>
                <a:sym typeface="Arial"/>
              </a:rPr>
              <a:t>Group name      password         GID       Group member</a:t>
            </a:r>
            <a:endParaRPr sz="1400" b="0" i="0" u="none" strike="noStrike" cap="none">
              <a:solidFill>
                <a:srgbClr val="000000"/>
              </a:solidFill>
              <a:latin typeface="Arial"/>
              <a:ea typeface="Arial"/>
              <a:cs typeface="Arial"/>
              <a:sym typeface="Arial"/>
            </a:endParaRPr>
          </a:p>
        </p:txBody>
      </p:sp>
      <p:cxnSp>
        <p:nvCxnSpPr>
          <p:cNvPr id="1343" name="Google Shape;1343;p185"/>
          <p:cNvCxnSpPr/>
          <p:nvPr/>
        </p:nvCxnSpPr>
        <p:spPr>
          <a:xfrm rot="10800000" flipH="1">
            <a:off x="3313112" y="3813221"/>
            <a:ext cx="457200" cy="533400"/>
          </a:xfrm>
          <a:prstGeom prst="straightConnector1">
            <a:avLst/>
          </a:prstGeom>
          <a:noFill/>
          <a:ln w="9525" cap="flat" cmpd="sng">
            <a:solidFill>
              <a:schemeClr val="dk1"/>
            </a:solidFill>
            <a:prstDash val="solid"/>
            <a:round/>
            <a:headEnd type="none" w="sm" len="sm"/>
            <a:tailEnd type="triangle" w="med" len="med"/>
          </a:ln>
        </p:spPr>
      </p:cxnSp>
      <p:cxnSp>
        <p:nvCxnSpPr>
          <p:cNvPr id="1344" name="Google Shape;1344;p185"/>
          <p:cNvCxnSpPr/>
          <p:nvPr/>
        </p:nvCxnSpPr>
        <p:spPr>
          <a:xfrm rot="10800000" flipH="1">
            <a:off x="4500781" y="3897632"/>
            <a:ext cx="76200" cy="533400"/>
          </a:xfrm>
          <a:prstGeom prst="straightConnector1">
            <a:avLst/>
          </a:prstGeom>
          <a:noFill/>
          <a:ln w="9525" cap="flat" cmpd="sng">
            <a:solidFill>
              <a:schemeClr val="dk1"/>
            </a:solidFill>
            <a:prstDash val="solid"/>
            <a:round/>
            <a:headEnd type="none" w="sm" len="sm"/>
            <a:tailEnd type="triangle" w="med" len="med"/>
          </a:ln>
        </p:spPr>
      </p:cxnSp>
      <p:cxnSp>
        <p:nvCxnSpPr>
          <p:cNvPr id="1345" name="Google Shape;1345;p185"/>
          <p:cNvCxnSpPr/>
          <p:nvPr/>
        </p:nvCxnSpPr>
        <p:spPr>
          <a:xfrm rot="10800000">
            <a:off x="5009356" y="3851321"/>
            <a:ext cx="685800" cy="457200"/>
          </a:xfrm>
          <a:prstGeom prst="straightConnector1">
            <a:avLst/>
          </a:prstGeom>
          <a:noFill/>
          <a:ln w="9525" cap="flat" cmpd="sng">
            <a:solidFill>
              <a:schemeClr val="dk1"/>
            </a:solidFill>
            <a:prstDash val="solid"/>
            <a:round/>
            <a:headEnd type="none" w="sm" len="sm"/>
            <a:tailEnd type="triangle" w="med" len="med"/>
          </a:ln>
        </p:spPr>
      </p:cxnSp>
      <p:cxnSp>
        <p:nvCxnSpPr>
          <p:cNvPr id="1346" name="Google Shape;1346;p185"/>
          <p:cNvCxnSpPr/>
          <p:nvPr/>
        </p:nvCxnSpPr>
        <p:spPr>
          <a:xfrm rot="10800000">
            <a:off x="6127531" y="3879582"/>
            <a:ext cx="762000" cy="457200"/>
          </a:xfrm>
          <a:prstGeom prst="straightConnector1">
            <a:avLst/>
          </a:prstGeom>
          <a:noFill/>
          <a:ln w="9525" cap="flat" cmpd="sng">
            <a:solidFill>
              <a:schemeClr val="dk1"/>
            </a:solidFill>
            <a:prstDash val="solid"/>
            <a:round/>
            <a:headEnd type="none" w="sm" len="sm"/>
            <a:tailEnd type="triangle" w="med" len="med"/>
          </a:ln>
        </p:spPr>
      </p:cxnSp>
      <p:sp>
        <p:nvSpPr>
          <p:cNvPr id="1347" name="Google Shape;1347;p185"/>
          <p:cNvSpPr txBox="1"/>
          <p:nvPr/>
        </p:nvSpPr>
        <p:spPr>
          <a:xfrm>
            <a:off x="693683" y="1373719"/>
            <a:ext cx="80010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User and Group Configuration Files</a:t>
            </a:r>
            <a:endParaRPr sz="1400" b="0" i="0" u="none" strike="noStrike" cap="none">
              <a:solidFill>
                <a:srgbClr val="000000"/>
              </a:solidFill>
              <a:latin typeface="Arial"/>
              <a:ea typeface="Arial"/>
              <a:cs typeface="Arial"/>
              <a:sym typeface="Arial"/>
            </a:endParaRPr>
          </a:p>
        </p:txBody>
      </p:sp>
      <p:sp>
        <p:nvSpPr>
          <p:cNvPr id="1348" name="Google Shape;1348;p18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161</a:t>
            </a:fld>
            <a:endParaRPr sz="900">
              <a:solidFill>
                <a:schemeClr val="dk1"/>
              </a:solidFill>
              <a:latin typeface="Arial"/>
              <a:ea typeface="Arial"/>
              <a:cs typeface="Arial"/>
              <a:sym typeface="Arial"/>
            </a:endParaRPr>
          </a:p>
        </p:txBody>
      </p:sp>
      <p:sp>
        <p:nvSpPr>
          <p:cNvPr id="1349" name="Google Shape;1349;p185"/>
          <p:cNvSpPr txBox="1"/>
          <p:nvPr/>
        </p:nvSpPr>
        <p:spPr>
          <a:xfrm>
            <a:off x="693683" y="315311"/>
            <a:ext cx="8839200" cy="122971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900"/>
              <a:buFont typeface="Trebuchet MS"/>
              <a:buNone/>
            </a:pPr>
            <a:r>
              <a:rPr lang="en-US" sz="2900" b="1" i="0" u="none" strike="noStrike" cap="none">
                <a:solidFill>
                  <a:schemeClr val="dk1"/>
                </a:solidFill>
                <a:latin typeface="Trebuchet MS"/>
                <a:ea typeface="Trebuchet MS"/>
                <a:cs typeface="Trebuchet MS"/>
                <a:sym typeface="Trebuchet MS"/>
              </a:rPr>
              <a:t/>
            </a:r>
            <a:br>
              <a:rPr lang="en-US" sz="2900" b="1" i="0" u="none" strike="noStrike" cap="none">
                <a:solidFill>
                  <a:schemeClr val="dk1"/>
                </a:solidFill>
                <a:latin typeface="Trebuchet MS"/>
                <a:ea typeface="Trebuchet MS"/>
                <a:cs typeface="Trebuchet MS"/>
                <a:sym typeface="Trebuchet MS"/>
              </a:rPr>
            </a:br>
            <a:r>
              <a:rPr lang="en-US" sz="2900" b="1" i="0" u="none" strike="noStrike" cap="none">
                <a:solidFill>
                  <a:schemeClr val="dk1"/>
                </a:solidFill>
                <a:latin typeface="Trebuchet MS"/>
                <a:ea typeface="Trebuchet MS"/>
                <a:cs typeface="Trebuchet MS"/>
                <a:sym typeface="Trebuchet MS"/>
              </a:rPr>
              <a:t>Manage Users, Groups and Permissions</a:t>
            </a:r>
            <a:br>
              <a:rPr lang="en-US" sz="2900" b="1" i="0" u="none" strike="noStrike" cap="none">
                <a:solidFill>
                  <a:schemeClr val="dk1"/>
                </a:solidFill>
                <a:latin typeface="Trebuchet MS"/>
                <a:ea typeface="Trebuchet MS"/>
                <a:cs typeface="Trebuchet MS"/>
                <a:sym typeface="Trebuchet MS"/>
              </a:rPr>
            </a:br>
            <a:r>
              <a:rPr lang="en-US" sz="3200" b="0" i="0" u="none" strike="noStrike" cap="none">
                <a:solidFill>
                  <a:srgbClr val="000066"/>
                </a:solidFill>
                <a:latin typeface="Trebuchet MS"/>
                <a:ea typeface="Trebuchet MS"/>
                <a:cs typeface="Trebuchet MS"/>
                <a:sym typeface="Trebuchet MS"/>
              </a:rPr>
              <a:t>Describe Basic Linux User Security Features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900"/>
              <a:buFont typeface="Trebuchet MS"/>
              <a:buNone/>
            </a:pPr>
            <a:endParaRPr sz="29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186"/>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162</a:t>
            </a:fld>
            <a:endParaRPr sz="1400" b="0" i="0" u="none" strike="noStrike" cap="none">
              <a:solidFill>
                <a:schemeClr val="dk1"/>
              </a:solidFill>
              <a:latin typeface="Arial"/>
              <a:ea typeface="Arial"/>
              <a:cs typeface="Arial"/>
              <a:sym typeface="Arial"/>
            </a:endParaRPr>
          </a:p>
        </p:txBody>
      </p:sp>
      <p:sp>
        <p:nvSpPr>
          <p:cNvPr id="1355" name="Google Shape;1355;p186"/>
          <p:cNvSpPr txBox="1">
            <a:spLocks noGrp="1"/>
          </p:cNvSpPr>
          <p:nvPr>
            <p:ph type="body" idx="4294967295"/>
          </p:nvPr>
        </p:nvSpPr>
        <p:spPr>
          <a:xfrm>
            <a:off x="562303" y="1051036"/>
            <a:ext cx="10791497" cy="4144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dirty="0"/>
              <a:t>The user root can use the following commands to perform the same user management tasks:</a:t>
            </a:r>
            <a:endParaRPr dirty="0"/>
          </a:p>
          <a:p>
            <a:pPr marL="742950" lvl="1" indent="-285750" algn="l" rtl="0">
              <a:lnSpc>
                <a:spcPct val="100000"/>
              </a:lnSpc>
              <a:spcBef>
                <a:spcPts val="1000"/>
              </a:spcBef>
              <a:spcAft>
                <a:spcPts val="0"/>
              </a:spcAft>
              <a:buSzPts val="2240"/>
              <a:buChar char="►"/>
            </a:pPr>
            <a:r>
              <a:rPr lang="en-US" sz="2800" dirty="0" err="1"/>
              <a:t>useradd</a:t>
            </a:r>
            <a:endParaRPr sz="2800" dirty="0"/>
          </a:p>
          <a:p>
            <a:pPr marL="1143000" lvl="2" indent="-228600" algn="l" rtl="0">
              <a:lnSpc>
                <a:spcPct val="100000"/>
              </a:lnSpc>
              <a:spcBef>
                <a:spcPts val="1000"/>
              </a:spcBef>
              <a:spcAft>
                <a:spcPts val="0"/>
              </a:spcAft>
              <a:buSzPts val="2240"/>
              <a:buFont typeface="Noto Sans Symbols"/>
              <a:buChar char="❖"/>
            </a:pPr>
            <a:r>
              <a:rPr lang="en-US" sz="2800" dirty="0"/>
              <a:t>Create a new user account</a:t>
            </a:r>
            <a:endParaRPr dirty="0"/>
          </a:p>
          <a:p>
            <a:pPr marL="742950" lvl="1" indent="-285750" algn="l" rtl="0">
              <a:lnSpc>
                <a:spcPct val="100000"/>
              </a:lnSpc>
              <a:spcBef>
                <a:spcPts val="1000"/>
              </a:spcBef>
              <a:spcAft>
                <a:spcPts val="0"/>
              </a:spcAft>
              <a:buSzPts val="2240"/>
              <a:buChar char="►"/>
            </a:pPr>
            <a:r>
              <a:rPr lang="en-US" sz="2800" dirty="0" err="1" smtClean="0"/>
              <a:t>usermod</a:t>
            </a:r>
            <a:endParaRPr sz="2800" dirty="0"/>
          </a:p>
          <a:p>
            <a:pPr marL="1143000" lvl="2" indent="-228600" algn="l" rtl="0">
              <a:lnSpc>
                <a:spcPct val="100000"/>
              </a:lnSpc>
              <a:spcBef>
                <a:spcPts val="1000"/>
              </a:spcBef>
              <a:spcAft>
                <a:spcPts val="0"/>
              </a:spcAft>
              <a:buSzPts val="2240"/>
              <a:buFont typeface="Noto Sans Symbols"/>
              <a:buChar char="❖"/>
            </a:pPr>
            <a:r>
              <a:rPr lang="en-US" sz="2800" dirty="0"/>
              <a:t>Modify settings for an existing user account.</a:t>
            </a:r>
            <a:endParaRPr dirty="0"/>
          </a:p>
          <a:p>
            <a:pPr marL="742950" lvl="1" indent="-285750" algn="l" rtl="0">
              <a:lnSpc>
                <a:spcPct val="100000"/>
              </a:lnSpc>
              <a:spcBef>
                <a:spcPts val="1000"/>
              </a:spcBef>
              <a:spcAft>
                <a:spcPts val="0"/>
              </a:spcAft>
              <a:buSzPts val="2240"/>
              <a:buChar char="►"/>
            </a:pPr>
            <a:r>
              <a:rPr lang="en-US" sz="2800" dirty="0" err="1" smtClean="0"/>
              <a:t>userdel</a:t>
            </a:r>
            <a:endParaRPr sz="2800" dirty="0"/>
          </a:p>
          <a:p>
            <a:pPr marL="1143000" lvl="2" indent="-228600" algn="l" rtl="0">
              <a:lnSpc>
                <a:spcPct val="100000"/>
              </a:lnSpc>
              <a:spcBef>
                <a:spcPts val="1000"/>
              </a:spcBef>
              <a:spcAft>
                <a:spcPts val="0"/>
              </a:spcAft>
              <a:buSzPts val="2240"/>
              <a:buFont typeface="Noto Sans Symbols"/>
              <a:buChar char="❖"/>
            </a:pPr>
            <a:r>
              <a:rPr lang="en-US" sz="2800" dirty="0"/>
              <a:t>Delete an existing user account.</a:t>
            </a:r>
            <a:endParaRPr dirty="0"/>
          </a:p>
          <a:p>
            <a:pPr marL="742950" lvl="1" indent="-143509" algn="l" rtl="0">
              <a:lnSpc>
                <a:spcPct val="100000"/>
              </a:lnSpc>
              <a:spcBef>
                <a:spcPts val="1000"/>
              </a:spcBef>
              <a:spcAft>
                <a:spcPts val="0"/>
              </a:spcAft>
              <a:buSzPts val="2240"/>
              <a:buNone/>
            </a:pPr>
            <a:endParaRPr sz="2800" dirty="0"/>
          </a:p>
        </p:txBody>
      </p:sp>
      <p:sp>
        <p:nvSpPr>
          <p:cNvPr id="1356" name="Google Shape;1356;p186"/>
          <p:cNvSpPr txBox="1"/>
          <p:nvPr/>
        </p:nvSpPr>
        <p:spPr>
          <a:xfrm>
            <a:off x="407276" y="202324"/>
            <a:ext cx="1039210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User and Group Accounts from the Command Line</a:t>
            </a:r>
            <a:endParaRPr sz="1400" b="0" i="0" u="none" strike="noStrike" cap="none">
              <a:solidFill>
                <a:srgbClr val="000000"/>
              </a:solidFill>
              <a:latin typeface="Arial"/>
              <a:ea typeface="Arial"/>
              <a:cs typeface="Arial"/>
              <a:sym typeface="Arial"/>
            </a:endParaRPr>
          </a:p>
        </p:txBody>
      </p:sp>
      <p:sp>
        <p:nvSpPr>
          <p:cNvPr id="1357" name="Google Shape;1357;p18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162</a:t>
            </a:fld>
            <a:endParaRPr sz="900">
              <a:solidFill>
                <a:schemeClr val="dk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18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163</a:t>
            </a:fld>
            <a:endParaRPr sz="900">
              <a:solidFill>
                <a:schemeClr val="dk1"/>
              </a:solidFill>
              <a:latin typeface="Arial"/>
              <a:ea typeface="Arial"/>
              <a:cs typeface="Arial"/>
              <a:sym typeface="Arial"/>
            </a:endParaRPr>
          </a:p>
        </p:txBody>
      </p:sp>
      <p:sp>
        <p:nvSpPr>
          <p:cNvPr id="1363" name="Google Shape;1363;p187"/>
          <p:cNvSpPr txBox="1">
            <a:spLocks noGrp="1"/>
          </p:cNvSpPr>
          <p:nvPr>
            <p:ph type="title" idx="4294967295"/>
          </p:nvPr>
        </p:nvSpPr>
        <p:spPr>
          <a:xfrm>
            <a:off x="1981200" y="1143000"/>
            <a:ext cx="8229600" cy="1143000"/>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rgbClr val="003366"/>
              </a:buClr>
              <a:buSzPts val="2800"/>
              <a:buFont typeface="Trebuchet MS"/>
              <a:buNone/>
            </a:pPr>
            <a:r>
              <a:rPr lang="en-US" sz="2800">
                <a:solidFill>
                  <a:srgbClr val="003366"/>
                </a:solidFill>
              </a:rPr>
              <a:t/>
            </a:r>
            <a:br>
              <a:rPr lang="en-US" sz="2800">
                <a:solidFill>
                  <a:srgbClr val="003366"/>
                </a:solidFill>
              </a:rPr>
            </a:br>
            <a:endParaRPr sz="2800">
              <a:solidFill>
                <a:srgbClr val="FFFF00"/>
              </a:solidFill>
            </a:endParaRPr>
          </a:p>
        </p:txBody>
      </p:sp>
      <p:graphicFrame>
        <p:nvGraphicFramePr>
          <p:cNvPr id="1364" name="Google Shape;1364;p187"/>
          <p:cNvGraphicFramePr/>
          <p:nvPr/>
        </p:nvGraphicFramePr>
        <p:xfrm>
          <a:off x="596461" y="958765"/>
          <a:ext cx="10865075" cy="609600"/>
        </p:xfrm>
        <a:graphic>
          <a:graphicData uri="http://schemas.openxmlformats.org/drawingml/2006/table">
            <a:tbl>
              <a:tblPr>
                <a:noFill/>
                <a:tableStyleId>{C9DE93FA-2E25-400F-9FBD-89434640F52B}</a:tableStyleId>
              </a:tblPr>
              <a:tblGrid>
                <a:gridCol w="10865075">
                  <a:extLst>
                    <a:ext uri="{9D8B030D-6E8A-4147-A177-3AD203B41FA5}">
                      <a16:colId xmlns:a16="http://schemas.microsoft.com/office/drawing/2014/main" val="20000"/>
                    </a:ext>
                  </a:extLst>
                </a:gridCol>
              </a:tblGrid>
              <a:tr h="6096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useradd </a:t>
                      </a:r>
                      <a:r>
                        <a:rPr lang="en-US" sz="2800" b="0" i="1" u="none" strike="noStrike" cap="none">
                          <a:solidFill>
                            <a:schemeClr val="dk1"/>
                          </a:solidFill>
                          <a:latin typeface="Arial"/>
                          <a:ea typeface="Arial"/>
                          <a:cs typeface="Arial"/>
                          <a:sym typeface="Arial"/>
                        </a:rPr>
                        <a:t>option</a:t>
                      </a:r>
                      <a:r>
                        <a:rPr lang="en-US" sz="2800" b="0" i="0" u="none" strike="noStrike" cap="none">
                          <a:solidFill>
                            <a:schemeClr val="dk1"/>
                          </a:solidFill>
                          <a:latin typeface="Arial"/>
                          <a:ea typeface="Arial"/>
                          <a:cs typeface="Arial"/>
                          <a:sym typeface="Arial"/>
                        </a:rPr>
                        <a:t> &lt;username&gt;</a:t>
                      </a:r>
                      <a:endParaRPr sz="20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365" name="Google Shape;1365;p187"/>
          <p:cNvGraphicFramePr/>
          <p:nvPr/>
        </p:nvGraphicFramePr>
        <p:xfrm>
          <a:off x="596462" y="1796966"/>
          <a:ext cx="10865075" cy="4102225"/>
        </p:xfrm>
        <a:graphic>
          <a:graphicData uri="http://schemas.openxmlformats.org/drawingml/2006/table">
            <a:tbl>
              <a:tblPr>
                <a:noFill/>
                <a:tableStyleId>{C9DE93FA-2E25-400F-9FBD-89434640F52B}</a:tableStyleId>
              </a:tblPr>
              <a:tblGrid>
                <a:gridCol w="1630375">
                  <a:extLst>
                    <a:ext uri="{9D8B030D-6E8A-4147-A177-3AD203B41FA5}">
                      <a16:colId xmlns:a16="http://schemas.microsoft.com/office/drawing/2014/main" val="20000"/>
                    </a:ext>
                  </a:extLst>
                </a:gridCol>
                <a:gridCol w="9234700">
                  <a:extLst>
                    <a:ext uri="{9D8B030D-6E8A-4147-A177-3AD203B41FA5}">
                      <a16:colId xmlns:a16="http://schemas.microsoft.com/office/drawing/2014/main" val="20001"/>
                    </a:ext>
                  </a:extLst>
                </a:gridCol>
              </a:tblGrid>
              <a:tr h="380975">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option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6672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-m</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Automatically generates the new user’s home directory. By default, the user directory is created under /home</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#useradd –m geeko</a:t>
                      </a:r>
                      <a:endParaRPr sz="20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747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For comment, e.g. user full name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747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For expiration date of the user account (YYYY-MM-DD)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0097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Specifies the UID of the new account. If this option is not given, the next free UID is used. (at maximum 60000)</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1747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-g</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Specify either GID or the name of the group</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70097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-G</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This option defines any supplementary groups (separated by a comma) the user should be a member of.</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366" name="Google Shape;1366;p187"/>
          <p:cNvSpPr/>
          <p:nvPr/>
        </p:nvSpPr>
        <p:spPr>
          <a:xfrm>
            <a:off x="5257800" y="5181600"/>
            <a:ext cx="1143000" cy="990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7" name="Google Shape;1367;p187"/>
          <p:cNvSpPr/>
          <p:nvPr/>
        </p:nvSpPr>
        <p:spPr>
          <a:xfrm>
            <a:off x="4572000" y="6019800"/>
            <a:ext cx="533400" cy="5334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8" name="Google Shape;1368;p187"/>
          <p:cNvSpPr txBox="1"/>
          <p:nvPr/>
        </p:nvSpPr>
        <p:spPr>
          <a:xfrm>
            <a:off x="407276" y="202324"/>
            <a:ext cx="1039210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User and Group Accounts from the Command 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8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164</a:t>
            </a:fld>
            <a:endParaRPr sz="900">
              <a:solidFill>
                <a:schemeClr val="dk1"/>
              </a:solidFill>
              <a:latin typeface="Arial"/>
              <a:ea typeface="Arial"/>
              <a:cs typeface="Arial"/>
              <a:sym typeface="Arial"/>
            </a:endParaRPr>
          </a:p>
        </p:txBody>
      </p:sp>
      <p:graphicFrame>
        <p:nvGraphicFramePr>
          <p:cNvPr id="1374" name="Google Shape;1374;p188"/>
          <p:cNvGraphicFramePr/>
          <p:nvPr/>
        </p:nvGraphicFramePr>
        <p:xfrm>
          <a:off x="346841" y="1154052"/>
          <a:ext cx="3000000" cy="3000000"/>
        </p:xfrm>
        <a:graphic>
          <a:graphicData uri="http://schemas.openxmlformats.org/drawingml/2006/table">
            <a:tbl>
              <a:tblPr>
                <a:noFill/>
                <a:tableStyleId>{C9DE93FA-2E25-400F-9FBD-89434640F52B}</a:tableStyleId>
              </a:tblPr>
              <a:tblGrid>
                <a:gridCol w="11177750">
                  <a:extLst>
                    <a:ext uri="{9D8B030D-6E8A-4147-A177-3AD203B41FA5}">
                      <a16:colId xmlns:a16="http://schemas.microsoft.com/office/drawing/2014/main" val="20000"/>
                    </a:ext>
                  </a:extLst>
                </a:gridCol>
              </a:tblGrid>
              <a:tr h="1431925">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passwd – To establish or change the password of a user account. </a:t>
                      </a:r>
                      <a:r>
                        <a:rPr lang="en-US" sz="2400" u="none" strike="noStrike" cap="none">
                          <a:solidFill>
                            <a:schemeClr val="dk1"/>
                          </a:solidFill>
                          <a:latin typeface="Trebuchet MS"/>
                          <a:ea typeface="Trebuchet MS"/>
                          <a:cs typeface="Trebuchet MS"/>
                          <a:sym typeface="Trebuchet MS"/>
                        </a:rPr>
                        <a:t>Then, you will be prompted for a new password and will be asked to confirm it.</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#passwd  geeko</a:t>
                      </a:r>
                      <a:endParaRPr sz="2400" b="0" i="0" u="none" strike="noStrike" cap="none">
                        <a:solidFill>
                          <a:schemeClr val="dk1"/>
                        </a:solidFill>
                        <a:latin typeface="Arial"/>
                        <a:ea typeface="Arial"/>
                        <a:cs typeface="Arial"/>
                        <a:sym typeface="Arial"/>
                      </a:endParaRPr>
                    </a:p>
                  </a:txBody>
                  <a:tcPr marL="91450" marR="91450" marT="45700" marB="4570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375" name="Google Shape;1375;p188"/>
          <p:cNvSpPr/>
          <p:nvPr/>
        </p:nvSpPr>
        <p:spPr>
          <a:xfrm>
            <a:off x="9067800" y="5334000"/>
            <a:ext cx="1066800" cy="990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76" name="Google Shape;1376;p188"/>
          <p:cNvSpPr/>
          <p:nvPr/>
        </p:nvSpPr>
        <p:spPr>
          <a:xfrm>
            <a:off x="8610601" y="5562600"/>
            <a:ext cx="500063" cy="5334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77" name="Google Shape;1377;p188"/>
          <p:cNvSpPr txBox="1"/>
          <p:nvPr/>
        </p:nvSpPr>
        <p:spPr>
          <a:xfrm>
            <a:off x="346842" y="370482"/>
            <a:ext cx="993753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User and Group Accounts from the Command Line</a:t>
            </a:r>
            <a:endParaRPr sz="1400" b="0" i="0" u="none" strike="noStrike" cap="none">
              <a:solidFill>
                <a:srgbClr val="000000"/>
              </a:solidFill>
              <a:latin typeface="Arial"/>
              <a:ea typeface="Arial"/>
              <a:cs typeface="Arial"/>
              <a:sym typeface="Arial"/>
            </a:endParaRPr>
          </a:p>
        </p:txBody>
      </p:sp>
      <p:graphicFrame>
        <p:nvGraphicFramePr>
          <p:cNvPr id="1378" name="Google Shape;1378;p188"/>
          <p:cNvGraphicFramePr/>
          <p:nvPr/>
        </p:nvGraphicFramePr>
        <p:xfrm>
          <a:off x="346841" y="2585977"/>
          <a:ext cx="3000000" cy="3000000"/>
        </p:xfrm>
        <a:graphic>
          <a:graphicData uri="http://schemas.openxmlformats.org/drawingml/2006/table">
            <a:tbl>
              <a:tblPr>
                <a:noFill/>
                <a:tableStyleId>{C9DE93FA-2E25-400F-9FBD-89434640F52B}</a:tableStyleId>
              </a:tblPr>
              <a:tblGrid>
                <a:gridCol w="2135000">
                  <a:extLst>
                    <a:ext uri="{9D8B030D-6E8A-4147-A177-3AD203B41FA5}">
                      <a16:colId xmlns:a16="http://schemas.microsoft.com/office/drawing/2014/main" val="20000"/>
                    </a:ext>
                  </a:extLst>
                </a:gridCol>
                <a:gridCol w="9042750">
                  <a:extLst>
                    <a:ext uri="{9D8B030D-6E8A-4147-A177-3AD203B41FA5}">
                      <a16:colId xmlns:a16="http://schemas.microsoft.com/office/drawing/2014/main" val="20001"/>
                    </a:ext>
                  </a:extLst>
                </a:gridCol>
              </a:tblGrid>
              <a:tr h="509600">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option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862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Lock the user password (passwd –l kucf)</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052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Unlock the user password (passwd –u kucf)</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782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List the status of a user account (passwd –S kucf)</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8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165</a:t>
            </a:fld>
            <a:endParaRPr sz="900">
              <a:solidFill>
                <a:schemeClr val="dk1"/>
              </a:solidFill>
              <a:latin typeface="Arial"/>
              <a:ea typeface="Arial"/>
              <a:cs typeface="Arial"/>
              <a:sym typeface="Arial"/>
            </a:endParaRPr>
          </a:p>
        </p:txBody>
      </p:sp>
      <p:graphicFrame>
        <p:nvGraphicFramePr>
          <p:cNvPr id="1384" name="Google Shape;1384;p189"/>
          <p:cNvGraphicFramePr/>
          <p:nvPr/>
        </p:nvGraphicFramePr>
        <p:xfrm>
          <a:off x="488731" y="940456"/>
          <a:ext cx="3000000" cy="3000000"/>
        </p:xfrm>
        <a:graphic>
          <a:graphicData uri="http://schemas.openxmlformats.org/drawingml/2006/table">
            <a:tbl>
              <a:tblPr>
                <a:noFill/>
                <a:tableStyleId>{C9DE93FA-2E25-400F-9FBD-89434640F52B}</a:tableStyleId>
              </a:tblPr>
              <a:tblGrid>
                <a:gridCol w="11225050">
                  <a:extLst>
                    <a:ext uri="{9D8B030D-6E8A-4147-A177-3AD203B41FA5}">
                      <a16:colId xmlns:a16="http://schemas.microsoft.com/office/drawing/2014/main" val="20000"/>
                    </a:ext>
                  </a:extLst>
                </a:gridCol>
              </a:tblGrid>
              <a:tr h="1084850">
                <a:tc>
                  <a:txBody>
                    <a:bodyPr/>
                    <a:lstStyle/>
                    <a:p>
                      <a:pPr marL="0" marR="0" lvl="0" indent="0" algn="l" rtl="0">
                        <a:lnSpc>
                          <a:spcPct val="100000"/>
                        </a:lnSpc>
                        <a:spcBef>
                          <a:spcPts val="0"/>
                        </a:spcBef>
                        <a:spcAft>
                          <a:spcPts val="0"/>
                        </a:spcAft>
                        <a:buClr>
                          <a:schemeClr val="dk1"/>
                        </a:buClr>
                        <a:buSzPts val="2600"/>
                        <a:buFont typeface="Trebuchet MS"/>
                        <a:buNone/>
                      </a:pPr>
                      <a:r>
                        <a:rPr lang="en-US" sz="2600" b="1" u="none" strike="noStrike" cap="none">
                          <a:solidFill>
                            <a:schemeClr val="dk1"/>
                          </a:solidFill>
                        </a:rPr>
                        <a:t>usermod</a:t>
                      </a:r>
                      <a:r>
                        <a:rPr lang="en-US" sz="2600" u="none" strike="noStrike" cap="none">
                          <a:solidFill>
                            <a:schemeClr val="dk1"/>
                          </a:solidFill>
                        </a:rPr>
                        <a:t> – To modify settings such as UID, home directory and primary group for an existing user account. The </a:t>
                      </a:r>
                      <a:r>
                        <a:rPr lang="en-US" sz="2600" b="1" u="none" strike="noStrike" cap="none">
                          <a:solidFill>
                            <a:schemeClr val="dk1"/>
                          </a:solidFill>
                        </a:rPr>
                        <a:t>usermod </a:t>
                      </a:r>
                      <a:r>
                        <a:rPr lang="en-US" sz="2600" u="none" strike="noStrike" cap="none">
                          <a:solidFill>
                            <a:schemeClr val="dk1"/>
                          </a:solidFill>
                        </a:rPr>
                        <a:t>options are basically the same as those for the </a:t>
                      </a:r>
                      <a:r>
                        <a:rPr lang="en-US" sz="2600" b="1" u="none" strike="noStrike" cap="none">
                          <a:solidFill>
                            <a:schemeClr val="dk1"/>
                          </a:solidFill>
                        </a:rPr>
                        <a:t>useradd </a:t>
                      </a:r>
                      <a:r>
                        <a:rPr lang="en-US" sz="2600" u="none" strike="noStrike" cap="none">
                          <a:solidFill>
                            <a:schemeClr val="dk1"/>
                          </a:solidFill>
                        </a:rPr>
                        <a:t>command.</a:t>
                      </a:r>
                      <a:endParaRPr sz="1400" u="none" strike="noStrike" cap="none"/>
                    </a:p>
                    <a:p>
                      <a:pPr marL="0" marR="0" lvl="0" indent="0" algn="l" rtl="0">
                        <a:lnSpc>
                          <a:spcPct val="100000"/>
                        </a:lnSpc>
                        <a:spcBef>
                          <a:spcPts val="520"/>
                        </a:spcBef>
                        <a:spcAft>
                          <a:spcPts val="0"/>
                        </a:spcAft>
                        <a:buClr>
                          <a:schemeClr val="dk1"/>
                        </a:buClr>
                        <a:buSzPts val="2600"/>
                        <a:buFont typeface="Trebuchet MS"/>
                        <a:buNone/>
                      </a:pPr>
                      <a:endParaRPr sz="26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385" name="Google Shape;1385;p189"/>
          <p:cNvGraphicFramePr/>
          <p:nvPr/>
        </p:nvGraphicFramePr>
        <p:xfrm>
          <a:off x="488731" y="3305704"/>
          <a:ext cx="3000000" cy="3000000"/>
        </p:xfrm>
        <a:graphic>
          <a:graphicData uri="http://schemas.openxmlformats.org/drawingml/2006/table">
            <a:tbl>
              <a:tblPr>
                <a:noFill/>
                <a:tableStyleId>{C9DE93FA-2E25-400F-9FBD-89434640F52B}</a:tableStyleId>
              </a:tblPr>
              <a:tblGrid>
                <a:gridCol w="1703800">
                  <a:extLst>
                    <a:ext uri="{9D8B030D-6E8A-4147-A177-3AD203B41FA5}">
                      <a16:colId xmlns:a16="http://schemas.microsoft.com/office/drawing/2014/main" val="20000"/>
                    </a:ext>
                  </a:extLst>
                </a:gridCol>
                <a:gridCol w="9521250">
                  <a:extLst>
                    <a:ext uri="{9D8B030D-6E8A-4147-A177-3AD203B41FA5}">
                      <a16:colId xmlns:a16="http://schemas.microsoft.com/office/drawing/2014/main" val="20001"/>
                    </a:ext>
                  </a:extLst>
                </a:gridCol>
              </a:tblGrid>
              <a:tr h="488200">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option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7642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-u</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Changing user ID </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#usermod –u 2001 geeko</a:t>
                      </a:r>
                      <a:endParaRPr sz="2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7642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Changing user’s home directory </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#usermod –d /data/geeko geeko</a:t>
                      </a:r>
                      <a:endParaRPr sz="2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386" name="Google Shape;1386;p189"/>
          <p:cNvGraphicFramePr/>
          <p:nvPr/>
        </p:nvGraphicFramePr>
        <p:xfrm>
          <a:off x="488731" y="2696104"/>
          <a:ext cx="3000000" cy="3000000"/>
        </p:xfrm>
        <a:graphic>
          <a:graphicData uri="http://schemas.openxmlformats.org/drawingml/2006/table">
            <a:tbl>
              <a:tblPr>
                <a:noFill/>
                <a:tableStyleId>{C9DE93FA-2E25-400F-9FBD-89434640F52B}</a:tableStyleId>
              </a:tblPr>
              <a:tblGrid>
                <a:gridCol w="11225050">
                  <a:extLst>
                    <a:ext uri="{9D8B030D-6E8A-4147-A177-3AD203B41FA5}">
                      <a16:colId xmlns:a16="http://schemas.microsoft.com/office/drawing/2014/main" val="20000"/>
                    </a:ext>
                  </a:extLst>
                </a:gridCol>
              </a:tblGrid>
              <a:tr h="6096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usermod </a:t>
                      </a:r>
                      <a:r>
                        <a:rPr lang="en-US" sz="2800" b="0" i="1" u="none" strike="noStrike" cap="none">
                          <a:solidFill>
                            <a:schemeClr val="dk1"/>
                          </a:solidFill>
                          <a:latin typeface="Arial"/>
                          <a:ea typeface="Arial"/>
                          <a:cs typeface="Arial"/>
                          <a:sym typeface="Arial"/>
                        </a:rPr>
                        <a:t>option</a:t>
                      </a:r>
                      <a:r>
                        <a:rPr lang="en-US" sz="2800" b="0" i="0" u="none" strike="noStrike" cap="none">
                          <a:solidFill>
                            <a:schemeClr val="dk1"/>
                          </a:solidFill>
                          <a:latin typeface="Arial"/>
                          <a:ea typeface="Arial"/>
                          <a:cs typeface="Arial"/>
                          <a:sym typeface="Arial"/>
                        </a:rPr>
                        <a:t> &lt;username&gt;</a:t>
                      </a:r>
                      <a:endParaRPr sz="20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387" name="Google Shape;1387;p189"/>
          <p:cNvSpPr txBox="1"/>
          <p:nvPr/>
        </p:nvSpPr>
        <p:spPr>
          <a:xfrm>
            <a:off x="346842" y="370482"/>
            <a:ext cx="993753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User and Group Accounts from the Command 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19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166</a:t>
            </a:fld>
            <a:endParaRPr sz="900">
              <a:solidFill>
                <a:schemeClr val="dk1"/>
              </a:solidFill>
              <a:latin typeface="Arial"/>
              <a:ea typeface="Arial"/>
              <a:cs typeface="Arial"/>
              <a:sym typeface="Arial"/>
            </a:endParaRPr>
          </a:p>
        </p:txBody>
      </p:sp>
      <p:graphicFrame>
        <p:nvGraphicFramePr>
          <p:cNvPr id="1393" name="Google Shape;1393;p190"/>
          <p:cNvGraphicFramePr/>
          <p:nvPr/>
        </p:nvGraphicFramePr>
        <p:xfrm>
          <a:off x="346842" y="1077057"/>
          <a:ext cx="3000000" cy="3000000"/>
        </p:xfrm>
        <a:graphic>
          <a:graphicData uri="http://schemas.openxmlformats.org/drawingml/2006/table">
            <a:tbl>
              <a:tblPr>
                <a:noFill/>
                <a:tableStyleId>{C9DE93FA-2E25-400F-9FBD-89434640F52B}</a:tableStyleId>
              </a:tblPr>
              <a:tblGrid>
                <a:gridCol w="11006950">
                  <a:extLst>
                    <a:ext uri="{9D8B030D-6E8A-4147-A177-3AD203B41FA5}">
                      <a16:colId xmlns:a16="http://schemas.microsoft.com/office/drawing/2014/main" val="20000"/>
                    </a:ext>
                  </a:extLst>
                </a:gridCol>
              </a:tblGrid>
              <a:tr h="1493850">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userdel </a:t>
                      </a:r>
                      <a:r>
                        <a:rPr lang="en-US" sz="2600" b="0" i="1" u="none" strike="noStrike" cap="none">
                          <a:solidFill>
                            <a:schemeClr val="dk1"/>
                          </a:solidFill>
                          <a:latin typeface="Arial"/>
                          <a:ea typeface="Arial"/>
                          <a:cs typeface="Arial"/>
                          <a:sym typeface="Arial"/>
                        </a:rPr>
                        <a:t>option</a:t>
                      </a:r>
                      <a:r>
                        <a:rPr lang="en-US" sz="2600" b="0" i="0" u="none" strike="noStrike" cap="none">
                          <a:solidFill>
                            <a:schemeClr val="dk1"/>
                          </a:solidFill>
                          <a:latin typeface="Arial"/>
                          <a:ea typeface="Arial"/>
                          <a:cs typeface="Arial"/>
                          <a:sym typeface="Arial"/>
                        </a:rPr>
                        <a:t> &lt;username&gt;</a:t>
                      </a:r>
                      <a:endParaRPr sz="1400" u="none" strike="noStrike" cap="none"/>
                    </a:p>
                    <a:p>
                      <a:pPr marL="0" marR="0" lvl="0" indent="0" algn="l" rtl="0">
                        <a:lnSpc>
                          <a:spcPct val="100000"/>
                        </a:lnSpc>
                        <a:spcBef>
                          <a:spcPts val="520"/>
                        </a:spcBef>
                        <a:spcAft>
                          <a:spcPts val="0"/>
                        </a:spcAft>
                        <a:buClr>
                          <a:schemeClr val="dk1"/>
                        </a:buClr>
                        <a:buSzPts val="2600"/>
                        <a:buFont typeface="Trebuchet MS"/>
                        <a:buNone/>
                      </a:pPr>
                      <a:endParaRPr sz="2600" b="0" i="0" u="none" strike="noStrike" cap="none">
                        <a:solidFill>
                          <a:schemeClr val="dk1"/>
                        </a:solidFill>
                        <a:latin typeface="Arial"/>
                        <a:ea typeface="Arial"/>
                        <a:cs typeface="Arial"/>
                        <a:sym typeface="Arial"/>
                      </a:endParaRPr>
                    </a:p>
                    <a:p>
                      <a:pPr marL="0" marR="0" lvl="0" indent="0" algn="l" rtl="0">
                        <a:lnSpc>
                          <a:spcPct val="100000"/>
                        </a:lnSpc>
                        <a:spcBef>
                          <a:spcPts val="52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#userdel  geeko</a:t>
                      </a:r>
                      <a:endParaRPr sz="2600" b="0" i="0" u="none" strike="noStrike" cap="none">
                        <a:solidFill>
                          <a:schemeClr val="dk1"/>
                        </a:solidFill>
                        <a:latin typeface="Arial"/>
                        <a:ea typeface="Arial"/>
                        <a:cs typeface="Arial"/>
                        <a:sym typeface="Arial"/>
                      </a:endParaRPr>
                    </a:p>
                    <a:p>
                      <a:pPr marL="0" marR="0" lvl="0" indent="0" algn="l" rtl="0">
                        <a:lnSpc>
                          <a:spcPct val="100000"/>
                        </a:lnSpc>
                        <a:spcBef>
                          <a:spcPts val="52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#userdel –r geeko</a:t>
                      </a:r>
                      <a:endParaRPr sz="26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394" name="Google Shape;1394;p190"/>
          <p:cNvGraphicFramePr/>
          <p:nvPr/>
        </p:nvGraphicFramePr>
        <p:xfrm>
          <a:off x="346842" y="3174576"/>
          <a:ext cx="3000000" cy="3000000"/>
        </p:xfrm>
        <a:graphic>
          <a:graphicData uri="http://schemas.openxmlformats.org/drawingml/2006/table">
            <a:tbl>
              <a:tblPr>
                <a:noFill/>
                <a:tableStyleId>{C9DE93FA-2E25-400F-9FBD-89434640F52B}</a:tableStyleId>
              </a:tblPr>
              <a:tblGrid>
                <a:gridCol w="2102700">
                  <a:extLst>
                    <a:ext uri="{9D8B030D-6E8A-4147-A177-3AD203B41FA5}">
                      <a16:colId xmlns:a16="http://schemas.microsoft.com/office/drawing/2014/main" val="20000"/>
                    </a:ext>
                  </a:extLst>
                </a:gridCol>
                <a:gridCol w="8904250">
                  <a:extLst>
                    <a:ext uri="{9D8B030D-6E8A-4147-A177-3AD203B41FA5}">
                      <a16:colId xmlns:a16="http://schemas.microsoft.com/office/drawing/2014/main" val="20001"/>
                    </a:ext>
                  </a:extLst>
                </a:gridCol>
              </a:tblGrid>
              <a:tr h="396450">
                <a:tc>
                  <a:txBody>
                    <a:bodyPr/>
                    <a:lstStyle/>
                    <a:p>
                      <a:pPr marL="0" marR="0" lvl="0" indent="0" algn="ctr" rtl="0">
                        <a:lnSpc>
                          <a:spcPct val="100000"/>
                        </a:lnSpc>
                        <a:spcBef>
                          <a:spcPts val="0"/>
                        </a:spcBef>
                        <a:spcAft>
                          <a:spcPts val="0"/>
                        </a:spcAft>
                        <a:buClr>
                          <a:schemeClr val="dk1"/>
                        </a:buClr>
                        <a:buSzPts val="2600"/>
                        <a:buFont typeface="Arial"/>
                        <a:buNone/>
                      </a:pPr>
                      <a:r>
                        <a:rPr lang="en-US" sz="2600" b="1" i="0" u="none" strike="noStrike" cap="none">
                          <a:solidFill>
                            <a:schemeClr val="dk1"/>
                          </a:solidFill>
                          <a:latin typeface="Arial"/>
                          <a:ea typeface="Arial"/>
                          <a:cs typeface="Arial"/>
                          <a:sym typeface="Arial"/>
                        </a:rPr>
                        <a:t>option</a:t>
                      </a:r>
                      <a:endParaRPr sz="1400" u="none" strike="noStrike" cap="none"/>
                    </a:p>
                  </a:txBody>
                  <a:tcPr marL="91450" marR="91450" marT="45750" marB="4575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600"/>
                        <a:buFont typeface="Arial"/>
                        <a:buNone/>
                      </a:pPr>
                      <a:r>
                        <a:rPr lang="en-US" sz="2600" b="1" i="0" u="none" strike="noStrike" cap="none">
                          <a:solidFill>
                            <a:schemeClr val="dk1"/>
                          </a:solidFill>
                          <a:latin typeface="Arial"/>
                          <a:ea typeface="Arial"/>
                          <a:cs typeface="Arial"/>
                          <a:sym typeface="Arial"/>
                        </a:rPr>
                        <a:t>Description</a:t>
                      </a:r>
                      <a:endParaRPr sz="1400" u="none" strike="noStrike" cap="none"/>
                    </a:p>
                  </a:txBody>
                  <a:tcPr marL="91450" marR="91450" marT="45750" marB="4575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19325">
                <a:tc>
                  <a:txBody>
                    <a:bodyPr/>
                    <a:lstStyle/>
                    <a:p>
                      <a:pPr marL="0" marR="0" lvl="0" indent="0" algn="ctr" rtl="0">
                        <a:lnSpc>
                          <a:spcPct val="100000"/>
                        </a:lnSpc>
                        <a:spcBef>
                          <a:spcPts val="0"/>
                        </a:spcBef>
                        <a:spcAft>
                          <a:spcPts val="0"/>
                        </a:spcAft>
                        <a:buClr>
                          <a:schemeClr val="dk1"/>
                        </a:buClr>
                        <a:buSzPts val="2600"/>
                        <a:buFont typeface="Trebuchet MS"/>
                        <a:buNone/>
                      </a:pPr>
                      <a:endParaRPr sz="2600" b="0" i="0" u="none" strike="noStrike" cap="none">
                        <a:solidFill>
                          <a:schemeClr val="dk1"/>
                        </a:solidFill>
                        <a:latin typeface="Arial"/>
                        <a:ea typeface="Arial"/>
                        <a:cs typeface="Arial"/>
                        <a:sym typeface="Arial"/>
                      </a:endParaRPr>
                    </a:p>
                  </a:txBody>
                  <a:tcPr marL="91450" marR="91450" marT="45750" marB="4575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Without –r, user’s home directory is not deleted</a:t>
                      </a:r>
                      <a:endParaRPr sz="1400" u="none" strike="noStrike" cap="none"/>
                    </a:p>
                  </a:txBody>
                  <a:tcPr marL="91450" marR="91450" marT="45750" marB="4575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9325">
                <a:tc>
                  <a:txBody>
                    <a:bodyPr/>
                    <a:lstStyle/>
                    <a:p>
                      <a:pPr marL="0" marR="0" lvl="0" indent="0" algn="ctr"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-r</a:t>
                      </a:r>
                      <a:endParaRPr sz="1400" u="none" strike="noStrike" cap="none"/>
                    </a:p>
                  </a:txBody>
                  <a:tcPr marL="91450" marR="91450" marT="45750" marB="4575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User’s account and user home directory is deleted.</a:t>
                      </a:r>
                      <a:endParaRPr sz="1400" u="none" strike="noStrike" cap="none"/>
                    </a:p>
                  </a:txBody>
                  <a:tcPr marL="91450" marR="91450" marT="45750" marB="4575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95" name="Google Shape;1395;p190"/>
          <p:cNvSpPr txBox="1"/>
          <p:nvPr/>
        </p:nvSpPr>
        <p:spPr>
          <a:xfrm>
            <a:off x="346842" y="370482"/>
            <a:ext cx="993753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User and Group Accounts from the Command 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9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167</a:t>
            </a:fld>
            <a:endParaRPr sz="900">
              <a:solidFill>
                <a:schemeClr val="dk1"/>
              </a:solidFill>
              <a:latin typeface="Arial"/>
              <a:ea typeface="Arial"/>
              <a:cs typeface="Arial"/>
              <a:sym typeface="Arial"/>
            </a:endParaRPr>
          </a:p>
        </p:txBody>
      </p:sp>
      <p:sp>
        <p:nvSpPr>
          <p:cNvPr id="1401" name="Google Shape;1401;p191"/>
          <p:cNvSpPr txBox="1">
            <a:spLocks noGrp="1"/>
          </p:cNvSpPr>
          <p:nvPr>
            <p:ph type="title" idx="4294967295"/>
          </p:nvPr>
        </p:nvSpPr>
        <p:spPr>
          <a:xfrm>
            <a:off x="380999" y="685800"/>
            <a:ext cx="9829801" cy="838200"/>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chemeClr val="accent1"/>
              </a:buClr>
              <a:buSzPts val="2800"/>
              <a:buFont typeface="Trebuchet MS"/>
              <a:buNone/>
            </a:pPr>
            <a:r>
              <a:rPr lang="en-US" sz="2800" u="sng"/>
              <a:t>Manage groups from the command line </a:t>
            </a:r>
            <a:endParaRPr/>
          </a:p>
        </p:txBody>
      </p:sp>
      <p:graphicFrame>
        <p:nvGraphicFramePr>
          <p:cNvPr id="1402" name="Google Shape;1402;p191"/>
          <p:cNvGraphicFramePr/>
          <p:nvPr/>
        </p:nvGraphicFramePr>
        <p:xfrm>
          <a:off x="381000" y="1354862"/>
          <a:ext cx="3000000" cy="3000000"/>
        </p:xfrm>
        <a:graphic>
          <a:graphicData uri="http://schemas.openxmlformats.org/drawingml/2006/table">
            <a:tbl>
              <a:tblPr>
                <a:noFill/>
                <a:tableStyleId>{C9DE93FA-2E25-400F-9FBD-89434640F52B}</a:tableStyleId>
              </a:tblPr>
              <a:tblGrid>
                <a:gridCol w="11143600">
                  <a:extLst>
                    <a:ext uri="{9D8B030D-6E8A-4147-A177-3AD203B41FA5}">
                      <a16:colId xmlns:a16="http://schemas.microsoft.com/office/drawing/2014/main" val="20000"/>
                    </a:ext>
                  </a:extLst>
                </a:gridCol>
              </a:tblGrid>
              <a:tr h="533400">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You need to logged on as root to add new group.</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403" name="Google Shape;1403;p191"/>
          <p:cNvGraphicFramePr/>
          <p:nvPr/>
        </p:nvGraphicFramePr>
        <p:xfrm>
          <a:off x="380999" y="1902372"/>
          <a:ext cx="3000000" cy="3000000"/>
        </p:xfrm>
        <a:graphic>
          <a:graphicData uri="http://schemas.openxmlformats.org/drawingml/2006/table">
            <a:tbl>
              <a:tblPr>
                <a:noFill/>
                <a:tableStyleId>{C9DE93FA-2E25-400F-9FBD-89434640F52B}</a:tableStyleId>
              </a:tblPr>
              <a:tblGrid>
                <a:gridCol w="2128475">
                  <a:extLst>
                    <a:ext uri="{9D8B030D-6E8A-4147-A177-3AD203B41FA5}">
                      <a16:colId xmlns:a16="http://schemas.microsoft.com/office/drawing/2014/main" val="20000"/>
                    </a:ext>
                  </a:extLst>
                </a:gridCol>
                <a:gridCol w="9015125">
                  <a:extLst>
                    <a:ext uri="{9D8B030D-6E8A-4147-A177-3AD203B41FA5}">
                      <a16:colId xmlns:a16="http://schemas.microsoft.com/office/drawing/2014/main" val="20001"/>
                    </a:ext>
                  </a:extLst>
                </a:gridCol>
              </a:tblGrid>
              <a:tr h="509650">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option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groupadd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groupadd –g 200 sports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groupdel</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Delete a group by entering groupdel </a:t>
                      </a:r>
                      <a:r>
                        <a:rPr lang="en-US" sz="2400" b="0" i="1" u="none" strike="noStrike" cap="none">
                          <a:solidFill>
                            <a:schemeClr val="dk1"/>
                          </a:solidFill>
                          <a:latin typeface="Arial"/>
                          <a:ea typeface="Arial"/>
                          <a:cs typeface="Arial"/>
                          <a:sym typeface="Arial"/>
                        </a:rPr>
                        <a:t>group_name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7985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groupmod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Modify the setting (GID, group name, users) for an existing group. </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groupmod –g 201 sports (change GID)</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groupmod  -n water sports (rename the group)</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669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gpasswd</a:t>
                      </a:r>
                      <a:endParaRPr sz="2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Change password for group accounts. </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Only administrator may change the password for any group. To remove the password, use the –r option.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3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u="none" strike="noStrike" cap="none">
                          <a:solidFill>
                            <a:schemeClr val="dk1"/>
                          </a:solidFill>
                          <a:latin typeface="Arial"/>
                          <a:ea typeface="Arial"/>
                          <a:cs typeface="Arial"/>
                          <a:sym typeface="Arial"/>
                        </a:rPr>
                        <a:t>newgrp</a:t>
                      </a:r>
                      <a:endParaRPr sz="2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u="none" strike="noStrike" cap="none">
                          <a:solidFill>
                            <a:schemeClr val="dk1"/>
                          </a:solidFill>
                          <a:latin typeface="Arial"/>
                          <a:ea typeface="Arial"/>
                          <a:cs typeface="Arial"/>
                          <a:sym typeface="Arial"/>
                        </a:rPr>
                        <a:t>Change the effective group of the executing user. </a:t>
                      </a:r>
                      <a:endParaRPr sz="2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04" name="Google Shape;1404;p191"/>
          <p:cNvSpPr txBox="1"/>
          <p:nvPr/>
        </p:nvSpPr>
        <p:spPr>
          <a:xfrm>
            <a:off x="380999" y="273269"/>
            <a:ext cx="996643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User and Group Accounts from the Command Line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9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168</a:t>
            </a:fld>
            <a:endParaRPr sz="900">
              <a:solidFill>
                <a:schemeClr val="dk1"/>
              </a:solidFill>
              <a:latin typeface="Arial"/>
              <a:ea typeface="Arial"/>
              <a:cs typeface="Arial"/>
              <a:sym typeface="Arial"/>
            </a:endParaRPr>
          </a:p>
        </p:txBody>
      </p:sp>
      <p:sp>
        <p:nvSpPr>
          <p:cNvPr id="1410" name="Google Shape;1410;p192"/>
          <p:cNvSpPr txBox="1"/>
          <p:nvPr/>
        </p:nvSpPr>
        <p:spPr>
          <a:xfrm>
            <a:off x="1905000" y="990600"/>
            <a:ext cx="8229600" cy="11430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3366"/>
                </a:solidFill>
                <a:latin typeface="Trebuchet MS"/>
                <a:ea typeface="Trebuchet MS"/>
                <a:cs typeface="Trebuchet MS"/>
                <a:sym typeface="Trebuchet MS"/>
              </a:rPr>
              <a:t/>
            </a:r>
            <a:br>
              <a:rPr lang="en-US" sz="1800" b="0" i="0" u="none" strike="noStrike" cap="none">
                <a:solidFill>
                  <a:srgbClr val="003366"/>
                </a:solidFill>
                <a:latin typeface="Trebuchet MS"/>
                <a:ea typeface="Trebuchet MS"/>
                <a:cs typeface="Trebuchet MS"/>
                <a:sym typeface="Trebuchet MS"/>
              </a:rPr>
            </a:br>
            <a:endParaRPr sz="1800" b="0" i="0" u="none" strike="noStrike" cap="none">
              <a:solidFill>
                <a:srgbClr val="FFFF00"/>
              </a:solidFill>
              <a:latin typeface="Trebuchet MS"/>
              <a:ea typeface="Trebuchet MS"/>
              <a:cs typeface="Trebuchet MS"/>
              <a:sym typeface="Trebuchet MS"/>
            </a:endParaRPr>
          </a:p>
        </p:txBody>
      </p:sp>
      <p:sp>
        <p:nvSpPr>
          <p:cNvPr id="1411" name="Google Shape;1411;p192"/>
          <p:cNvSpPr txBox="1"/>
          <p:nvPr/>
        </p:nvSpPr>
        <p:spPr>
          <a:xfrm>
            <a:off x="380999" y="1151651"/>
            <a:ext cx="11067393" cy="2620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newgrp command</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The below example</a:t>
            </a:r>
            <a:r>
              <a:rPr lang="en-US" sz="2600" b="0" i="0" u="none" strike="noStrike" cap="none">
                <a:solidFill>
                  <a:schemeClr val="dk1"/>
                </a:solidFill>
                <a:latin typeface="Trebuchet MS"/>
                <a:ea typeface="Trebuchet MS"/>
                <a:cs typeface="Trebuchet MS"/>
                <a:sym typeface="Trebuchet MS"/>
              </a:rPr>
              <a:t> </a:t>
            </a:r>
            <a:r>
              <a:rPr lang="en-US" sz="2600" b="0" i="0" u="none" strike="noStrike" cap="none">
                <a:solidFill>
                  <a:schemeClr val="dk1"/>
                </a:solidFill>
                <a:latin typeface="Arial"/>
                <a:ea typeface="Arial"/>
                <a:cs typeface="Arial"/>
                <a:sym typeface="Arial"/>
              </a:rPr>
              <a:t>you can see that the current group (taruc) is replaced with a new group (testing).</a:t>
            </a:r>
            <a:endParaRPr sz="2600" b="0" i="0" u="none" strike="noStrike" cap="none">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A password is requested if the group has a password and the user is not listed in the group file as being a member of that group.</a:t>
            </a:r>
            <a:endParaRPr sz="1400" b="0" i="0" u="none" strike="noStrike" cap="none">
              <a:solidFill>
                <a:srgbClr val="000000"/>
              </a:solidFill>
              <a:latin typeface="Arial"/>
              <a:ea typeface="Arial"/>
              <a:cs typeface="Arial"/>
              <a:sym typeface="Arial"/>
            </a:endParaRPr>
          </a:p>
        </p:txBody>
      </p:sp>
      <p:sp>
        <p:nvSpPr>
          <p:cNvPr id="1412" name="Google Shape;1412;p192"/>
          <p:cNvSpPr txBox="1"/>
          <p:nvPr/>
        </p:nvSpPr>
        <p:spPr>
          <a:xfrm>
            <a:off x="380999" y="273269"/>
            <a:ext cx="996643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User and Group Accounts from the Command Line</a:t>
            </a:r>
            <a:endParaRPr sz="1400" b="0" i="0" u="none" strike="noStrike" cap="none">
              <a:solidFill>
                <a:srgbClr val="000000"/>
              </a:solidFill>
              <a:latin typeface="Arial"/>
              <a:ea typeface="Arial"/>
              <a:cs typeface="Arial"/>
              <a:sym typeface="Arial"/>
            </a:endParaRPr>
          </a:p>
        </p:txBody>
      </p:sp>
      <p:pic>
        <p:nvPicPr>
          <p:cNvPr id="1413" name="Google Shape;1413;p192"/>
          <p:cNvPicPr preferRelativeResize="0"/>
          <p:nvPr/>
        </p:nvPicPr>
        <p:blipFill rotWithShape="1">
          <a:blip r:embed="rId3">
            <a:alphaModFix/>
          </a:blip>
          <a:srcRect/>
          <a:stretch/>
        </p:blipFill>
        <p:spPr>
          <a:xfrm>
            <a:off x="735231" y="3252771"/>
            <a:ext cx="10569138" cy="3286141"/>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9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169</a:t>
            </a:fld>
            <a:endParaRPr sz="900">
              <a:solidFill>
                <a:schemeClr val="dk1"/>
              </a:solidFill>
              <a:latin typeface="Arial"/>
              <a:ea typeface="Arial"/>
              <a:cs typeface="Arial"/>
              <a:sym typeface="Arial"/>
            </a:endParaRPr>
          </a:p>
        </p:txBody>
      </p:sp>
      <p:sp>
        <p:nvSpPr>
          <p:cNvPr id="1419" name="Google Shape;1419;p193"/>
          <p:cNvSpPr/>
          <p:nvPr/>
        </p:nvSpPr>
        <p:spPr>
          <a:xfrm>
            <a:off x="1905000" y="990600"/>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3366"/>
              </a:solidFill>
              <a:latin typeface="Arial"/>
              <a:ea typeface="Arial"/>
              <a:cs typeface="Arial"/>
              <a:sym typeface="Arial"/>
            </a:endParaRPr>
          </a:p>
        </p:txBody>
      </p:sp>
      <p:sp>
        <p:nvSpPr>
          <p:cNvPr id="1420" name="Google Shape;1420;p193"/>
          <p:cNvSpPr/>
          <p:nvPr/>
        </p:nvSpPr>
        <p:spPr>
          <a:xfrm>
            <a:off x="504497" y="1261241"/>
            <a:ext cx="11193517" cy="4377559"/>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Arial"/>
                <a:ea typeface="Arial"/>
                <a:cs typeface="Arial"/>
                <a:sym typeface="Arial"/>
              </a:rPr>
              <a:t>Understand File Permissions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You can use the </a:t>
            </a:r>
            <a:r>
              <a:rPr lang="en-US" sz="2400" b="1" i="0" u="none" strike="noStrike" cap="none">
                <a:solidFill>
                  <a:schemeClr val="dk1"/>
                </a:solidFill>
                <a:latin typeface="Arial"/>
                <a:ea typeface="Arial"/>
                <a:cs typeface="Arial"/>
                <a:sym typeface="Arial"/>
              </a:rPr>
              <a:t>ls -l </a:t>
            </a:r>
            <a:r>
              <a:rPr lang="en-US" sz="2400" b="0" i="0" u="none" strike="noStrike" cap="none">
                <a:solidFill>
                  <a:schemeClr val="dk1"/>
                </a:solidFill>
                <a:latin typeface="Arial"/>
                <a:ea typeface="Arial"/>
                <a:cs typeface="Arial"/>
                <a:sym typeface="Arial"/>
              </a:rPr>
              <a:t>command to display the contents of the current directory with the assigned permissions for each file or subdirectory.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Arial"/>
              <a:ea typeface="Arial"/>
              <a:cs typeface="Arial"/>
              <a:sym typeface="Arial"/>
            </a:endParaRPr>
          </a:p>
          <a:p>
            <a:pPr marL="342900" marR="0" lvl="0" indent="-177800" algn="l" rtl="0">
              <a:lnSpc>
                <a:spcPct val="100000"/>
              </a:lnSpc>
              <a:spcBef>
                <a:spcPts val="0"/>
              </a:spcBef>
              <a:spcAft>
                <a:spcPts val="0"/>
              </a:spcAft>
              <a:buClr>
                <a:schemeClr val="dk1"/>
              </a:buClr>
              <a:buSzPts val="2600"/>
              <a:buFont typeface="Noto Sans Symbols"/>
              <a:buNone/>
            </a:pPr>
            <a:endParaRPr sz="2600" b="0" i="0" u="none" strike="noStrike" cap="none">
              <a:solidFill>
                <a:schemeClr val="dk1"/>
              </a:solidFill>
              <a:latin typeface="Arial"/>
              <a:ea typeface="Arial"/>
              <a:cs typeface="Arial"/>
              <a:sym typeface="Arial"/>
            </a:endParaRPr>
          </a:p>
          <a:p>
            <a:pPr marL="342900" marR="0" lvl="0" indent="-177800" algn="l" rtl="0">
              <a:lnSpc>
                <a:spcPct val="100000"/>
              </a:lnSpc>
              <a:spcBef>
                <a:spcPts val="0"/>
              </a:spcBef>
              <a:spcAft>
                <a:spcPts val="0"/>
              </a:spcAft>
              <a:buClr>
                <a:schemeClr val="dk1"/>
              </a:buClr>
              <a:buSzPts val="2600"/>
              <a:buFont typeface="Noto Sans Symbols"/>
              <a:buNone/>
            </a:pPr>
            <a:endParaRPr sz="2600" b="0" i="0" u="none" strike="noStrike" cap="none">
              <a:solidFill>
                <a:schemeClr val="dk1"/>
              </a:solidFill>
              <a:latin typeface="Arial"/>
              <a:ea typeface="Arial"/>
              <a:cs typeface="Arial"/>
              <a:sym typeface="Arial"/>
            </a:endParaRPr>
          </a:p>
        </p:txBody>
      </p:sp>
      <p:sp>
        <p:nvSpPr>
          <p:cNvPr id="1421" name="Google Shape;1421;p193"/>
          <p:cNvSpPr/>
          <p:nvPr/>
        </p:nvSpPr>
        <p:spPr>
          <a:xfrm>
            <a:off x="504497" y="4191000"/>
            <a:ext cx="11051627" cy="26776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Look at the first ten characters of the output (“-rw-r--r--”). The first character (“-”) is not of interest here, because it indicates the type of the file: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a:t>
            </a:r>
            <a:r>
              <a:rPr lang="en-US" sz="2400" b="0" i="0" u="none" strike="noStrike" cap="none">
                <a:solidFill>
                  <a:schemeClr val="dk1"/>
                </a:solidFill>
                <a:latin typeface="Arial"/>
                <a:ea typeface="Arial"/>
                <a:cs typeface="Arial"/>
                <a:sym typeface="Arial"/>
              </a:rPr>
              <a:t>    Normal file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d</a:t>
            </a:r>
            <a:r>
              <a:rPr lang="en-US" sz="2400" b="0" i="0" u="none" strike="noStrike" cap="none">
                <a:solidFill>
                  <a:schemeClr val="dk1"/>
                </a:solidFill>
                <a:latin typeface="Arial"/>
                <a:ea typeface="Arial"/>
                <a:cs typeface="Arial"/>
                <a:sym typeface="Arial"/>
              </a:rPr>
              <a:t>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l  </a:t>
            </a:r>
            <a:r>
              <a:rPr lang="en-US" sz="2400" b="0" i="0" u="none" strike="noStrike" cap="none">
                <a:solidFill>
                  <a:schemeClr val="dk1"/>
                </a:solidFill>
                <a:latin typeface="Arial"/>
                <a:ea typeface="Arial"/>
                <a:cs typeface="Arial"/>
                <a:sym typeface="Arial"/>
              </a:rPr>
              <a:t> Link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 remaining nine characters show the file permissions.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Arial"/>
              <a:ea typeface="Arial"/>
              <a:cs typeface="Arial"/>
              <a:sym typeface="Arial"/>
            </a:endParaRPr>
          </a:p>
        </p:txBody>
      </p:sp>
      <p:pic>
        <p:nvPicPr>
          <p:cNvPr id="1422" name="Google Shape;1422;p193"/>
          <p:cNvPicPr preferRelativeResize="0"/>
          <p:nvPr/>
        </p:nvPicPr>
        <p:blipFill rotWithShape="1">
          <a:blip r:embed="rId3">
            <a:alphaModFix/>
          </a:blip>
          <a:srcRect/>
          <a:stretch/>
        </p:blipFill>
        <p:spPr>
          <a:xfrm>
            <a:off x="1905000" y="2563713"/>
            <a:ext cx="7334250" cy="1533525"/>
          </a:xfrm>
          <a:prstGeom prst="rect">
            <a:avLst/>
          </a:prstGeom>
          <a:noFill/>
          <a:ln>
            <a:noFill/>
          </a:ln>
        </p:spPr>
      </p:pic>
      <p:sp>
        <p:nvSpPr>
          <p:cNvPr id="1423" name="Google Shape;1423;p193"/>
          <p:cNvSpPr txBox="1"/>
          <p:nvPr/>
        </p:nvSpPr>
        <p:spPr>
          <a:xfrm>
            <a:off x="504497" y="543691"/>
            <a:ext cx="996643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2800" b="0" i="0" u="none" strike="noStrike" cap="none">
              <a:solidFill>
                <a:srgbClr val="00006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sldNum" idx="12"/>
          </p:nvPr>
        </p:nvSpPr>
        <p:spPr>
          <a:xfrm>
            <a:off x="677334" y="6223924"/>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b="0" i="0" u="none" strike="noStrike" cap="none">
                <a:solidFill>
                  <a:srgbClr val="222222"/>
                </a:solidFill>
                <a:latin typeface="Arial"/>
                <a:ea typeface="Arial"/>
                <a:cs typeface="Arial"/>
                <a:sym typeface="Arial"/>
              </a:rPr>
              <a:t>17</a:t>
            </a:fld>
            <a:endParaRPr sz="2000" b="0" i="0" u="none" strike="noStrike" cap="none">
              <a:solidFill>
                <a:srgbClr val="222222"/>
              </a:solidFill>
              <a:latin typeface="Arial"/>
              <a:ea typeface="Arial"/>
              <a:cs typeface="Arial"/>
              <a:sym typeface="Arial"/>
            </a:endParaRPr>
          </a:p>
        </p:txBody>
      </p:sp>
      <p:sp>
        <p:nvSpPr>
          <p:cNvPr id="273" name="Google Shape;273;p3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Linux Distributions (continued)</a:t>
            </a:r>
            <a:endParaRPr/>
          </a:p>
        </p:txBody>
      </p:sp>
      <p:sp>
        <p:nvSpPr>
          <p:cNvPr id="274" name="Google Shape;274;p38"/>
          <p:cNvSpPr txBox="1"/>
          <p:nvPr/>
        </p:nvSpPr>
        <p:spPr>
          <a:xfrm>
            <a:off x="3223212" y="6406487"/>
            <a:ext cx="6477000" cy="427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Common Linux distributions</a:t>
            </a:r>
            <a:endParaRPr sz="1400" b="0" i="0" u="none" strike="noStrike" cap="none">
              <a:solidFill>
                <a:srgbClr val="000000"/>
              </a:solidFill>
              <a:latin typeface="Arial"/>
              <a:ea typeface="Arial"/>
              <a:cs typeface="Arial"/>
              <a:sym typeface="Arial"/>
            </a:endParaRPr>
          </a:p>
        </p:txBody>
      </p:sp>
      <p:pic>
        <p:nvPicPr>
          <p:cNvPr id="275" name="Google Shape;275;p38"/>
          <p:cNvPicPr preferRelativeResize="0"/>
          <p:nvPr/>
        </p:nvPicPr>
        <p:blipFill rotWithShape="1">
          <a:blip r:embed="rId3">
            <a:alphaModFix/>
          </a:blip>
          <a:srcRect/>
          <a:stretch/>
        </p:blipFill>
        <p:spPr>
          <a:xfrm>
            <a:off x="477672" y="1924050"/>
            <a:ext cx="10590662" cy="4326625"/>
          </a:xfrm>
          <a:prstGeom prst="rect">
            <a:avLst/>
          </a:prstGeom>
          <a:noFill/>
          <a:ln>
            <a:noFill/>
          </a:ln>
        </p:spPr>
      </p:pic>
      <p:pic>
        <p:nvPicPr>
          <p:cNvPr id="276" name="Google Shape;276;p38"/>
          <p:cNvPicPr preferRelativeResize="0"/>
          <p:nvPr/>
        </p:nvPicPr>
        <p:blipFill rotWithShape="1">
          <a:blip r:embed="rId4">
            <a:alphaModFix/>
          </a:blip>
          <a:srcRect/>
          <a:stretch/>
        </p:blipFill>
        <p:spPr>
          <a:xfrm>
            <a:off x="477672" y="1533174"/>
            <a:ext cx="10590662" cy="39087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9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170</a:t>
            </a:fld>
            <a:endParaRPr sz="900">
              <a:solidFill>
                <a:schemeClr val="dk1"/>
              </a:solidFill>
              <a:latin typeface="Arial"/>
              <a:ea typeface="Arial"/>
              <a:cs typeface="Arial"/>
              <a:sym typeface="Arial"/>
            </a:endParaRPr>
          </a:p>
        </p:txBody>
      </p:sp>
      <p:sp>
        <p:nvSpPr>
          <p:cNvPr id="1429" name="Google Shape;1429;p194"/>
          <p:cNvSpPr/>
          <p:nvPr/>
        </p:nvSpPr>
        <p:spPr>
          <a:xfrm>
            <a:off x="1905000" y="990600"/>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3366"/>
              </a:solidFill>
              <a:latin typeface="Arial"/>
              <a:ea typeface="Arial"/>
              <a:cs typeface="Arial"/>
              <a:sym typeface="Arial"/>
            </a:endParaRPr>
          </a:p>
        </p:txBody>
      </p:sp>
      <p:sp>
        <p:nvSpPr>
          <p:cNvPr id="1430" name="Google Shape;1430;p194"/>
          <p:cNvSpPr/>
          <p:nvPr/>
        </p:nvSpPr>
        <p:spPr>
          <a:xfrm>
            <a:off x="380999" y="990600"/>
            <a:ext cx="11332780" cy="44196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Understand File Permissions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To controls who is allowed to access the file/directory, the permission codes are presented as below:-</a:t>
            </a:r>
            <a:endParaRPr sz="1400" b="0" i="0" u="none" strike="noStrike" cap="none">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Arial"/>
              <a:ea typeface="Arial"/>
              <a:cs typeface="Arial"/>
              <a:sym typeface="Arial"/>
            </a:endParaRPr>
          </a:p>
        </p:txBody>
      </p:sp>
      <p:sp>
        <p:nvSpPr>
          <p:cNvPr id="1431" name="Google Shape;1431;p194"/>
          <p:cNvSpPr/>
          <p:nvPr/>
        </p:nvSpPr>
        <p:spPr>
          <a:xfrm>
            <a:off x="3733800" y="3505200"/>
            <a:ext cx="1981200" cy="685800"/>
          </a:xfrm>
          <a:prstGeom prst="rect">
            <a:avLst/>
          </a:prstGeom>
          <a:no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2" name="Google Shape;1432;p194"/>
          <p:cNvSpPr/>
          <p:nvPr/>
        </p:nvSpPr>
        <p:spPr>
          <a:xfrm>
            <a:off x="4038600" y="3505201"/>
            <a:ext cx="387350" cy="6461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r</a:t>
            </a:r>
            <a:endParaRPr sz="3600" b="1" i="0" u="none" strike="noStrike" cap="none">
              <a:solidFill>
                <a:schemeClr val="dk1"/>
              </a:solidFill>
              <a:latin typeface="Times New Roman"/>
              <a:ea typeface="Times New Roman"/>
              <a:cs typeface="Times New Roman"/>
              <a:sym typeface="Times New Roman"/>
            </a:endParaRPr>
          </a:p>
        </p:txBody>
      </p:sp>
      <p:sp>
        <p:nvSpPr>
          <p:cNvPr id="1433" name="Google Shape;1433;p194"/>
          <p:cNvSpPr/>
          <p:nvPr/>
        </p:nvSpPr>
        <p:spPr>
          <a:xfrm>
            <a:off x="4572000" y="3505201"/>
            <a:ext cx="514350" cy="6461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w</a:t>
            </a:r>
            <a:endParaRPr sz="3600" b="1" i="0" u="none" strike="noStrike" cap="none">
              <a:solidFill>
                <a:schemeClr val="dk1"/>
              </a:solidFill>
              <a:latin typeface="Times New Roman"/>
              <a:ea typeface="Times New Roman"/>
              <a:cs typeface="Times New Roman"/>
              <a:sym typeface="Times New Roman"/>
            </a:endParaRPr>
          </a:p>
        </p:txBody>
      </p:sp>
      <p:sp>
        <p:nvSpPr>
          <p:cNvPr id="1434" name="Google Shape;1434;p194"/>
          <p:cNvSpPr/>
          <p:nvPr/>
        </p:nvSpPr>
        <p:spPr>
          <a:xfrm>
            <a:off x="5181600" y="3505201"/>
            <a:ext cx="412750" cy="6461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x</a:t>
            </a:r>
            <a:endParaRPr sz="3600" b="1" i="0" u="none" strike="noStrike" cap="none">
              <a:solidFill>
                <a:schemeClr val="dk1"/>
              </a:solidFill>
              <a:latin typeface="Times New Roman"/>
              <a:ea typeface="Times New Roman"/>
              <a:cs typeface="Times New Roman"/>
              <a:sym typeface="Times New Roman"/>
            </a:endParaRPr>
          </a:p>
        </p:txBody>
      </p:sp>
      <p:cxnSp>
        <p:nvCxnSpPr>
          <p:cNvPr id="1435" name="Google Shape;1435;p194"/>
          <p:cNvCxnSpPr/>
          <p:nvPr/>
        </p:nvCxnSpPr>
        <p:spPr>
          <a:xfrm>
            <a:off x="4038600" y="3276600"/>
            <a:ext cx="152400" cy="381000"/>
          </a:xfrm>
          <a:prstGeom prst="straightConnector1">
            <a:avLst/>
          </a:prstGeom>
          <a:noFill/>
          <a:ln w="12700" cap="sq" cmpd="sng">
            <a:solidFill>
              <a:schemeClr val="dk1"/>
            </a:solidFill>
            <a:prstDash val="solid"/>
            <a:round/>
            <a:headEnd type="none" w="sm" len="sm"/>
            <a:tailEnd type="triangle" w="sm" len="sm"/>
          </a:ln>
        </p:spPr>
      </p:cxnSp>
      <p:sp>
        <p:nvSpPr>
          <p:cNvPr id="1436" name="Google Shape;1436;p194"/>
          <p:cNvSpPr/>
          <p:nvPr/>
        </p:nvSpPr>
        <p:spPr>
          <a:xfrm>
            <a:off x="3657600" y="2819400"/>
            <a:ext cx="776288"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Times New Roman"/>
                <a:ea typeface="Times New Roman"/>
                <a:cs typeface="Times New Roman"/>
                <a:sym typeface="Times New Roman"/>
              </a:rPr>
              <a:t>read</a:t>
            </a:r>
            <a:endParaRPr sz="2400" b="1" i="0" u="none" strike="noStrike" cap="none">
              <a:solidFill>
                <a:srgbClr val="C00000"/>
              </a:solidFill>
              <a:latin typeface="Times New Roman"/>
              <a:ea typeface="Times New Roman"/>
              <a:cs typeface="Times New Roman"/>
              <a:sym typeface="Times New Roman"/>
            </a:endParaRPr>
          </a:p>
        </p:txBody>
      </p:sp>
      <p:sp>
        <p:nvSpPr>
          <p:cNvPr id="1437" name="Google Shape;1437;p194"/>
          <p:cNvSpPr/>
          <p:nvPr/>
        </p:nvSpPr>
        <p:spPr>
          <a:xfrm>
            <a:off x="4419601" y="2819400"/>
            <a:ext cx="860425"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Times New Roman"/>
                <a:ea typeface="Times New Roman"/>
                <a:cs typeface="Times New Roman"/>
                <a:sym typeface="Times New Roman"/>
              </a:rPr>
              <a:t>write</a:t>
            </a:r>
            <a:endParaRPr sz="2400" b="1" i="0" u="none" strike="noStrike" cap="none">
              <a:solidFill>
                <a:srgbClr val="C00000"/>
              </a:solidFill>
              <a:latin typeface="Times New Roman"/>
              <a:ea typeface="Times New Roman"/>
              <a:cs typeface="Times New Roman"/>
              <a:sym typeface="Times New Roman"/>
            </a:endParaRPr>
          </a:p>
        </p:txBody>
      </p:sp>
      <p:sp>
        <p:nvSpPr>
          <p:cNvPr id="1438" name="Google Shape;1438;p194"/>
          <p:cNvSpPr/>
          <p:nvPr/>
        </p:nvSpPr>
        <p:spPr>
          <a:xfrm>
            <a:off x="5257800" y="2819400"/>
            <a:ext cx="1295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Times New Roman"/>
                <a:ea typeface="Times New Roman"/>
                <a:cs typeface="Times New Roman"/>
                <a:sym typeface="Times New Roman"/>
              </a:rPr>
              <a:t>execute</a:t>
            </a:r>
            <a:endParaRPr sz="2400" b="1" i="0" u="none" strike="noStrike" cap="none">
              <a:solidFill>
                <a:srgbClr val="C00000"/>
              </a:solidFill>
              <a:latin typeface="Times New Roman"/>
              <a:ea typeface="Times New Roman"/>
              <a:cs typeface="Times New Roman"/>
              <a:sym typeface="Times New Roman"/>
            </a:endParaRPr>
          </a:p>
        </p:txBody>
      </p:sp>
      <p:cxnSp>
        <p:nvCxnSpPr>
          <p:cNvPr id="1439" name="Google Shape;1439;p194"/>
          <p:cNvCxnSpPr/>
          <p:nvPr/>
        </p:nvCxnSpPr>
        <p:spPr>
          <a:xfrm>
            <a:off x="4800600" y="3276600"/>
            <a:ext cx="0" cy="457200"/>
          </a:xfrm>
          <a:prstGeom prst="straightConnector1">
            <a:avLst/>
          </a:prstGeom>
          <a:noFill/>
          <a:ln w="12700" cap="sq" cmpd="sng">
            <a:solidFill>
              <a:schemeClr val="dk1"/>
            </a:solidFill>
            <a:prstDash val="solid"/>
            <a:round/>
            <a:headEnd type="none" w="sm" len="sm"/>
            <a:tailEnd type="triangle" w="sm" len="sm"/>
          </a:ln>
        </p:spPr>
      </p:cxnSp>
      <p:cxnSp>
        <p:nvCxnSpPr>
          <p:cNvPr id="1440" name="Google Shape;1440;p194"/>
          <p:cNvCxnSpPr/>
          <p:nvPr/>
        </p:nvCxnSpPr>
        <p:spPr>
          <a:xfrm flipH="1">
            <a:off x="5334000" y="3276600"/>
            <a:ext cx="228600" cy="381000"/>
          </a:xfrm>
          <a:prstGeom prst="straightConnector1">
            <a:avLst/>
          </a:prstGeom>
          <a:noFill/>
          <a:ln w="12700" cap="sq" cmpd="sng">
            <a:solidFill>
              <a:schemeClr val="dk1"/>
            </a:solidFill>
            <a:prstDash val="solid"/>
            <a:round/>
            <a:headEnd type="none" w="sm" len="sm"/>
            <a:tailEnd type="triangle" w="sm" len="sm"/>
          </a:ln>
        </p:spPr>
      </p:cxnSp>
      <p:sp>
        <p:nvSpPr>
          <p:cNvPr id="1441" name="Google Shape;1441;p194"/>
          <p:cNvSpPr/>
          <p:nvPr/>
        </p:nvSpPr>
        <p:spPr>
          <a:xfrm>
            <a:off x="380999" y="4191000"/>
            <a:ext cx="11332780" cy="30469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Read (r). </a:t>
            </a:r>
            <a:r>
              <a:rPr lang="en-US" sz="2400" b="0" i="0" u="none" strike="noStrike" cap="none">
                <a:solidFill>
                  <a:schemeClr val="dk1"/>
                </a:solidFill>
                <a:latin typeface="Arial"/>
                <a:ea typeface="Arial"/>
                <a:cs typeface="Arial"/>
                <a:sym typeface="Arial"/>
              </a:rPr>
              <a:t>This permission allows the file to be read or the contents of a directory to be listed.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Write (w). </a:t>
            </a:r>
            <a:r>
              <a:rPr lang="en-US" sz="2400" b="0" i="0" u="none" strike="noStrike" cap="none">
                <a:solidFill>
                  <a:schemeClr val="dk1"/>
                </a:solidFill>
                <a:latin typeface="Arial"/>
                <a:ea typeface="Arial"/>
                <a:cs typeface="Arial"/>
                <a:sym typeface="Arial"/>
              </a:rPr>
              <a:t>This permission allows a file to be modified. It allows files to be created or deleted within a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Execute (x). </a:t>
            </a:r>
            <a:r>
              <a:rPr lang="en-US" sz="2400" b="0" i="0" u="none" strike="noStrike" cap="none">
                <a:solidFill>
                  <a:schemeClr val="dk1"/>
                </a:solidFill>
                <a:latin typeface="Arial"/>
                <a:ea typeface="Arial"/>
                <a:cs typeface="Arial"/>
                <a:sym typeface="Arial"/>
              </a:rPr>
              <a:t>This permission allows a file to be executed.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If a permission is set, the character is shown. Otherwise a “-” appears.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1442" name="Google Shape;1442;p194"/>
          <p:cNvSpPr txBox="1"/>
          <p:nvPr/>
        </p:nvSpPr>
        <p:spPr>
          <a:xfrm>
            <a:off x="504497" y="543691"/>
            <a:ext cx="996643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2800" b="0" i="0" u="none" strike="noStrike" cap="none">
              <a:solidFill>
                <a:srgbClr val="000066"/>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9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171</a:t>
            </a:fld>
            <a:endParaRPr sz="900">
              <a:solidFill>
                <a:schemeClr val="dk1"/>
              </a:solidFill>
              <a:latin typeface="Arial"/>
              <a:ea typeface="Arial"/>
              <a:cs typeface="Arial"/>
              <a:sym typeface="Arial"/>
            </a:endParaRPr>
          </a:p>
        </p:txBody>
      </p:sp>
      <p:sp>
        <p:nvSpPr>
          <p:cNvPr id="1448" name="Google Shape;1448;p195"/>
          <p:cNvSpPr/>
          <p:nvPr/>
        </p:nvSpPr>
        <p:spPr>
          <a:xfrm>
            <a:off x="1905000" y="990600"/>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3366"/>
              </a:solidFill>
              <a:latin typeface="Arial"/>
              <a:ea typeface="Arial"/>
              <a:cs typeface="Arial"/>
              <a:sym typeface="Arial"/>
            </a:endParaRPr>
          </a:p>
        </p:txBody>
      </p:sp>
      <p:sp>
        <p:nvSpPr>
          <p:cNvPr id="1449" name="Google Shape;1449;p195"/>
          <p:cNvSpPr/>
          <p:nvPr/>
        </p:nvSpPr>
        <p:spPr>
          <a:xfrm>
            <a:off x="380999" y="990600"/>
            <a:ext cx="11238187" cy="53340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Arial"/>
                <a:ea typeface="Arial"/>
                <a:cs typeface="Arial"/>
                <a:sym typeface="Arial"/>
              </a:rPr>
              <a:t>Understand File Permissions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The permission characters are grouped (“</a:t>
            </a:r>
            <a:r>
              <a:rPr lang="en-US" sz="2600" b="1" i="0" u="none" strike="noStrike" cap="none">
                <a:solidFill>
                  <a:schemeClr val="dk1"/>
                </a:solidFill>
                <a:latin typeface="Arial"/>
                <a:ea typeface="Arial"/>
                <a:cs typeface="Arial"/>
                <a:sym typeface="Arial"/>
              </a:rPr>
              <a:t>rwx rwx rwx</a:t>
            </a:r>
            <a:r>
              <a:rPr lang="en-US" sz="26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457200" marR="0" lvl="1" indent="-165100" algn="l" rtl="0">
              <a:lnSpc>
                <a:spcPct val="100000"/>
              </a:lnSpc>
              <a:spcBef>
                <a:spcPts val="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Characters 1 to 3. </a:t>
            </a:r>
            <a:r>
              <a:rPr lang="en-US" sz="2600" b="0" i="0" u="none" strike="noStrike" cap="none">
                <a:solidFill>
                  <a:schemeClr val="dk1"/>
                </a:solidFill>
                <a:latin typeface="Arial"/>
                <a:ea typeface="Arial"/>
                <a:cs typeface="Arial"/>
                <a:sym typeface="Arial"/>
              </a:rPr>
              <a:t>These represent the permissions of the file owner. The x permission on a directory is required to be able to change into that directory.</a:t>
            </a:r>
            <a:endParaRPr sz="1400" b="0" i="0" u="none" strike="noStrike" cap="none">
              <a:solidFill>
                <a:srgbClr val="000000"/>
              </a:solidFill>
              <a:latin typeface="Arial"/>
              <a:ea typeface="Arial"/>
              <a:cs typeface="Arial"/>
              <a:sym typeface="Arial"/>
            </a:endParaRPr>
          </a:p>
          <a:p>
            <a:pPr marL="457200" marR="0" lvl="1" indent="-165100" algn="l" rtl="0">
              <a:lnSpc>
                <a:spcPct val="100000"/>
              </a:lnSpc>
              <a:spcBef>
                <a:spcPts val="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Characters 4 to 6. </a:t>
            </a:r>
            <a:r>
              <a:rPr lang="en-US" sz="2600" b="0" i="0" u="none" strike="noStrike" cap="none">
                <a:solidFill>
                  <a:schemeClr val="dk1"/>
                </a:solidFill>
                <a:latin typeface="Arial"/>
                <a:ea typeface="Arial"/>
                <a:cs typeface="Arial"/>
                <a:sym typeface="Arial"/>
              </a:rPr>
              <a:t>These represent the permissions of the owning group.</a:t>
            </a:r>
            <a:endParaRPr sz="1400" b="0" i="0" u="none" strike="noStrike" cap="none">
              <a:solidFill>
                <a:srgbClr val="000000"/>
              </a:solidFill>
              <a:latin typeface="Arial"/>
              <a:ea typeface="Arial"/>
              <a:cs typeface="Arial"/>
              <a:sym typeface="Arial"/>
            </a:endParaRPr>
          </a:p>
          <a:p>
            <a:pPr marL="457200" marR="0" lvl="1" indent="-165100" algn="l" rtl="0">
              <a:lnSpc>
                <a:spcPct val="100000"/>
              </a:lnSpc>
              <a:spcBef>
                <a:spcPts val="0"/>
              </a:spcBef>
              <a:spcAft>
                <a:spcPts val="0"/>
              </a:spcAft>
              <a:buClr>
                <a:schemeClr val="dk1"/>
              </a:buClr>
              <a:buSzPts val="2600"/>
              <a:buFont typeface="Arial"/>
              <a:buChar char="•"/>
            </a:pPr>
            <a:r>
              <a:rPr lang="en-US" sz="2600" b="1" i="0" u="none" strike="noStrike" cap="none">
                <a:solidFill>
                  <a:schemeClr val="dk1"/>
                </a:solidFill>
                <a:latin typeface="Arial"/>
                <a:ea typeface="Arial"/>
                <a:cs typeface="Arial"/>
                <a:sym typeface="Arial"/>
              </a:rPr>
              <a:t>Characters 7 to 9. </a:t>
            </a:r>
            <a:r>
              <a:rPr lang="en-US" sz="2600" b="0" i="0" u="none" strike="noStrike" cap="none">
                <a:solidFill>
                  <a:schemeClr val="dk1"/>
                </a:solidFill>
                <a:latin typeface="Arial"/>
                <a:ea typeface="Arial"/>
                <a:cs typeface="Arial"/>
                <a:sym typeface="Arial"/>
              </a:rPr>
              <a:t>These represent the permissions of all other users.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Each file (and directory) can belong to only one user and one group.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The name of the file owner (taruc) is shown in the ls output next to the file permissions.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The name of the owning group (taruc) is shown next to the file owner.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600"/>
              <a:buFont typeface="Arial"/>
              <a:buNone/>
            </a:pPr>
            <a:endParaRPr sz="2600" b="0" i="0" u="none" strike="noStrike" cap="none">
              <a:solidFill>
                <a:schemeClr val="dk1"/>
              </a:solidFill>
              <a:latin typeface="Arial"/>
              <a:ea typeface="Arial"/>
              <a:cs typeface="Arial"/>
              <a:sym typeface="Arial"/>
            </a:endParaRPr>
          </a:p>
          <a:p>
            <a:pPr marL="342900" marR="0" lvl="0" indent="-177800" algn="l" rtl="0">
              <a:lnSpc>
                <a:spcPct val="100000"/>
              </a:lnSpc>
              <a:spcBef>
                <a:spcPts val="0"/>
              </a:spcBef>
              <a:spcAft>
                <a:spcPts val="0"/>
              </a:spcAft>
              <a:buClr>
                <a:schemeClr val="dk1"/>
              </a:buClr>
              <a:buSzPts val="2600"/>
              <a:buFont typeface="Noto Sans Symbols"/>
              <a:buNone/>
            </a:pPr>
            <a:endParaRPr sz="2600" b="0" i="0" u="none" strike="noStrike" cap="none">
              <a:solidFill>
                <a:schemeClr val="dk1"/>
              </a:solidFill>
              <a:latin typeface="Arial"/>
              <a:ea typeface="Arial"/>
              <a:cs typeface="Arial"/>
              <a:sym typeface="Arial"/>
            </a:endParaRPr>
          </a:p>
        </p:txBody>
      </p:sp>
      <p:sp>
        <p:nvSpPr>
          <p:cNvPr id="1450" name="Google Shape;1450;p195"/>
          <p:cNvSpPr/>
          <p:nvPr/>
        </p:nvSpPr>
        <p:spPr>
          <a:xfrm>
            <a:off x="2209800" y="2590800"/>
            <a:ext cx="7696200" cy="7699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Arial"/>
              <a:ea typeface="Arial"/>
              <a:cs typeface="Arial"/>
              <a:sym typeface="Arial"/>
            </a:endParaRPr>
          </a:p>
        </p:txBody>
      </p:sp>
      <p:sp>
        <p:nvSpPr>
          <p:cNvPr id="1451" name="Google Shape;1451;p195"/>
          <p:cNvSpPr txBox="1"/>
          <p:nvPr/>
        </p:nvSpPr>
        <p:spPr>
          <a:xfrm>
            <a:off x="504497" y="543691"/>
            <a:ext cx="996643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2800" b="0" i="0" u="none" strike="noStrike" cap="none">
              <a:solidFill>
                <a:srgbClr val="000066"/>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19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172</a:t>
            </a:fld>
            <a:endParaRPr sz="900">
              <a:solidFill>
                <a:schemeClr val="dk1"/>
              </a:solidFill>
              <a:latin typeface="Arial"/>
              <a:ea typeface="Arial"/>
              <a:cs typeface="Arial"/>
              <a:sym typeface="Arial"/>
            </a:endParaRPr>
          </a:p>
        </p:txBody>
      </p:sp>
      <p:grpSp>
        <p:nvGrpSpPr>
          <p:cNvPr id="1457" name="Google Shape;1457;p196"/>
          <p:cNvGrpSpPr/>
          <p:nvPr/>
        </p:nvGrpSpPr>
        <p:grpSpPr>
          <a:xfrm>
            <a:off x="1752600" y="1981201"/>
            <a:ext cx="7391400" cy="1562418"/>
            <a:chOff x="816" y="2544"/>
            <a:chExt cx="4656" cy="1295"/>
          </a:xfrm>
        </p:grpSpPr>
        <p:sp>
          <p:nvSpPr>
            <p:cNvPr id="1458" name="Google Shape;1458;p196"/>
            <p:cNvSpPr/>
            <p:nvPr/>
          </p:nvSpPr>
          <p:spPr>
            <a:xfrm>
              <a:off x="960" y="3024"/>
              <a:ext cx="1248" cy="432"/>
            </a:xfrm>
            <a:prstGeom prst="rect">
              <a:avLst/>
            </a:prstGeom>
            <a:no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9" name="Google Shape;1459;p196"/>
            <p:cNvSpPr/>
            <p:nvPr/>
          </p:nvSpPr>
          <p:spPr>
            <a:xfrm>
              <a:off x="2640" y="3024"/>
              <a:ext cx="1248" cy="432"/>
            </a:xfrm>
            <a:prstGeom prst="rect">
              <a:avLst/>
            </a:prstGeom>
            <a:no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0" name="Google Shape;1460;p196"/>
            <p:cNvSpPr/>
            <p:nvPr/>
          </p:nvSpPr>
          <p:spPr>
            <a:xfrm>
              <a:off x="4224" y="3024"/>
              <a:ext cx="1248" cy="432"/>
            </a:xfrm>
            <a:prstGeom prst="rect">
              <a:avLst/>
            </a:prstGeom>
            <a:no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1" name="Google Shape;1461;p196"/>
            <p:cNvSpPr/>
            <p:nvPr/>
          </p:nvSpPr>
          <p:spPr>
            <a:xfrm>
              <a:off x="1345" y="3456"/>
              <a:ext cx="693" cy="3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Owner </a:t>
              </a:r>
              <a:endParaRPr sz="2400" b="0" i="0" u="none" strike="noStrike" cap="none">
                <a:solidFill>
                  <a:schemeClr val="dk1"/>
                </a:solidFill>
                <a:latin typeface="Times New Roman"/>
                <a:ea typeface="Times New Roman"/>
                <a:cs typeface="Times New Roman"/>
                <a:sym typeface="Times New Roman"/>
              </a:endParaRPr>
            </a:p>
          </p:txBody>
        </p:sp>
        <p:sp>
          <p:nvSpPr>
            <p:cNvPr id="1462" name="Google Shape;1462;p196"/>
            <p:cNvSpPr/>
            <p:nvPr/>
          </p:nvSpPr>
          <p:spPr>
            <a:xfrm>
              <a:off x="2993" y="3456"/>
              <a:ext cx="612" cy="3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Group</a:t>
              </a:r>
              <a:endParaRPr sz="2400" b="0" i="0" u="none" strike="noStrike" cap="none">
                <a:solidFill>
                  <a:schemeClr val="dk1"/>
                </a:solidFill>
                <a:latin typeface="Times New Roman"/>
                <a:ea typeface="Times New Roman"/>
                <a:cs typeface="Times New Roman"/>
                <a:sym typeface="Times New Roman"/>
              </a:endParaRPr>
            </a:p>
          </p:txBody>
        </p:sp>
        <p:sp>
          <p:nvSpPr>
            <p:cNvPr id="1463" name="Google Shape;1463;p196"/>
            <p:cNvSpPr/>
            <p:nvPr/>
          </p:nvSpPr>
          <p:spPr>
            <a:xfrm>
              <a:off x="4560" y="3456"/>
              <a:ext cx="633" cy="3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Others</a:t>
              </a:r>
              <a:endParaRPr sz="2400" b="0" i="0" u="none" strike="noStrike" cap="none">
                <a:solidFill>
                  <a:schemeClr val="dk1"/>
                </a:solidFill>
                <a:latin typeface="Times New Roman"/>
                <a:ea typeface="Times New Roman"/>
                <a:cs typeface="Times New Roman"/>
                <a:sym typeface="Times New Roman"/>
              </a:endParaRPr>
            </a:p>
          </p:txBody>
        </p:sp>
        <p:sp>
          <p:nvSpPr>
            <p:cNvPr id="1464" name="Google Shape;1464;p196"/>
            <p:cNvSpPr/>
            <p:nvPr/>
          </p:nvSpPr>
          <p:spPr>
            <a:xfrm>
              <a:off x="1104" y="2976"/>
              <a:ext cx="246" cy="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r</a:t>
              </a:r>
              <a:endParaRPr sz="3600" b="1" i="0" u="none" strike="noStrike" cap="none">
                <a:solidFill>
                  <a:schemeClr val="dk1"/>
                </a:solidFill>
                <a:latin typeface="Times New Roman"/>
                <a:ea typeface="Times New Roman"/>
                <a:cs typeface="Times New Roman"/>
                <a:sym typeface="Times New Roman"/>
              </a:endParaRPr>
            </a:p>
          </p:txBody>
        </p:sp>
        <p:sp>
          <p:nvSpPr>
            <p:cNvPr id="1465" name="Google Shape;1465;p196"/>
            <p:cNvSpPr/>
            <p:nvPr/>
          </p:nvSpPr>
          <p:spPr>
            <a:xfrm>
              <a:off x="1440" y="2976"/>
              <a:ext cx="326" cy="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w</a:t>
              </a:r>
              <a:endParaRPr sz="3600" b="1" i="0" u="none" strike="noStrike" cap="none">
                <a:solidFill>
                  <a:schemeClr val="dk1"/>
                </a:solidFill>
                <a:latin typeface="Times New Roman"/>
                <a:ea typeface="Times New Roman"/>
                <a:cs typeface="Times New Roman"/>
                <a:sym typeface="Times New Roman"/>
              </a:endParaRPr>
            </a:p>
          </p:txBody>
        </p:sp>
        <p:sp>
          <p:nvSpPr>
            <p:cNvPr id="1466" name="Google Shape;1466;p196"/>
            <p:cNvSpPr/>
            <p:nvPr/>
          </p:nvSpPr>
          <p:spPr>
            <a:xfrm>
              <a:off x="1824" y="2976"/>
              <a:ext cx="262" cy="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x</a:t>
              </a:r>
              <a:endParaRPr sz="3600" b="1" i="0" u="none" strike="noStrike" cap="none">
                <a:solidFill>
                  <a:schemeClr val="dk1"/>
                </a:solidFill>
                <a:latin typeface="Times New Roman"/>
                <a:ea typeface="Times New Roman"/>
                <a:cs typeface="Times New Roman"/>
                <a:sym typeface="Times New Roman"/>
              </a:endParaRPr>
            </a:p>
          </p:txBody>
        </p:sp>
        <p:sp>
          <p:nvSpPr>
            <p:cNvPr id="1467" name="Google Shape;1467;p196"/>
            <p:cNvSpPr/>
            <p:nvPr/>
          </p:nvSpPr>
          <p:spPr>
            <a:xfrm>
              <a:off x="2764" y="2976"/>
              <a:ext cx="246" cy="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r</a:t>
              </a:r>
              <a:endParaRPr sz="3600" b="1" i="0" u="none" strike="noStrike" cap="none">
                <a:solidFill>
                  <a:schemeClr val="dk1"/>
                </a:solidFill>
                <a:latin typeface="Times New Roman"/>
                <a:ea typeface="Times New Roman"/>
                <a:cs typeface="Times New Roman"/>
                <a:sym typeface="Times New Roman"/>
              </a:endParaRPr>
            </a:p>
          </p:txBody>
        </p:sp>
        <p:sp>
          <p:nvSpPr>
            <p:cNvPr id="1468" name="Google Shape;1468;p196"/>
            <p:cNvSpPr/>
            <p:nvPr/>
          </p:nvSpPr>
          <p:spPr>
            <a:xfrm>
              <a:off x="3100" y="2976"/>
              <a:ext cx="326" cy="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w</a:t>
              </a:r>
              <a:endParaRPr sz="3600" b="1" i="0" u="none" strike="noStrike" cap="none">
                <a:solidFill>
                  <a:schemeClr val="dk1"/>
                </a:solidFill>
                <a:latin typeface="Times New Roman"/>
                <a:ea typeface="Times New Roman"/>
                <a:cs typeface="Times New Roman"/>
                <a:sym typeface="Times New Roman"/>
              </a:endParaRPr>
            </a:p>
          </p:txBody>
        </p:sp>
        <p:sp>
          <p:nvSpPr>
            <p:cNvPr id="1469" name="Google Shape;1469;p196"/>
            <p:cNvSpPr/>
            <p:nvPr/>
          </p:nvSpPr>
          <p:spPr>
            <a:xfrm>
              <a:off x="3484" y="2976"/>
              <a:ext cx="262" cy="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x</a:t>
              </a:r>
              <a:endParaRPr sz="3600" b="1" i="0" u="none" strike="noStrike" cap="none">
                <a:solidFill>
                  <a:schemeClr val="dk1"/>
                </a:solidFill>
                <a:latin typeface="Times New Roman"/>
                <a:ea typeface="Times New Roman"/>
                <a:cs typeface="Times New Roman"/>
                <a:sym typeface="Times New Roman"/>
              </a:endParaRPr>
            </a:p>
          </p:txBody>
        </p:sp>
        <p:sp>
          <p:nvSpPr>
            <p:cNvPr id="1470" name="Google Shape;1470;p196"/>
            <p:cNvSpPr/>
            <p:nvPr/>
          </p:nvSpPr>
          <p:spPr>
            <a:xfrm>
              <a:off x="4348" y="2976"/>
              <a:ext cx="246" cy="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r</a:t>
              </a:r>
              <a:endParaRPr sz="3600" b="1" i="0" u="none" strike="noStrike" cap="none">
                <a:solidFill>
                  <a:schemeClr val="dk1"/>
                </a:solidFill>
                <a:latin typeface="Times New Roman"/>
                <a:ea typeface="Times New Roman"/>
                <a:cs typeface="Times New Roman"/>
                <a:sym typeface="Times New Roman"/>
              </a:endParaRPr>
            </a:p>
          </p:txBody>
        </p:sp>
        <p:sp>
          <p:nvSpPr>
            <p:cNvPr id="1471" name="Google Shape;1471;p196"/>
            <p:cNvSpPr/>
            <p:nvPr/>
          </p:nvSpPr>
          <p:spPr>
            <a:xfrm>
              <a:off x="4684" y="2976"/>
              <a:ext cx="326" cy="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w</a:t>
              </a:r>
              <a:endParaRPr sz="3600" b="1" i="0" u="none" strike="noStrike" cap="none">
                <a:solidFill>
                  <a:schemeClr val="dk1"/>
                </a:solidFill>
                <a:latin typeface="Times New Roman"/>
                <a:ea typeface="Times New Roman"/>
                <a:cs typeface="Times New Roman"/>
                <a:sym typeface="Times New Roman"/>
              </a:endParaRPr>
            </a:p>
          </p:txBody>
        </p:sp>
        <p:sp>
          <p:nvSpPr>
            <p:cNvPr id="1472" name="Google Shape;1472;p196"/>
            <p:cNvSpPr/>
            <p:nvPr/>
          </p:nvSpPr>
          <p:spPr>
            <a:xfrm>
              <a:off x="5068" y="2976"/>
              <a:ext cx="262" cy="5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x</a:t>
              </a:r>
              <a:endParaRPr sz="3600" b="1" i="0" u="none" strike="noStrike" cap="none">
                <a:solidFill>
                  <a:schemeClr val="dk1"/>
                </a:solidFill>
                <a:latin typeface="Times New Roman"/>
                <a:ea typeface="Times New Roman"/>
                <a:cs typeface="Times New Roman"/>
                <a:sym typeface="Times New Roman"/>
              </a:endParaRPr>
            </a:p>
          </p:txBody>
        </p:sp>
        <p:cxnSp>
          <p:nvCxnSpPr>
            <p:cNvPr id="1473" name="Google Shape;1473;p196"/>
            <p:cNvCxnSpPr/>
            <p:nvPr/>
          </p:nvCxnSpPr>
          <p:spPr>
            <a:xfrm>
              <a:off x="1104" y="2832"/>
              <a:ext cx="96" cy="240"/>
            </a:xfrm>
            <a:prstGeom prst="straightConnector1">
              <a:avLst/>
            </a:prstGeom>
            <a:noFill/>
            <a:ln w="12700" cap="sq" cmpd="sng">
              <a:solidFill>
                <a:schemeClr val="dk1"/>
              </a:solidFill>
              <a:prstDash val="solid"/>
              <a:round/>
              <a:headEnd type="none" w="sm" len="sm"/>
              <a:tailEnd type="triangle" w="sm" len="sm"/>
            </a:ln>
          </p:spPr>
        </p:cxnSp>
        <p:sp>
          <p:nvSpPr>
            <p:cNvPr id="1474" name="Google Shape;1474;p196"/>
            <p:cNvSpPr/>
            <p:nvPr/>
          </p:nvSpPr>
          <p:spPr>
            <a:xfrm>
              <a:off x="816" y="2544"/>
              <a:ext cx="489" cy="3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Times New Roman"/>
                  <a:ea typeface="Times New Roman"/>
                  <a:cs typeface="Times New Roman"/>
                  <a:sym typeface="Times New Roman"/>
                </a:rPr>
                <a:t>read</a:t>
              </a:r>
              <a:endParaRPr sz="2400" b="1" i="0" u="none" strike="noStrike" cap="none">
                <a:solidFill>
                  <a:srgbClr val="C00000"/>
                </a:solidFill>
                <a:latin typeface="Times New Roman"/>
                <a:ea typeface="Times New Roman"/>
                <a:cs typeface="Times New Roman"/>
                <a:sym typeface="Times New Roman"/>
              </a:endParaRPr>
            </a:p>
          </p:txBody>
        </p:sp>
        <p:sp>
          <p:nvSpPr>
            <p:cNvPr id="1475" name="Google Shape;1475;p196"/>
            <p:cNvSpPr/>
            <p:nvPr/>
          </p:nvSpPr>
          <p:spPr>
            <a:xfrm>
              <a:off x="1344" y="2544"/>
              <a:ext cx="546" cy="3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Times New Roman"/>
                  <a:ea typeface="Times New Roman"/>
                  <a:cs typeface="Times New Roman"/>
                  <a:sym typeface="Times New Roman"/>
                </a:rPr>
                <a:t>write</a:t>
              </a:r>
              <a:endParaRPr sz="2400" b="1" i="0" u="none" strike="noStrike" cap="none">
                <a:solidFill>
                  <a:srgbClr val="C00000"/>
                </a:solidFill>
                <a:latin typeface="Times New Roman"/>
                <a:ea typeface="Times New Roman"/>
                <a:cs typeface="Times New Roman"/>
                <a:sym typeface="Times New Roman"/>
              </a:endParaRPr>
            </a:p>
          </p:txBody>
        </p:sp>
        <p:sp>
          <p:nvSpPr>
            <p:cNvPr id="1476" name="Google Shape;1476;p196"/>
            <p:cNvSpPr/>
            <p:nvPr/>
          </p:nvSpPr>
          <p:spPr>
            <a:xfrm>
              <a:off x="1968" y="2544"/>
              <a:ext cx="471" cy="3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Times New Roman"/>
                  <a:ea typeface="Times New Roman"/>
                  <a:cs typeface="Times New Roman"/>
                  <a:sym typeface="Times New Roman"/>
                </a:rPr>
                <a:t>exec</a:t>
              </a:r>
              <a:endParaRPr sz="2400" b="1" i="0" u="none" strike="noStrike" cap="none">
                <a:solidFill>
                  <a:srgbClr val="C00000"/>
                </a:solidFill>
                <a:latin typeface="Times New Roman"/>
                <a:ea typeface="Times New Roman"/>
                <a:cs typeface="Times New Roman"/>
                <a:sym typeface="Times New Roman"/>
              </a:endParaRPr>
            </a:p>
          </p:txBody>
        </p:sp>
        <p:cxnSp>
          <p:nvCxnSpPr>
            <p:cNvPr id="1477" name="Google Shape;1477;p196"/>
            <p:cNvCxnSpPr/>
            <p:nvPr/>
          </p:nvCxnSpPr>
          <p:spPr>
            <a:xfrm>
              <a:off x="1584" y="2784"/>
              <a:ext cx="0" cy="288"/>
            </a:xfrm>
            <a:prstGeom prst="straightConnector1">
              <a:avLst/>
            </a:prstGeom>
            <a:noFill/>
            <a:ln w="12700" cap="sq" cmpd="sng">
              <a:solidFill>
                <a:schemeClr val="dk1"/>
              </a:solidFill>
              <a:prstDash val="solid"/>
              <a:round/>
              <a:headEnd type="none" w="sm" len="sm"/>
              <a:tailEnd type="triangle" w="sm" len="sm"/>
            </a:ln>
          </p:spPr>
        </p:cxnSp>
        <p:cxnSp>
          <p:nvCxnSpPr>
            <p:cNvPr id="1478" name="Google Shape;1478;p196"/>
            <p:cNvCxnSpPr/>
            <p:nvPr/>
          </p:nvCxnSpPr>
          <p:spPr>
            <a:xfrm flipH="1">
              <a:off x="2016" y="2832"/>
              <a:ext cx="144" cy="240"/>
            </a:xfrm>
            <a:prstGeom prst="straightConnector1">
              <a:avLst/>
            </a:prstGeom>
            <a:noFill/>
            <a:ln w="12700" cap="sq" cmpd="sng">
              <a:solidFill>
                <a:schemeClr val="dk1"/>
              </a:solidFill>
              <a:prstDash val="solid"/>
              <a:round/>
              <a:headEnd type="none" w="sm" len="sm"/>
              <a:tailEnd type="triangle" w="sm" len="sm"/>
            </a:ln>
          </p:spPr>
        </p:cxnSp>
      </p:grpSp>
      <p:graphicFrame>
        <p:nvGraphicFramePr>
          <p:cNvPr id="1479" name="Google Shape;1479;p196"/>
          <p:cNvGraphicFramePr/>
          <p:nvPr/>
        </p:nvGraphicFramePr>
        <p:xfrm>
          <a:off x="1524000" y="3657601"/>
          <a:ext cx="3000000" cy="3000000"/>
        </p:xfrm>
        <a:graphic>
          <a:graphicData uri="http://schemas.openxmlformats.org/drawingml/2006/table">
            <a:tbl>
              <a:tblPr>
                <a:noFill/>
                <a:tableStyleId>{C9DE93FA-2E25-400F-9FBD-89434640F52B}</a:tableStyleId>
              </a:tblPr>
              <a:tblGrid>
                <a:gridCol w="2171700">
                  <a:extLst>
                    <a:ext uri="{9D8B030D-6E8A-4147-A177-3AD203B41FA5}">
                      <a16:colId xmlns:a16="http://schemas.microsoft.com/office/drawing/2014/main" val="20000"/>
                    </a:ext>
                  </a:extLst>
                </a:gridCol>
                <a:gridCol w="2493950">
                  <a:extLst>
                    <a:ext uri="{9D8B030D-6E8A-4147-A177-3AD203B41FA5}">
                      <a16:colId xmlns:a16="http://schemas.microsoft.com/office/drawing/2014/main" val="20001"/>
                    </a:ext>
                  </a:extLst>
                </a:gridCol>
                <a:gridCol w="4021150">
                  <a:extLst>
                    <a:ext uri="{9D8B030D-6E8A-4147-A177-3AD203B41FA5}">
                      <a16:colId xmlns:a16="http://schemas.microsoft.com/office/drawing/2014/main" val="20002"/>
                    </a:ext>
                  </a:extLst>
                </a:gridCol>
              </a:tblGrid>
              <a:tr h="512050">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Who</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User Class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Meaning</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12050">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Owner</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Owner of the file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117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g</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Group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Group to which the owners belongs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12050">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Others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Others users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01175">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All</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All users (owner, group, others users)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80" name="Google Shape;1480;p196"/>
          <p:cNvSpPr txBox="1"/>
          <p:nvPr/>
        </p:nvSpPr>
        <p:spPr>
          <a:xfrm>
            <a:off x="380999" y="273269"/>
            <a:ext cx="9966435"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400"/>
              </a:spcBef>
              <a:spcAft>
                <a:spcPts val="0"/>
              </a:spcAft>
              <a:buClr>
                <a:srgbClr val="000000"/>
              </a:buClr>
              <a:buSzPts val="2800"/>
              <a:buFont typeface="Arial"/>
              <a:buNone/>
            </a:pPr>
            <a:r>
              <a:rPr lang="en-US" sz="2800" b="0" i="0" u="none" strike="noStrike" cap="none">
                <a:solidFill>
                  <a:schemeClr val="dk1"/>
                </a:solidFill>
                <a:latin typeface="Arial"/>
                <a:ea typeface="Arial"/>
                <a:cs typeface="Arial"/>
                <a:sym typeface="Arial"/>
              </a:rPr>
              <a:t>Change file permissions - chmod</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9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173</a:t>
            </a:fld>
            <a:endParaRPr sz="900">
              <a:solidFill>
                <a:schemeClr val="dk1"/>
              </a:solidFill>
              <a:latin typeface="Arial"/>
              <a:ea typeface="Arial"/>
              <a:cs typeface="Arial"/>
              <a:sym typeface="Arial"/>
            </a:endParaRPr>
          </a:p>
        </p:txBody>
      </p:sp>
      <p:graphicFrame>
        <p:nvGraphicFramePr>
          <p:cNvPr id="1486" name="Google Shape;1486;p197"/>
          <p:cNvGraphicFramePr/>
          <p:nvPr/>
        </p:nvGraphicFramePr>
        <p:xfrm>
          <a:off x="612228" y="1204692"/>
          <a:ext cx="3000000" cy="3000000"/>
        </p:xfrm>
        <a:graphic>
          <a:graphicData uri="http://schemas.openxmlformats.org/drawingml/2006/table">
            <a:tbl>
              <a:tblPr>
                <a:noFill/>
                <a:tableStyleId>{C9DE93FA-2E25-400F-9FBD-89434640F52B}</a:tableStyleId>
              </a:tblPr>
              <a:tblGrid>
                <a:gridCol w="3866475">
                  <a:extLst>
                    <a:ext uri="{9D8B030D-6E8A-4147-A177-3AD203B41FA5}">
                      <a16:colId xmlns:a16="http://schemas.microsoft.com/office/drawing/2014/main" val="20000"/>
                    </a:ext>
                  </a:extLst>
                </a:gridCol>
                <a:gridCol w="6875100">
                  <a:extLst>
                    <a:ext uri="{9D8B030D-6E8A-4147-A177-3AD203B41FA5}">
                      <a16:colId xmlns:a16="http://schemas.microsoft.com/office/drawing/2014/main" val="20001"/>
                    </a:ext>
                  </a:extLst>
                </a:gridCol>
              </a:tblGrid>
              <a:tr h="714375">
                <a:tc>
                  <a:txBody>
                    <a:bodyPr/>
                    <a:lstStyle/>
                    <a:p>
                      <a:pPr marL="0" marR="0" lvl="0" indent="0" algn="ctr"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interpretation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76300">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chmod u=rwx file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read, write execute for user</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76300">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chmod g=rx file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Only read and execute for group</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35050">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chmod g+x file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Adds execute for group; read and write unchanged.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106500">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chmod a+r file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Adds read to all users; write and execute unchanged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74700">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chmod o-w file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600"/>
                        <a:buFont typeface="Arial"/>
                        <a:buNone/>
                      </a:pPr>
                      <a:r>
                        <a:rPr lang="en-US" sz="2600" b="0" i="0" u="none" strike="noStrike" cap="none">
                          <a:solidFill>
                            <a:schemeClr val="dk1"/>
                          </a:solidFill>
                          <a:latin typeface="Arial"/>
                          <a:ea typeface="Arial"/>
                          <a:cs typeface="Arial"/>
                          <a:sym typeface="Arial"/>
                        </a:rPr>
                        <a:t>Removes other</a:t>
                      </a:r>
                      <a:r>
                        <a:rPr lang="en-US" sz="2600" b="0" i="0" u="none" strike="noStrike" cap="none">
                          <a:solidFill>
                            <a:schemeClr val="dk1"/>
                          </a:solidFill>
                          <a:latin typeface="Arial Narrow"/>
                          <a:ea typeface="Arial Narrow"/>
                          <a:cs typeface="Arial Narrow"/>
                          <a:sym typeface="Arial Narrow"/>
                        </a:rPr>
                        <a:t>’</a:t>
                      </a:r>
                      <a:r>
                        <a:rPr lang="en-US" sz="2600" b="0" i="0" u="none" strike="noStrike" cap="none">
                          <a:solidFill>
                            <a:schemeClr val="dk1"/>
                          </a:solidFill>
                          <a:latin typeface="Arial"/>
                          <a:ea typeface="Arial"/>
                          <a:cs typeface="Arial"/>
                          <a:sym typeface="Arial"/>
                        </a:rPr>
                        <a:t> write permission; read and execute unchanged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87" name="Google Shape;1487;p197"/>
          <p:cNvSpPr/>
          <p:nvPr/>
        </p:nvSpPr>
        <p:spPr>
          <a:xfrm>
            <a:off x="1524000" y="838200"/>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FFFF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3366"/>
              </a:solidFill>
              <a:latin typeface="Arial"/>
              <a:ea typeface="Arial"/>
              <a:cs typeface="Arial"/>
              <a:sym typeface="Arial"/>
            </a:endParaRPr>
          </a:p>
        </p:txBody>
      </p:sp>
      <p:sp>
        <p:nvSpPr>
          <p:cNvPr id="1488" name="Google Shape;1488;p197"/>
          <p:cNvSpPr/>
          <p:nvPr/>
        </p:nvSpPr>
        <p:spPr>
          <a:xfrm>
            <a:off x="425669" y="404815"/>
            <a:ext cx="88392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9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174</a:t>
            </a:fld>
            <a:endParaRPr sz="900">
              <a:solidFill>
                <a:schemeClr val="dk1"/>
              </a:solidFill>
              <a:latin typeface="Arial"/>
              <a:ea typeface="Arial"/>
              <a:cs typeface="Arial"/>
              <a:sym typeface="Arial"/>
            </a:endParaRPr>
          </a:p>
        </p:txBody>
      </p:sp>
      <p:sp>
        <p:nvSpPr>
          <p:cNvPr id="1494" name="Google Shape;1494;p198"/>
          <p:cNvSpPr/>
          <p:nvPr/>
        </p:nvSpPr>
        <p:spPr>
          <a:xfrm>
            <a:off x="2667000" y="2286000"/>
            <a:ext cx="1981200" cy="1143000"/>
          </a:xfrm>
          <a:prstGeom prst="rect">
            <a:avLst/>
          </a:prstGeom>
          <a:no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5" name="Google Shape;1495;p198"/>
          <p:cNvSpPr/>
          <p:nvPr/>
        </p:nvSpPr>
        <p:spPr>
          <a:xfrm>
            <a:off x="5334000" y="2286000"/>
            <a:ext cx="1981200" cy="1143000"/>
          </a:xfrm>
          <a:prstGeom prst="rect">
            <a:avLst/>
          </a:prstGeom>
          <a:no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6" name="Google Shape;1496;p198"/>
          <p:cNvSpPr/>
          <p:nvPr/>
        </p:nvSpPr>
        <p:spPr>
          <a:xfrm>
            <a:off x="7848600" y="2286000"/>
            <a:ext cx="1981200" cy="1143000"/>
          </a:xfrm>
          <a:prstGeom prst="rect">
            <a:avLst/>
          </a:prstGeom>
          <a:no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7" name="Google Shape;1497;p198"/>
          <p:cNvSpPr/>
          <p:nvPr/>
        </p:nvSpPr>
        <p:spPr>
          <a:xfrm>
            <a:off x="3278188" y="3429001"/>
            <a:ext cx="1022350" cy="461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Owner</a:t>
            </a:r>
            <a:endParaRPr sz="2400" b="0" i="0" u="none" strike="noStrike" cap="none">
              <a:solidFill>
                <a:schemeClr val="dk1"/>
              </a:solidFill>
              <a:latin typeface="Times New Roman"/>
              <a:ea typeface="Times New Roman"/>
              <a:cs typeface="Times New Roman"/>
              <a:sym typeface="Times New Roman"/>
            </a:endParaRPr>
          </a:p>
        </p:txBody>
      </p:sp>
      <p:sp>
        <p:nvSpPr>
          <p:cNvPr id="1498" name="Google Shape;1498;p198"/>
          <p:cNvSpPr/>
          <p:nvPr/>
        </p:nvSpPr>
        <p:spPr>
          <a:xfrm>
            <a:off x="5894388" y="3429000"/>
            <a:ext cx="963612"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Group</a:t>
            </a:r>
            <a:endParaRPr sz="2400" b="0" i="0" u="none" strike="noStrike" cap="none">
              <a:solidFill>
                <a:schemeClr val="dk1"/>
              </a:solidFill>
              <a:latin typeface="Times New Roman"/>
              <a:ea typeface="Times New Roman"/>
              <a:cs typeface="Times New Roman"/>
              <a:sym typeface="Times New Roman"/>
            </a:endParaRPr>
          </a:p>
        </p:txBody>
      </p:sp>
      <p:sp>
        <p:nvSpPr>
          <p:cNvPr id="1499" name="Google Shape;1499;p198"/>
          <p:cNvSpPr/>
          <p:nvPr/>
        </p:nvSpPr>
        <p:spPr>
          <a:xfrm>
            <a:off x="8382000" y="3429000"/>
            <a:ext cx="99695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Others</a:t>
            </a:r>
            <a:endParaRPr sz="2400" b="0" i="0" u="none" strike="noStrike" cap="none">
              <a:solidFill>
                <a:schemeClr val="dk1"/>
              </a:solidFill>
              <a:latin typeface="Times New Roman"/>
              <a:ea typeface="Times New Roman"/>
              <a:cs typeface="Times New Roman"/>
              <a:sym typeface="Times New Roman"/>
            </a:endParaRPr>
          </a:p>
        </p:txBody>
      </p:sp>
      <p:sp>
        <p:nvSpPr>
          <p:cNvPr id="1500" name="Google Shape;1500;p198"/>
          <p:cNvSpPr/>
          <p:nvPr/>
        </p:nvSpPr>
        <p:spPr>
          <a:xfrm>
            <a:off x="2895600" y="2209800"/>
            <a:ext cx="3873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r</a:t>
            </a:r>
            <a:endParaRPr sz="3600" b="1" i="0" u="none" strike="noStrike" cap="none">
              <a:solidFill>
                <a:schemeClr val="dk1"/>
              </a:solidFill>
              <a:latin typeface="Times New Roman"/>
              <a:ea typeface="Times New Roman"/>
              <a:cs typeface="Times New Roman"/>
              <a:sym typeface="Times New Roman"/>
            </a:endParaRPr>
          </a:p>
        </p:txBody>
      </p:sp>
      <p:sp>
        <p:nvSpPr>
          <p:cNvPr id="1501" name="Google Shape;1501;p198"/>
          <p:cNvSpPr/>
          <p:nvPr/>
        </p:nvSpPr>
        <p:spPr>
          <a:xfrm>
            <a:off x="3429000" y="2209800"/>
            <a:ext cx="5143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w</a:t>
            </a:r>
            <a:endParaRPr sz="3600" b="1" i="0" u="none" strike="noStrike" cap="none">
              <a:solidFill>
                <a:schemeClr val="dk1"/>
              </a:solidFill>
              <a:latin typeface="Times New Roman"/>
              <a:ea typeface="Times New Roman"/>
              <a:cs typeface="Times New Roman"/>
              <a:sym typeface="Times New Roman"/>
            </a:endParaRPr>
          </a:p>
        </p:txBody>
      </p:sp>
      <p:sp>
        <p:nvSpPr>
          <p:cNvPr id="1502" name="Google Shape;1502;p198"/>
          <p:cNvSpPr/>
          <p:nvPr/>
        </p:nvSpPr>
        <p:spPr>
          <a:xfrm>
            <a:off x="4038600" y="220980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x</a:t>
            </a:r>
            <a:endParaRPr sz="3600" b="1" i="0" u="none" strike="noStrike" cap="none">
              <a:solidFill>
                <a:schemeClr val="dk1"/>
              </a:solidFill>
              <a:latin typeface="Times New Roman"/>
              <a:ea typeface="Times New Roman"/>
              <a:cs typeface="Times New Roman"/>
              <a:sym typeface="Times New Roman"/>
            </a:endParaRPr>
          </a:p>
        </p:txBody>
      </p:sp>
      <p:sp>
        <p:nvSpPr>
          <p:cNvPr id="1503" name="Google Shape;1503;p198"/>
          <p:cNvSpPr/>
          <p:nvPr/>
        </p:nvSpPr>
        <p:spPr>
          <a:xfrm>
            <a:off x="5530850" y="2209800"/>
            <a:ext cx="3873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r</a:t>
            </a:r>
            <a:endParaRPr sz="3600" b="1" i="0" u="none" strike="noStrike" cap="none">
              <a:solidFill>
                <a:schemeClr val="dk1"/>
              </a:solidFill>
              <a:latin typeface="Times New Roman"/>
              <a:ea typeface="Times New Roman"/>
              <a:cs typeface="Times New Roman"/>
              <a:sym typeface="Times New Roman"/>
            </a:endParaRPr>
          </a:p>
        </p:txBody>
      </p:sp>
      <p:sp>
        <p:nvSpPr>
          <p:cNvPr id="1504" name="Google Shape;1504;p198"/>
          <p:cNvSpPr/>
          <p:nvPr/>
        </p:nvSpPr>
        <p:spPr>
          <a:xfrm>
            <a:off x="6064250" y="2209800"/>
            <a:ext cx="5143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w</a:t>
            </a:r>
            <a:endParaRPr sz="3600" b="1" i="0" u="none" strike="noStrike" cap="none">
              <a:solidFill>
                <a:schemeClr val="dk1"/>
              </a:solidFill>
              <a:latin typeface="Times New Roman"/>
              <a:ea typeface="Times New Roman"/>
              <a:cs typeface="Times New Roman"/>
              <a:sym typeface="Times New Roman"/>
            </a:endParaRPr>
          </a:p>
        </p:txBody>
      </p:sp>
      <p:sp>
        <p:nvSpPr>
          <p:cNvPr id="1505" name="Google Shape;1505;p198"/>
          <p:cNvSpPr/>
          <p:nvPr/>
        </p:nvSpPr>
        <p:spPr>
          <a:xfrm>
            <a:off x="6673850" y="220980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x</a:t>
            </a:r>
            <a:endParaRPr sz="3600" b="1" i="0" u="none" strike="noStrike" cap="none">
              <a:solidFill>
                <a:schemeClr val="dk1"/>
              </a:solidFill>
              <a:latin typeface="Times New Roman"/>
              <a:ea typeface="Times New Roman"/>
              <a:cs typeface="Times New Roman"/>
              <a:sym typeface="Times New Roman"/>
            </a:endParaRPr>
          </a:p>
        </p:txBody>
      </p:sp>
      <p:sp>
        <p:nvSpPr>
          <p:cNvPr id="1506" name="Google Shape;1506;p198"/>
          <p:cNvSpPr/>
          <p:nvPr/>
        </p:nvSpPr>
        <p:spPr>
          <a:xfrm>
            <a:off x="8045450" y="2209800"/>
            <a:ext cx="3873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r</a:t>
            </a:r>
            <a:endParaRPr sz="3600" b="1" i="0" u="none" strike="noStrike" cap="none">
              <a:solidFill>
                <a:schemeClr val="dk1"/>
              </a:solidFill>
              <a:latin typeface="Times New Roman"/>
              <a:ea typeface="Times New Roman"/>
              <a:cs typeface="Times New Roman"/>
              <a:sym typeface="Times New Roman"/>
            </a:endParaRPr>
          </a:p>
        </p:txBody>
      </p:sp>
      <p:sp>
        <p:nvSpPr>
          <p:cNvPr id="1507" name="Google Shape;1507;p198"/>
          <p:cNvSpPr/>
          <p:nvPr/>
        </p:nvSpPr>
        <p:spPr>
          <a:xfrm>
            <a:off x="8578850" y="2209800"/>
            <a:ext cx="5143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w</a:t>
            </a:r>
            <a:endParaRPr sz="3600" b="1" i="0" u="none" strike="noStrike" cap="none">
              <a:solidFill>
                <a:schemeClr val="dk1"/>
              </a:solidFill>
              <a:latin typeface="Times New Roman"/>
              <a:ea typeface="Times New Roman"/>
              <a:cs typeface="Times New Roman"/>
              <a:sym typeface="Times New Roman"/>
            </a:endParaRPr>
          </a:p>
        </p:txBody>
      </p:sp>
      <p:sp>
        <p:nvSpPr>
          <p:cNvPr id="1508" name="Google Shape;1508;p198"/>
          <p:cNvSpPr/>
          <p:nvPr/>
        </p:nvSpPr>
        <p:spPr>
          <a:xfrm>
            <a:off x="9188450" y="220980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x</a:t>
            </a:r>
            <a:endParaRPr sz="3600" b="1" i="0" u="none" strike="noStrike" cap="none">
              <a:solidFill>
                <a:schemeClr val="dk1"/>
              </a:solidFill>
              <a:latin typeface="Times New Roman"/>
              <a:ea typeface="Times New Roman"/>
              <a:cs typeface="Times New Roman"/>
              <a:sym typeface="Times New Roman"/>
            </a:endParaRPr>
          </a:p>
        </p:txBody>
      </p:sp>
      <p:cxnSp>
        <p:nvCxnSpPr>
          <p:cNvPr id="1509" name="Google Shape;1509;p198"/>
          <p:cNvCxnSpPr/>
          <p:nvPr/>
        </p:nvCxnSpPr>
        <p:spPr>
          <a:xfrm>
            <a:off x="2895600" y="1981200"/>
            <a:ext cx="152400" cy="381000"/>
          </a:xfrm>
          <a:prstGeom prst="straightConnector1">
            <a:avLst/>
          </a:prstGeom>
          <a:noFill/>
          <a:ln w="12700" cap="sq" cmpd="sng">
            <a:solidFill>
              <a:schemeClr val="dk1"/>
            </a:solidFill>
            <a:prstDash val="solid"/>
            <a:round/>
            <a:headEnd type="none" w="sm" len="sm"/>
            <a:tailEnd type="triangle" w="sm" len="sm"/>
          </a:ln>
        </p:spPr>
      </p:cxnSp>
      <p:sp>
        <p:nvSpPr>
          <p:cNvPr id="1510" name="Google Shape;1510;p198"/>
          <p:cNvSpPr/>
          <p:nvPr/>
        </p:nvSpPr>
        <p:spPr>
          <a:xfrm>
            <a:off x="2438400" y="1524000"/>
            <a:ext cx="776288"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read</a:t>
            </a:r>
            <a:endParaRPr sz="2400" b="1" i="0" u="none" strike="noStrike" cap="none">
              <a:solidFill>
                <a:schemeClr val="dk1"/>
              </a:solidFill>
              <a:latin typeface="Times New Roman"/>
              <a:ea typeface="Times New Roman"/>
              <a:cs typeface="Times New Roman"/>
              <a:sym typeface="Times New Roman"/>
            </a:endParaRPr>
          </a:p>
        </p:txBody>
      </p:sp>
      <p:sp>
        <p:nvSpPr>
          <p:cNvPr id="1511" name="Google Shape;1511;p198"/>
          <p:cNvSpPr/>
          <p:nvPr/>
        </p:nvSpPr>
        <p:spPr>
          <a:xfrm>
            <a:off x="3276601" y="1524000"/>
            <a:ext cx="860425"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write</a:t>
            </a:r>
            <a:endParaRPr sz="2400" b="1" i="0" u="none" strike="noStrike" cap="none">
              <a:solidFill>
                <a:schemeClr val="dk1"/>
              </a:solidFill>
              <a:latin typeface="Times New Roman"/>
              <a:ea typeface="Times New Roman"/>
              <a:cs typeface="Times New Roman"/>
              <a:sym typeface="Times New Roman"/>
            </a:endParaRPr>
          </a:p>
        </p:txBody>
      </p:sp>
      <p:sp>
        <p:nvSpPr>
          <p:cNvPr id="1512" name="Google Shape;1512;p198"/>
          <p:cNvSpPr/>
          <p:nvPr/>
        </p:nvSpPr>
        <p:spPr>
          <a:xfrm>
            <a:off x="4267201" y="1524000"/>
            <a:ext cx="741363"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imes New Roman"/>
                <a:ea typeface="Times New Roman"/>
                <a:cs typeface="Times New Roman"/>
                <a:sym typeface="Times New Roman"/>
              </a:rPr>
              <a:t>exec</a:t>
            </a:r>
            <a:endParaRPr sz="2400" b="1" i="0" u="none" strike="noStrike" cap="none">
              <a:solidFill>
                <a:schemeClr val="dk1"/>
              </a:solidFill>
              <a:latin typeface="Times New Roman"/>
              <a:ea typeface="Times New Roman"/>
              <a:cs typeface="Times New Roman"/>
              <a:sym typeface="Times New Roman"/>
            </a:endParaRPr>
          </a:p>
        </p:txBody>
      </p:sp>
      <p:cxnSp>
        <p:nvCxnSpPr>
          <p:cNvPr id="1513" name="Google Shape;1513;p198"/>
          <p:cNvCxnSpPr/>
          <p:nvPr/>
        </p:nvCxnSpPr>
        <p:spPr>
          <a:xfrm>
            <a:off x="3657600" y="1905000"/>
            <a:ext cx="0" cy="457200"/>
          </a:xfrm>
          <a:prstGeom prst="straightConnector1">
            <a:avLst/>
          </a:prstGeom>
          <a:noFill/>
          <a:ln w="12700" cap="sq" cmpd="sng">
            <a:solidFill>
              <a:schemeClr val="dk1"/>
            </a:solidFill>
            <a:prstDash val="solid"/>
            <a:round/>
            <a:headEnd type="none" w="sm" len="sm"/>
            <a:tailEnd type="triangle" w="sm" len="sm"/>
          </a:ln>
        </p:spPr>
      </p:cxnSp>
      <p:cxnSp>
        <p:nvCxnSpPr>
          <p:cNvPr id="1514" name="Google Shape;1514;p198"/>
          <p:cNvCxnSpPr/>
          <p:nvPr/>
        </p:nvCxnSpPr>
        <p:spPr>
          <a:xfrm flipH="1">
            <a:off x="4343400" y="1981200"/>
            <a:ext cx="228600" cy="381000"/>
          </a:xfrm>
          <a:prstGeom prst="straightConnector1">
            <a:avLst/>
          </a:prstGeom>
          <a:noFill/>
          <a:ln w="12700" cap="sq" cmpd="sng">
            <a:solidFill>
              <a:schemeClr val="dk1"/>
            </a:solidFill>
            <a:prstDash val="solid"/>
            <a:round/>
            <a:headEnd type="none" w="sm" len="sm"/>
            <a:tailEnd type="triangle" w="sm" len="sm"/>
          </a:ln>
        </p:spPr>
      </p:cxnSp>
      <p:sp>
        <p:nvSpPr>
          <p:cNvPr id="1515" name="Google Shape;1515;p198"/>
          <p:cNvSpPr/>
          <p:nvPr/>
        </p:nvSpPr>
        <p:spPr>
          <a:xfrm>
            <a:off x="2895600" y="263525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4</a:t>
            </a:r>
            <a:endParaRPr sz="3600" b="1" i="0" u="none" strike="noStrike" cap="none">
              <a:solidFill>
                <a:schemeClr val="dk1"/>
              </a:solidFill>
              <a:latin typeface="Times New Roman"/>
              <a:ea typeface="Times New Roman"/>
              <a:cs typeface="Times New Roman"/>
              <a:sym typeface="Times New Roman"/>
            </a:endParaRPr>
          </a:p>
        </p:txBody>
      </p:sp>
      <p:sp>
        <p:nvSpPr>
          <p:cNvPr id="1516" name="Google Shape;1516;p198"/>
          <p:cNvSpPr/>
          <p:nvPr/>
        </p:nvSpPr>
        <p:spPr>
          <a:xfrm>
            <a:off x="3473450" y="266700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2</a:t>
            </a:r>
            <a:endParaRPr sz="3600" b="1" i="0" u="none" strike="noStrike" cap="none">
              <a:solidFill>
                <a:schemeClr val="dk1"/>
              </a:solidFill>
              <a:latin typeface="Times New Roman"/>
              <a:ea typeface="Times New Roman"/>
              <a:cs typeface="Times New Roman"/>
              <a:sym typeface="Times New Roman"/>
            </a:endParaRPr>
          </a:p>
        </p:txBody>
      </p:sp>
      <p:sp>
        <p:nvSpPr>
          <p:cNvPr id="1517" name="Google Shape;1517;p198"/>
          <p:cNvSpPr/>
          <p:nvPr/>
        </p:nvSpPr>
        <p:spPr>
          <a:xfrm>
            <a:off x="4038600" y="266700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1</a:t>
            </a:r>
            <a:endParaRPr sz="3600" b="1" i="0" u="none" strike="noStrike" cap="none">
              <a:solidFill>
                <a:schemeClr val="dk1"/>
              </a:solidFill>
              <a:latin typeface="Times New Roman"/>
              <a:ea typeface="Times New Roman"/>
              <a:cs typeface="Times New Roman"/>
              <a:sym typeface="Times New Roman"/>
            </a:endParaRPr>
          </a:p>
        </p:txBody>
      </p:sp>
      <p:sp>
        <p:nvSpPr>
          <p:cNvPr id="1518" name="Google Shape;1518;p198"/>
          <p:cNvSpPr/>
          <p:nvPr/>
        </p:nvSpPr>
        <p:spPr>
          <a:xfrm>
            <a:off x="5530850" y="266700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4</a:t>
            </a:r>
            <a:endParaRPr sz="3600" b="1" i="0" u="none" strike="noStrike" cap="none">
              <a:solidFill>
                <a:schemeClr val="dk1"/>
              </a:solidFill>
              <a:latin typeface="Times New Roman"/>
              <a:ea typeface="Times New Roman"/>
              <a:cs typeface="Times New Roman"/>
              <a:sym typeface="Times New Roman"/>
            </a:endParaRPr>
          </a:p>
        </p:txBody>
      </p:sp>
      <p:sp>
        <p:nvSpPr>
          <p:cNvPr id="1519" name="Google Shape;1519;p198"/>
          <p:cNvSpPr/>
          <p:nvPr/>
        </p:nvSpPr>
        <p:spPr>
          <a:xfrm>
            <a:off x="6140450" y="2698750"/>
            <a:ext cx="3365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a:t>
            </a:r>
            <a:endParaRPr sz="3600" b="1" i="0" u="none" strike="noStrike" cap="none">
              <a:solidFill>
                <a:schemeClr val="dk1"/>
              </a:solidFill>
              <a:latin typeface="Times New Roman"/>
              <a:ea typeface="Times New Roman"/>
              <a:cs typeface="Times New Roman"/>
              <a:sym typeface="Times New Roman"/>
            </a:endParaRPr>
          </a:p>
        </p:txBody>
      </p:sp>
      <p:sp>
        <p:nvSpPr>
          <p:cNvPr id="1520" name="Google Shape;1520;p198"/>
          <p:cNvSpPr/>
          <p:nvPr/>
        </p:nvSpPr>
        <p:spPr>
          <a:xfrm>
            <a:off x="6673850" y="269875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1</a:t>
            </a:r>
            <a:endParaRPr sz="3600" b="1" i="0" u="none" strike="noStrike" cap="none">
              <a:solidFill>
                <a:schemeClr val="dk1"/>
              </a:solidFill>
              <a:latin typeface="Times New Roman"/>
              <a:ea typeface="Times New Roman"/>
              <a:cs typeface="Times New Roman"/>
              <a:sym typeface="Times New Roman"/>
            </a:endParaRPr>
          </a:p>
        </p:txBody>
      </p:sp>
      <p:sp>
        <p:nvSpPr>
          <p:cNvPr id="1521" name="Google Shape;1521;p198"/>
          <p:cNvSpPr/>
          <p:nvPr/>
        </p:nvSpPr>
        <p:spPr>
          <a:xfrm>
            <a:off x="8045450" y="266700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4</a:t>
            </a:r>
            <a:endParaRPr sz="3600" b="1" i="0" u="none" strike="noStrike" cap="none">
              <a:solidFill>
                <a:schemeClr val="dk1"/>
              </a:solidFill>
              <a:latin typeface="Times New Roman"/>
              <a:ea typeface="Times New Roman"/>
              <a:cs typeface="Times New Roman"/>
              <a:sym typeface="Times New Roman"/>
            </a:endParaRPr>
          </a:p>
        </p:txBody>
      </p:sp>
      <p:sp>
        <p:nvSpPr>
          <p:cNvPr id="1522" name="Google Shape;1522;p198"/>
          <p:cNvSpPr/>
          <p:nvPr/>
        </p:nvSpPr>
        <p:spPr>
          <a:xfrm>
            <a:off x="8655050" y="2698750"/>
            <a:ext cx="3365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a:t>
            </a:r>
            <a:endParaRPr sz="3600" b="1" i="0" u="none" strike="noStrike" cap="none">
              <a:solidFill>
                <a:schemeClr val="dk1"/>
              </a:solidFill>
              <a:latin typeface="Times New Roman"/>
              <a:ea typeface="Times New Roman"/>
              <a:cs typeface="Times New Roman"/>
              <a:sym typeface="Times New Roman"/>
            </a:endParaRPr>
          </a:p>
        </p:txBody>
      </p:sp>
      <p:sp>
        <p:nvSpPr>
          <p:cNvPr id="1523" name="Google Shape;1523;p198"/>
          <p:cNvSpPr/>
          <p:nvPr/>
        </p:nvSpPr>
        <p:spPr>
          <a:xfrm>
            <a:off x="9188450" y="2698750"/>
            <a:ext cx="412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imes New Roman"/>
                <a:ea typeface="Times New Roman"/>
                <a:cs typeface="Times New Roman"/>
                <a:sym typeface="Times New Roman"/>
              </a:rPr>
              <a:t>1</a:t>
            </a:r>
            <a:endParaRPr sz="3600" b="1" i="0" u="none" strike="noStrike" cap="none">
              <a:solidFill>
                <a:schemeClr val="dk1"/>
              </a:solidFill>
              <a:latin typeface="Times New Roman"/>
              <a:ea typeface="Times New Roman"/>
              <a:cs typeface="Times New Roman"/>
              <a:sym typeface="Times New Roman"/>
            </a:endParaRPr>
          </a:p>
        </p:txBody>
      </p:sp>
      <p:sp>
        <p:nvSpPr>
          <p:cNvPr id="1524" name="Google Shape;1524;p198"/>
          <p:cNvSpPr/>
          <p:nvPr/>
        </p:nvSpPr>
        <p:spPr>
          <a:xfrm>
            <a:off x="3733800" y="5029200"/>
            <a:ext cx="464820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hlink"/>
              </a:buClr>
              <a:buSzPts val="2880"/>
              <a:buFont typeface="Noto Sans Symbols"/>
              <a:buNone/>
            </a:pPr>
            <a:r>
              <a:rPr lang="en-US" sz="3600" b="1" i="0" u="none" strike="noStrike" cap="none">
                <a:solidFill>
                  <a:srgbClr val="C00000"/>
                </a:solidFill>
                <a:latin typeface="Times New Roman"/>
                <a:ea typeface="Times New Roman"/>
                <a:cs typeface="Times New Roman"/>
                <a:sym typeface="Times New Roman"/>
              </a:rPr>
              <a:t>chmod  755 file_name</a:t>
            </a:r>
            <a:endParaRPr sz="3600" b="1" i="0" u="none" strike="noStrike" cap="none">
              <a:solidFill>
                <a:srgbClr val="C00000"/>
              </a:solidFill>
              <a:latin typeface="Times New Roman"/>
              <a:ea typeface="Times New Roman"/>
              <a:cs typeface="Times New Roman"/>
              <a:sym typeface="Times New Roman"/>
            </a:endParaRPr>
          </a:p>
        </p:txBody>
      </p:sp>
      <p:cxnSp>
        <p:nvCxnSpPr>
          <p:cNvPr id="1525" name="Google Shape;1525;p198"/>
          <p:cNvCxnSpPr/>
          <p:nvPr/>
        </p:nvCxnSpPr>
        <p:spPr>
          <a:xfrm rot="10800000">
            <a:off x="3810000" y="3810000"/>
            <a:ext cx="1676400" cy="1371600"/>
          </a:xfrm>
          <a:prstGeom prst="straightConnector1">
            <a:avLst/>
          </a:prstGeom>
          <a:noFill/>
          <a:ln w="12700" cap="sq" cmpd="sng">
            <a:solidFill>
              <a:schemeClr val="dk1"/>
            </a:solidFill>
            <a:prstDash val="solid"/>
            <a:round/>
            <a:headEnd type="none" w="sm" len="sm"/>
            <a:tailEnd type="triangle" w="sm" len="sm"/>
          </a:ln>
        </p:spPr>
      </p:cxnSp>
      <p:cxnSp>
        <p:nvCxnSpPr>
          <p:cNvPr id="1526" name="Google Shape;1526;p198"/>
          <p:cNvCxnSpPr/>
          <p:nvPr/>
        </p:nvCxnSpPr>
        <p:spPr>
          <a:xfrm rot="10800000" flipH="1">
            <a:off x="5715000" y="3810000"/>
            <a:ext cx="533400" cy="1371600"/>
          </a:xfrm>
          <a:prstGeom prst="straightConnector1">
            <a:avLst/>
          </a:prstGeom>
          <a:noFill/>
          <a:ln w="12700" cap="sq" cmpd="sng">
            <a:solidFill>
              <a:schemeClr val="dk1"/>
            </a:solidFill>
            <a:prstDash val="solid"/>
            <a:round/>
            <a:headEnd type="none" w="sm" len="sm"/>
            <a:tailEnd type="triangle" w="sm" len="sm"/>
          </a:ln>
        </p:spPr>
      </p:cxnSp>
      <p:cxnSp>
        <p:nvCxnSpPr>
          <p:cNvPr id="1527" name="Google Shape;1527;p198"/>
          <p:cNvCxnSpPr/>
          <p:nvPr/>
        </p:nvCxnSpPr>
        <p:spPr>
          <a:xfrm rot="10800000" flipH="1">
            <a:off x="6019800" y="3810000"/>
            <a:ext cx="2590800" cy="1371600"/>
          </a:xfrm>
          <a:prstGeom prst="straightConnector1">
            <a:avLst/>
          </a:prstGeom>
          <a:noFill/>
          <a:ln w="12700" cap="sq" cmpd="sng">
            <a:solidFill>
              <a:schemeClr val="dk1"/>
            </a:solidFill>
            <a:prstDash val="solid"/>
            <a:round/>
            <a:headEnd type="none" w="sm" len="sm"/>
            <a:tailEnd type="triangle" w="sm" len="sm"/>
          </a:ln>
        </p:spPr>
      </p:cxnSp>
      <p:sp>
        <p:nvSpPr>
          <p:cNvPr id="1528" name="Google Shape;1528;p198"/>
          <p:cNvSpPr/>
          <p:nvPr/>
        </p:nvSpPr>
        <p:spPr>
          <a:xfrm>
            <a:off x="425669" y="404815"/>
            <a:ext cx="88392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19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175</a:t>
            </a:fld>
            <a:endParaRPr sz="900">
              <a:solidFill>
                <a:schemeClr val="dk1"/>
              </a:solidFill>
              <a:latin typeface="Arial"/>
              <a:ea typeface="Arial"/>
              <a:cs typeface="Arial"/>
              <a:sym typeface="Arial"/>
            </a:endParaRPr>
          </a:p>
        </p:txBody>
      </p:sp>
      <p:sp>
        <p:nvSpPr>
          <p:cNvPr id="1534" name="Google Shape;1534;p199"/>
          <p:cNvSpPr/>
          <p:nvPr/>
        </p:nvSpPr>
        <p:spPr>
          <a:xfrm>
            <a:off x="1524000" y="838200"/>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FFFF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3366"/>
              </a:solidFill>
              <a:latin typeface="Arial"/>
              <a:ea typeface="Arial"/>
              <a:cs typeface="Arial"/>
              <a:sym typeface="Arial"/>
            </a:endParaRPr>
          </a:p>
        </p:txBody>
      </p:sp>
      <p:graphicFrame>
        <p:nvGraphicFramePr>
          <p:cNvPr id="1535" name="Google Shape;1535;p199"/>
          <p:cNvGraphicFramePr/>
          <p:nvPr/>
        </p:nvGraphicFramePr>
        <p:xfrm>
          <a:off x="677917" y="1676400"/>
          <a:ext cx="3000000" cy="3000000"/>
        </p:xfrm>
        <a:graphic>
          <a:graphicData uri="http://schemas.openxmlformats.org/drawingml/2006/table">
            <a:tbl>
              <a:tblPr>
                <a:noFill/>
                <a:tableStyleId>{C9DE93FA-2E25-400F-9FBD-89434640F52B}</a:tableStyleId>
              </a:tblPr>
              <a:tblGrid>
                <a:gridCol w="3932675">
                  <a:extLst>
                    <a:ext uri="{9D8B030D-6E8A-4147-A177-3AD203B41FA5}">
                      <a16:colId xmlns:a16="http://schemas.microsoft.com/office/drawing/2014/main" val="20000"/>
                    </a:ext>
                  </a:extLst>
                </a:gridCol>
                <a:gridCol w="6992825">
                  <a:extLst>
                    <a:ext uri="{9D8B030D-6E8A-4147-A177-3AD203B41FA5}">
                      <a16:colId xmlns:a16="http://schemas.microsoft.com/office/drawing/2014/main" val="20001"/>
                    </a:ext>
                  </a:extLst>
                </a:gridCol>
              </a:tblGrid>
              <a:tr h="589650">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interpretation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1425">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chmod 777 file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All permission on for all 3 setting</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04400">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chmod 754 dir</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User all, ,group read + execute ;other read only</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57775">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chmod 664 file2</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User and group read+write, other read only.</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856525">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chmod 644 file3</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User read+write, group and others read only.</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856525">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chmod 711 dir2</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User all, group and others execute only</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536" name="Google Shape;1536;p199"/>
          <p:cNvSpPr/>
          <p:nvPr/>
        </p:nvSpPr>
        <p:spPr>
          <a:xfrm>
            <a:off x="425669" y="404815"/>
            <a:ext cx="88392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20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176</a:t>
            </a:fld>
            <a:endParaRPr sz="900">
              <a:solidFill>
                <a:schemeClr val="dk1"/>
              </a:solidFill>
              <a:latin typeface="Arial"/>
              <a:ea typeface="Arial"/>
              <a:cs typeface="Arial"/>
              <a:sym typeface="Arial"/>
            </a:endParaRPr>
          </a:p>
        </p:txBody>
      </p:sp>
      <p:sp>
        <p:nvSpPr>
          <p:cNvPr id="1542" name="Google Shape;1542;p200"/>
          <p:cNvSpPr txBox="1"/>
          <p:nvPr/>
        </p:nvSpPr>
        <p:spPr>
          <a:xfrm>
            <a:off x="2057400" y="381001"/>
            <a:ext cx="7772400" cy="36671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FFFF00"/>
              </a:solidFill>
              <a:latin typeface="Arial"/>
              <a:ea typeface="Arial"/>
              <a:cs typeface="Arial"/>
              <a:sym typeface="Arial"/>
            </a:endParaRPr>
          </a:p>
        </p:txBody>
      </p:sp>
      <p:sp>
        <p:nvSpPr>
          <p:cNvPr id="1543" name="Google Shape;1543;p200"/>
          <p:cNvSpPr txBox="1"/>
          <p:nvPr/>
        </p:nvSpPr>
        <p:spPr>
          <a:xfrm>
            <a:off x="425669" y="685801"/>
            <a:ext cx="11193517" cy="43396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Modify Default Access Permissions with </a:t>
            </a:r>
            <a:r>
              <a:rPr lang="en-US" sz="2400" b="1" i="0" u="sng" strike="noStrike" cap="none">
                <a:solidFill>
                  <a:schemeClr val="dk1"/>
                </a:solidFill>
                <a:latin typeface="Arial"/>
                <a:ea typeface="Arial"/>
                <a:cs typeface="Arial"/>
                <a:sym typeface="Arial"/>
              </a:rPr>
              <a:t>umask</a:t>
            </a:r>
            <a:endParaRPr sz="2400" b="1" i="0" u="sng"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If the default settings are not changed, files are created with the access mode 666 and directories with 777.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To modify these default access mode settings, use the umask command with a 3-digit numerical value such 022.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 permissions set in the umask are subtracted from the default permissions.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For example, entering </a:t>
            </a:r>
            <a:r>
              <a:rPr lang="en-US" sz="2400" b="1" i="0" u="none" strike="noStrike" cap="none">
                <a:solidFill>
                  <a:schemeClr val="dk1"/>
                </a:solidFill>
                <a:latin typeface="Arial"/>
                <a:ea typeface="Arial"/>
                <a:cs typeface="Arial"/>
                <a:sym typeface="Arial"/>
              </a:rPr>
              <a:t>umask 022 </a:t>
            </a:r>
            <a:r>
              <a:rPr lang="en-US" sz="2400" b="0" i="0" u="none" strike="noStrike" cap="none">
                <a:solidFill>
                  <a:schemeClr val="dk1"/>
                </a:solidFill>
                <a:latin typeface="Arial"/>
                <a:ea typeface="Arial"/>
                <a:cs typeface="Arial"/>
                <a:sym typeface="Arial"/>
              </a:rPr>
              <a:t>has the following result: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chemeClr val="dk1"/>
              </a:buClr>
              <a:buSzPts val="2400"/>
              <a:buFont typeface="Noto Sans Symbols"/>
              <a:buNone/>
            </a:pPr>
            <a:endParaRPr sz="2400" b="0" i="0" u="none" strike="noStrike" cap="none">
              <a:solidFill>
                <a:schemeClr val="dk1"/>
              </a:solidFill>
              <a:latin typeface="Arial"/>
              <a:ea typeface="Arial"/>
              <a:cs typeface="Arial"/>
              <a:sym typeface="Arial"/>
            </a:endParaRPr>
          </a:p>
        </p:txBody>
      </p:sp>
      <p:graphicFrame>
        <p:nvGraphicFramePr>
          <p:cNvPr id="1544" name="Google Shape;1544;p200"/>
          <p:cNvGraphicFramePr/>
          <p:nvPr/>
        </p:nvGraphicFramePr>
        <p:xfrm>
          <a:off x="2286000" y="3810000"/>
          <a:ext cx="3000000" cy="3000000"/>
        </p:xfrm>
        <a:graphic>
          <a:graphicData uri="http://schemas.openxmlformats.org/drawingml/2006/table">
            <a:tbl>
              <a:tblPr>
                <a:noFill/>
                <a:tableStyleId>{C9DE93FA-2E25-400F-9FBD-89434640F52B}</a:tableStyleId>
              </a:tblPr>
              <a:tblGrid>
                <a:gridCol w="2540000">
                  <a:extLst>
                    <a:ext uri="{9D8B030D-6E8A-4147-A177-3AD203B41FA5}">
                      <a16:colId xmlns:a16="http://schemas.microsoft.com/office/drawing/2014/main" val="20000"/>
                    </a:ext>
                  </a:extLst>
                </a:gridCol>
                <a:gridCol w="2540000">
                  <a:extLst>
                    <a:ext uri="{9D8B030D-6E8A-4147-A177-3AD203B41FA5}">
                      <a16:colId xmlns:a16="http://schemas.microsoft.com/office/drawing/2014/main" val="20001"/>
                    </a:ext>
                  </a:extLst>
                </a:gridCol>
                <a:gridCol w="2540000">
                  <a:extLst>
                    <a:ext uri="{9D8B030D-6E8A-4147-A177-3AD203B41FA5}">
                      <a16:colId xmlns:a16="http://schemas.microsoft.com/office/drawing/2014/main" val="20002"/>
                    </a:ext>
                  </a:extLst>
                </a:gridCol>
              </a:tblGrid>
              <a:tr h="57945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Owner</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Directories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Files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366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Default permissions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rwx rwx rwx</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7     7    7</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rw- rw- rw-</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6     6    6</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66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umask</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-w- -w-</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0     2    2</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-w- -w-</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0     2    2</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66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Result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rwx r-x r-x</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7     5    5</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rw- r-- r--</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6     4    4</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45" name="Google Shape;1545;p200"/>
          <p:cNvSpPr/>
          <p:nvPr/>
        </p:nvSpPr>
        <p:spPr>
          <a:xfrm>
            <a:off x="1524000" y="152400"/>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FFFF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3366"/>
              </a:solidFill>
              <a:latin typeface="Arial"/>
              <a:ea typeface="Arial"/>
              <a:cs typeface="Arial"/>
              <a:sym typeface="Arial"/>
            </a:endParaRPr>
          </a:p>
        </p:txBody>
      </p:sp>
      <p:sp>
        <p:nvSpPr>
          <p:cNvPr id="1546" name="Google Shape;1546;p200"/>
          <p:cNvSpPr/>
          <p:nvPr/>
        </p:nvSpPr>
        <p:spPr>
          <a:xfrm>
            <a:off x="425669" y="214314"/>
            <a:ext cx="88392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20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177</a:t>
            </a:fld>
            <a:endParaRPr sz="900">
              <a:solidFill>
                <a:schemeClr val="dk1"/>
              </a:solidFill>
              <a:latin typeface="Arial"/>
              <a:ea typeface="Arial"/>
              <a:cs typeface="Arial"/>
              <a:sym typeface="Arial"/>
            </a:endParaRPr>
          </a:p>
        </p:txBody>
      </p:sp>
      <p:sp>
        <p:nvSpPr>
          <p:cNvPr id="1552" name="Google Shape;1552;p201"/>
          <p:cNvSpPr txBox="1"/>
          <p:nvPr/>
        </p:nvSpPr>
        <p:spPr>
          <a:xfrm>
            <a:off x="2057400" y="381001"/>
            <a:ext cx="7772400" cy="36671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FFFF00"/>
              </a:solidFill>
              <a:latin typeface="Arial"/>
              <a:ea typeface="Arial"/>
              <a:cs typeface="Arial"/>
              <a:sym typeface="Arial"/>
            </a:endParaRPr>
          </a:p>
        </p:txBody>
      </p:sp>
      <p:sp>
        <p:nvSpPr>
          <p:cNvPr id="1553" name="Google Shape;1553;p201"/>
          <p:cNvSpPr txBox="1"/>
          <p:nvPr/>
        </p:nvSpPr>
        <p:spPr>
          <a:xfrm>
            <a:off x="425669" y="1257301"/>
            <a:ext cx="11272345" cy="469359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Arial"/>
                <a:ea typeface="Arial"/>
                <a:cs typeface="Arial"/>
                <a:sym typeface="Arial"/>
              </a:rPr>
              <a:t>Modify Default Access Permissions with umask</a:t>
            </a:r>
            <a:endParaRPr sz="2600" b="0" i="0" u="none" strike="noStrike" cap="none">
              <a:solidFill>
                <a:schemeClr val="dk1"/>
              </a:solidFill>
              <a:latin typeface="Arial"/>
              <a:ea typeface="Arial"/>
              <a:cs typeface="Arial"/>
              <a:sym typeface="Arial"/>
            </a:endParaRPr>
          </a:p>
          <a:p>
            <a:pPr marL="0" marR="0" lvl="0" indent="0" algn="l" rtl="0">
              <a:lnSpc>
                <a:spcPct val="100000"/>
              </a:lnSpc>
              <a:spcBef>
                <a:spcPts val="1300"/>
              </a:spcBef>
              <a:spcAft>
                <a:spcPts val="0"/>
              </a:spcAft>
              <a:buClr>
                <a:srgbClr val="000000"/>
              </a:buClr>
              <a:buSzPts val="2600"/>
              <a:buFont typeface="Arial"/>
              <a:buNone/>
            </a:pPr>
            <a:endParaRPr sz="2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By entering </a:t>
            </a:r>
            <a:r>
              <a:rPr lang="en-US" sz="2600" b="1" i="0" u="none" strike="noStrike" cap="none">
                <a:solidFill>
                  <a:schemeClr val="dk1"/>
                </a:solidFill>
                <a:latin typeface="Arial"/>
                <a:ea typeface="Arial"/>
                <a:cs typeface="Arial"/>
                <a:sym typeface="Arial"/>
              </a:rPr>
              <a:t>umask 077 </a:t>
            </a:r>
            <a:r>
              <a:rPr lang="en-US" sz="2600" b="0" i="0" u="none" strike="noStrike" cap="none">
                <a:solidFill>
                  <a:schemeClr val="dk1"/>
                </a:solidFill>
                <a:latin typeface="Arial"/>
                <a:ea typeface="Arial"/>
                <a:cs typeface="Arial"/>
                <a:sym typeface="Arial"/>
              </a:rPr>
              <a:t>you restrict access to the owner and root only; the group and others do not have any access permissions.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Enter </a:t>
            </a:r>
            <a:r>
              <a:rPr lang="en-US" sz="2600" b="1" i="0" u="none" strike="noStrike" cap="none">
                <a:solidFill>
                  <a:schemeClr val="dk1"/>
                </a:solidFill>
                <a:latin typeface="Arial"/>
                <a:ea typeface="Arial"/>
                <a:cs typeface="Arial"/>
                <a:sym typeface="Arial"/>
              </a:rPr>
              <a:t>umask </a:t>
            </a:r>
            <a:r>
              <a:rPr lang="en-US" sz="2600" b="0" i="0" u="none" strike="noStrike" cap="none">
                <a:solidFill>
                  <a:schemeClr val="dk1"/>
                </a:solidFill>
                <a:latin typeface="Arial"/>
                <a:ea typeface="Arial"/>
                <a:cs typeface="Arial"/>
                <a:sym typeface="Arial"/>
              </a:rPr>
              <a:t>without any parameter to show the current value of the umask.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For 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Arial"/>
                <a:ea typeface="Arial"/>
                <a:cs typeface="Arial"/>
                <a:sym typeface="Arial"/>
              </a:rPr>
              <a:t>#umask</a:t>
            </a:r>
            <a:endParaRPr sz="2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chemeClr val="dk1"/>
                </a:solidFill>
                <a:latin typeface="Arial"/>
                <a:ea typeface="Arial"/>
                <a:cs typeface="Arial"/>
                <a:sym typeface="Arial"/>
              </a:rPr>
              <a:t>0022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600"/>
              <a:buFont typeface="Arial"/>
              <a:buChar char="•"/>
            </a:pPr>
            <a:r>
              <a:rPr lang="en-US" sz="2600" b="0" i="0" u="none" strike="noStrike" cap="none">
                <a:solidFill>
                  <a:schemeClr val="dk1"/>
                </a:solidFill>
                <a:latin typeface="Arial"/>
                <a:ea typeface="Arial"/>
                <a:cs typeface="Arial"/>
                <a:sym typeface="Arial"/>
              </a:rPr>
              <a:t>A leading zero can be used to set special file permissions. But for security reasons we strongly recommend against this practice.</a:t>
            </a:r>
            <a:endParaRPr sz="1400" b="0" i="0" u="none" strike="noStrike" cap="none">
              <a:solidFill>
                <a:srgbClr val="000000"/>
              </a:solidFill>
              <a:latin typeface="Arial"/>
              <a:ea typeface="Arial"/>
              <a:cs typeface="Arial"/>
              <a:sym typeface="Arial"/>
            </a:endParaRPr>
          </a:p>
        </p:txBody>
      </p:sp>
      <p:sp>
        <p:nvSpPr>
          <p:cNvPr id="1554" name="Google Shape;1554;p201"/>
          <p:cNvSpPr/>
          <p:nvPr/>
        </p:nvSpPr>
        <p:spPr>
          <a:xfrm>
            <a:off x="1524000" y="1066800"/>
            <a:ext cx="87630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none" strike="noStrike" cap="none">
                <a:solidFill>
                  <a:srgbClr val="FFFF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3366"/>
              </a:solidFill>
              <a:latin typeface="Arial"/>
              <a:ea typeface="Arial"/>
              <a:cs typeface="Arial"/>
              <a:sym typeface="Arial"/>
            </a:endParaRPr>
          </a:p>
        </p:txBody>
      </p:sp>
      <p:sp>
        <p:nvSpPr>
          <p:cNvPr id="1555" name="Google Shape;1555;p201"/>
          <p:cNvSpPr/>
          <p:nvPr/>
        </p:nvSpPr>
        <p:spPr>
          <a:xfrm>
            <a:off x="425669" y="404815"/>
            <a:ext cx="88392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02"/>
          <p:cNvSpPr txBox="1">
            <a:spLocks noGrp="1"/>
          </p:cNvSpPr>
          <p:nvPr>
            <p:ph type="body" idx="1"/>
          </p:nvPr>
        </p:nvSpPr>
        <p:spPr>
          <a:xfrm>
            <a:off x="614855" y="533401"/>
            <a:ext cx="10562897" cy="6019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080"/>
              <a:buFont typeface="Trebuchet MS"/>
              <a:buNone/>
            </a:pPr>
            <a:r>
              <a:rPr lang="en-US" sz="2600" b="1"/>
              <a:t>Change the File Ownership with chown and chgrp</a:t>
            </a:r>
            <a:endParaRPr sz="2600" b="1"/>
          </a:p>
          <a:p>
            <a:pPr marL="342900" lvl="0" indent="-342900" algn="l" rtl="0">
              <a:lnSpc>
                <a:spcPct val="100000"/>
              </a:lnSpc>
              <a:spcBef>
                <a:spcPts val="1000"/>
              </a:spcBef>
              <a:spcAft>
                <a:spcPts val="0"/>
              </a:spcAft>
              <a:buSzPts val="1920"/>
              <a:buChar char="►"/>
            </a:pPr>
            <a:r>
              <a:rPr lang="en-US" sz="2400"/>
              <a:t>User root can use chown and chgrp as follows:</a:t>
            </a:r>
            <a:endParaRPr/>
          </a:p>
          <a:p>
            <a:pPr marL="742950" lvl="1" indent="-285750" algn="l" rtl="0">
              <a:lnSpc>
                <a:spcPct val="100000"/>
              </a:lnSpc>
              <a:spcBef>
                <a:spcPts val="1000"/>
              </a:spcBef>
              <a:spcAft>
                <a:spcPts val="0"/>
              </a:spcAft>
              <a:buSzPts val="1280"/>
              <a:buChar char="►"/>
            </a:pPr>
            <a:r>
              <a:rPr lang="en-US"/>
              <a:t>chown </a:t>
            </a:r>
            <a:r>
              <a:rPr lang="en-US" i="1"/>
              <a:t>new_user</a:t>
            </a:r>
            <a:r>
              <a:rPr lang="en-US"/>
              <a:t>.</a:t>
            </a:r>
            <a:r>
              <a:rPr lang="en-US" i="1"/>
              <a:t>new_group file</a:t>
            </a:r>
            <a:endParaRPr/>
          </a:p>
          <a:p>
            <a:pPr marL="1143000" lvl="2" indent="-228600" algn="l" rtl="0">
              <a:lnSpc>
                <a:spcPct val="100000"/>
              </a:lnSpc>
              <a:spcBef>
                <a:spcPts val="1000"/>
              </a:spcBef>
              <a:spcAft>
                <a:spcPts val="0"/>
              </a:spcAft>
              <a:buSzPts val="1920"/>
              <a:buChar char="►"/>
            </a:pPr>
            <a:r>
              <a:rPr lang="en-US" sz="2400"/>
              <a:t>For example, </a:t>
            </a:r>
            <a:endParaRPr/>
          </a:p>
          <a:p>
            <a:pPr marL="1600200" lvl="3" indent="-228600" algn="l" rtl="0">
              <a:lnSpc>
                <a:spcPct val="100000"/>
              </a:lnSpc>
              <a:spcBef>
                <a:spcPts val="1000"/>
              </a:spcBef>
              <a:spcAft>
                <a:spcPts val="0"/>
              </a:spcAft>
              <a:buSzPts val="1920"/>
              <a:buChar char="►"/>
            </a:pPr>
            <a:r>
              <a:rPr lang="en-US" sz="2400"/>
              <a:t>chown mary.users filejohn.txt</a:t>
            </a:r>
            <a:endParaRPr/>
          </a:p>
          <a:p>
            <a:pPr marL="742950" lvl="1" indent="-285750" algn="l" rtl="0">
              <a:lnSpc>
                <a:spcPct val="100000"/>
              </a:lnSpc>
              <a:spcBef>
                <a:spcPts val="1000"/>
              </a:spcBef>
              <a:spcAft>
                <a:spcPts val="0"/>
              </a:spcAft>
              <a:buSzPts val="1280"/>
              <a:buChar char="►"/>
            </a:pPr>
            <a:r>
              <a:rPr lang="en-US"/>
              <a:t>chown </a:t>
            </a:r>
            <a:r>
              <a:rPr lang="en-US" i="1"/>
              <a:t>new_user file</a:t>
            </a:r>
            <a:endParaRPr/>
          </a:p>
          <a:p>
            <a:pPr marL="1143000" lvl="2" indent="-228600" algn="l" rtl="0">
              <a:lnSpc>
                <a:spcPct val="100000"/>
              </a:lnSpc>
              <a:spcBef>
                <a:spcPts val="1000"/>
              </a:spcBef>
              <a:spcAft>
                <a:spcPts val="0"/>
              </a:spcAft>
              <a:buSzPts val="1920"/>
              <a:buChar char="►"/>
            </a:pPr>
            <a:r>
              <a:rPr lang="en-US" sz="2400"/>
              <a:t>For example, </a:t>
            </a:r>
            <a:endParaRPr/>
          </a:p>
          <a:p>
            <a:pPr marL="1600200" lvl="3" indent="-228600" algn="l" rtl="0">
              <a:lnSpc>
                <a:spcPct val="100000"/>
              </a:lnSpc>
              <a:spcBef>
                <a:spcPts val="1000"/>
              </a:spcBef>
              <a:spcAft>
                <a:spcPts val="0"/>
              </a:spcAft>
              <a:buSzPts val="1920"/>
              <a:buChar char="►"/>
            </a:pPr>
            <a:r>
              <a:rPr lang="en-US" sz="2400"/>
              <a:t>chown mary filejohn.txt</a:t>
            </a:r>
            <a:endParaRPr/>
          </a:p>
          <a:p>
            <a:pPr marL="742950" lvl="1" indent="-285750" algn="l" rtl="0">
              <a:lnSpc>
                <a:spcPct val="100000"/>
              </a:lnSpc>
              <a:spcBef>
                <a:spcPts val="1000"/>
              </a:spcBef>
              <a:spcAft>
                <a:spcPts val="0"/>
              </a:spcAft>
              <a:buSzPts val="1280"/>
              <a:buChar char="►"/>
            </a:pPr>
            <a:r>
              <a:rPr lang="en-US"/>
              <a:t>chown .</a:t>
            </a:r>
            <a:r>
              <a:rPr lang="en-US" i="1"/>
              <a:t>new_group file</a:t>
            </a:r>
            <a:endParaRPr/>
          </a:p>
          <a:p>
            <a:pPr marL="1143000" lvl="2" indent="-228600" algn="l" rtl="0">
              <a:lnSpc>
                <a:spcPct val="100000"/>
              </a:lnSpc>
              <a:spcBef>
                <a:spcPts val="1000"/>
              </a:spcBef>
              <a:spcAft>
                <a:spcPts val="0"/>
              </a:spcAft>
              <a:buSzPts val="1920"/>
              <a:buChar char="►"/>
            </a:pPr>
            <a:r>
              <a:rPr lang="en-US" sz="2400"/>
              <a:t>For example, </a:t>
            </a:r>
            <a:endParaRPr/>
          </a:p>
          <a:p>
            <a:pPr marL="1600200" lvl="3" indent="-228600" algn="l" rtl="0">
              <a:lnSpc>
                <a:spcPct val="100000"/>
              </a:lnSpc>
              <a:spcBef>
                <a:spcPts val="1000"/>
              </a:spcBef>
              <a:spcAft>
                <a:spcPts val="0"/>
              </a:spcAft>
              <a:buSzPts val="1920"/>
              <a:buChar char="►"/>
            </a:pPr>
            <a:r>
              <a:rPr lang="en-US" sz="2400"/>
              <a:t>chown .users filejohn.txt</a:t>
            </a:r>
            <a:endParaRPr/>
          </a:p>
          <a:p>
            <a:pPr marL="742950" lvl="1" indent="-285750" algn="l" rtl="0">
              <a:lnSpc>
                <a:spcPct val="100000"/>
              </a:lnSpc>
              <a:spcBef>
                <a:spcPts val="1000"/>
              </a:spcBef>
              <a:spcAft>
                <a:spcPts val="0"/>
              </a:spcAft>
              <a:buSzPts val="1280"/>
              <a:buChar char="►"/>
            </a:pPr>
            <a:r>
              <a:rPr lang="en-US"/>
              <a:t>chgrp </a:t>
            </a:r>
            <a:r>
              <a:rPr lang="en-US" i="1"/>
              <a:t>new_group file</a:t>
            </a:r>
            <a:endParaRPr/>
          </a:p>
          <a:p>
            <a:pPr marL="1143000" lvl="2" indent="-228600" algn="l" rtl="0">
              <a:lnSpc>
                <a:spcPct val="100000"/>
              </a:lnSpc>
              <a:spcBef>
                <a:spcPts val="1000"/>
              </a:spcBef>
              <a:spcAft>
                <a:spcPts val="0"/>
              </a:spcAft>
              <a:buSzPts val="1920"/>
              <a:buChar char="►"/>
            </a:pPr>
            <a:r>
              <a:rPr lang="en-US" sz="2400"/>
              <a:t>For example, </a:t>
            </a:r>
            <a:endParaRPr/>
          </a:p>
          <a:p>
            <a:pPr marL="1600200" lvl="3" indent="-228600" algn="l" rtl="0">
              <a:lnSpc>
                <a:spcPct val="100000"/>
              </a:lnSpc>
              <a:spcBef>
                <a:spcPts val="1000"/>
              </a:spcBef>
              <a:spcAft>
                <a:spcPts val="0"/>
              </a:spcAft>
              <a:buSzPts val="1920"/>
              <a:buChar char="►"/>
            </a:pPr>
            <a:r>
              <a:rPr lang="en-US" sz="2400"/>
              <a:t>chgrp users filejohn.txt</a:t>
            </a:r>
            <a:endParaRPr sz="2400" i="1"/>
          </a:p>
        </p:txBody>
      </p:sp>
      <p:sp>
        <p:nvSpPr>
          <p:cNvPr id="1561" name="Google Shape;1561;p202"/>
          <p:cNvSpPr txBox="1">
            <a:spLocks noGrp="1"/>
          </p:cNvSpPr>
          <p:nvPr>
            <p:ph type="title"/>
          </p:nvPr>
        </p:nvSpPr>
        <p:spPr>
          <a:xfrm>
            <a:off x="1524000" y="1066801"/>
            <a:ext cx="8610600" cy="4111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FFFF00"/>
              </a:buClr>
              <a:buSzPts val="2520"/>
              <a:buFont typeface="Trebuchet MS"/>
              <a:buNone/>
            </a:pPr>
            <a:r>
              <a:rPr lang="en-US" sz="2520">
                <a:solidFill>
                  <a:srgbClr val="FFFF00"/>
                </a:solidFill>
              </a:rPr>
              <a:t> </a:t>
            </a:r>
            <a:br>
              <a:rPr lang="en-US" sz="2520">
                <a:solidFill>
                  <a:srgbClr val="FFFF00"/>
                </a:solidFill>
              </a:rPr>
            </a:br>
            <a:endParaRPr sz="3240">
              <a:solidFill>
                <a:srgbClr val="003366"/>
              </a:solidFill>
            </a:endParaRPr>
          </a:p>
        </p:txBody>
      </p:sp>
      <p:sp>
        <p:nvSpPr>
          <p:cNvPr id="1562" name="Google Shape;1562;p20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178</a:t>
            </a:fld>
            <a:endParaRPr sz="900">
              <a:solidFill>
                <a:schemeClr val="dk1"/>
              </a:solidFill>
              <a:latin typeface="Arial"/>
              <a:ea typeface="Arial"/>
              <a:cs typeface="Arial"/>
              <a:sym typeface="Arial"/>
            </a:endParaRPr>
          </a:p>
        </p:txBody>
      </p:sp>
      <p:sp>
        <p:nvSpPr>
          <p:cNvPr id="1563" name="Google Shape;1563;p202"/>
          <p:cNvSpPr/>
          <p:nvPr/>
        </p:nvSpPr>
        <p:spPr>
          <a:xfrm>
            <a:off x="614855" y="0"/>
            <a:ext cx="88392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203"/>
          <p:cNvSpPr txBox="1">
            <a:spLocks noGrp="1"/>
          </p:cNvSpPr>
          <p:nvPr>
            <p:ph type="body" idx="1"/>
          </p:nvPr>
        </p:nvSpPr>
        <p:spPr>
          <a:xfrm>
            <a:off x="425669" y="1182414"/>
            <a:ext cx="10928131" cy="499454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Change the File Ownership with chown and chgrp</a:t>
            </a:r>
            <a:endParaRPr/>
          </a:p>
          <a:p>
            <a:pPr marL="342900" lvl="0" indent="-342900" algn="l" rtl="0">
              <a:lnSpc>
                <a:spcPct val="100000"/>
              </a:lnSpc>
              <a:spcBef>
                <a:spcPts val="1000"/>
              </a:spcBef>
              <a:spcAft>
                <a:spcPts val="0"/>
              </a:spcAft>
              <a:buSzPts val="1920"/>
              <a:buChar char="►"/>
            </a:pPr>
            <a:r>
              <a:rPr lang="en-US" sz="2400"/>
              <a:t>A normal user can modify the “group” ownership (not the “owner” ownership) of a file he/she owns</a:t>
            </a:r>
            <a:endParaRPr/>
          </a:p>
          <a:p>
            <a:pPr marL="742950" lvl="1" indent="-285750" algn="l" rtl="0">
              <a:lnSpc>
                <a:spcPct val="100000"/>
              </a:lnSpc>
              <a:spcBef>
                <a:spcPts val="1000"/>
              </a:spcBef>
              <a:spcAft>
                <a:spcPts val="0"/>
              </a:spcAft>
              <a:buSzPts val="1280"/>
              <a:buChar char="►"/>
            </a:pPr>
            <a:r>
              <a:rPr lang="en-US"/>
              <a:t>chown .</a:t>
            </a:r>
            <a:r>
              <a:rPr lang="en-US" i="1"/>
              <a:t>new_group file</a:t>
            </a:r>
            <a:endParaRPr/>
          </a:p>
          <a:p>
            <a:pPr marL="1143000" lvl="2" indent="-228600" algn="l" rtl="0">
              <a:lnSpc>
                <a:spcPct val="100000"/>
              </a:lnSpc>
              <a:spcBef>
                <a:spcPts val="1000"/>
              </a:spcBef>
              <a:spcAft>
                <a:spcPts val="0"/>
              </a:spcAft>
              <a:buSzPts val="1920"/>
              <a:buChar char="►"/>
            </a:pPr>
            <a:r>
              <a:rPr lang="en-US" sz="2400"/>
              <a:t>For example, </a:t>
            </a:r>
            <a:endParaRPr/>
          </a:p>
          <a:p>
            <a:pPr marL="1600200" lvl="3" indent="-228600" algn="l" rtl="0">
              <a:lnSpc>
                <a:spcPct val="100000"/>
              </a:lnSpc>
              <a:spcBef>
                <a:spcPts val="1000"/>
              </a:spcBef>
              <a:spcAft>
                <a:spcPts val="0"/>
              </a:spcAft>
              <a:buSzPts val="1920"/>
              <a:buChar char="►"/>
            </a:pPr>
            <a:r>
              <a:rPr lang="en-US" sz="2400"/>
              <a:t>chown .users filejohn.txt</a:t>
            </a:r>
            <a:endParaRPr/>
          </a:p>
          <a:p>
            <a:pPr marL="742950" lvl="1" indent="-285750" algn="l" rtl="0">
              <a:lnSpc>
                <a:spcPct val="100000"/>
              </a:lnSpc>
              <a:spcBef>
                <a:spcPts val="1000"/>
              </a:spcBef>
              <a:spcAft>
                <a:spcPts val="0"/>
              </a:spcAft>
              <a:buSzPts val="1280"/>
              <a:buChar char="►"/>
            </a:pPr>
            <a:r>
              <a:rPr lang="en-US"/>
              <a:t>chgrp </a:t>
            </a:r>
            <a:r>
              <a:rPr lang="en-US" i="1"/>
              <a:t>new_group file</a:t>
            </a:r>
            <a:endParaRPr/>
          </a:p>
          <a:p>
            <a:pPr marL="1143000" lvl="2" indent="-228600" algn="l" rtl="0">
              <a:lnSpc>
                <a:spcPct val="100000"/>
              </a:lnSpc>
              <a:spcBef>
                <a:spcPts val="1000"/>
              </a:spcBef>
              <a:spcAft>
                <a:spcPts val="0"/>
              </a:spcAft>
              <a:buSzPts val="1920"/>
              <a:buChar char="►"/>
            </a:pPr>
            <a:r>
              <a:rPr lang="en-US" sz="2400"/>
              <a:t>For example, </a:t>
            </a:r>
            <a:endParaRPr/>
          </a:p>
          <a:p>
            <a:pPr marL="1600200" lvl="3" indent="-228600" algn="l" rtl="0">
              <a:lnSpc>
                <a:spcPct val="100000"/>
              </a:lnSpc>
              <a:spcBef>
                <a:spcPts val="1000"/>
              </a:spcBef>
              <a:spcAft>
                <a:spcPts val="0"/>
              </a:spcAft>
              <a:buSzPts val="1920"/>
              <a:buChar char="►"/>
            </a:pPr>
            <a:r>
              <a:rPr lang="en-US" sz="2400"/>
              <a:t>chgrp users filejohn.txt</a:t>
            </a:r>
            <a:endParaRPr/>
          </a:p>
          <a:p>
            <a:pPr marL="742950" lvl="1" indent="-285750" algn="l" rtl="0">
              <a:lnSpc>
                <a:spcPct val="100000"/>
              </a:lnSpc>
              <a:spcBef>
                <a:spcPts val="1000"/>
              </a:spcBef>
              <a:spcAft>
                <a:spcPts val="0"/>
              </a:spcAft>
              <a:buSzPts val="1280"/>
              <a:buChar char="►"/>
            </a:pPr>
            <a:r>
              <a:rPr lang="en-US"/>
              <a:t>The user can only change the group affiliation of the file that he owns if he is a member of the new group.</a:t>
            </a:r>
            <a:endParaRPr/>
          </a:p>
        </p:txBody>
      </p:sp>
      <p:sp>
        <p:nvSpPr>
          <p:cNvPr id="1569" name="Google Shape;1569;p20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179</a:t>
            </a:fld>
            <a:endParaRPr sz="900">
              <a:solidFill>
                <a:schemeClr val="dk1"/>
              </a:solidFill>
              <a:latin typeface="Arial"/>
              <a:ea typeface="Arial"/>
              <a:cs typeface="Arial"/>
              <a:sym typeface="Arial"/>
            </a:endParaRPr>
          </a:p>
        </p:txBody>
      </p:sp>
      <p:sp>
        <p:nvSpPr>
          <p:cNvPr id="1570" name="Google Shape;1570;p203"/>
          <p:cNvSpPr/>
          <p:nvPr/>
        </p:nvSpPr>
        <p:spPr>
          <a:xfrm>
            <a:off x="425669" y="404815"/>
            <a:ext cx="8839200" cy="533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rgbClr val="000066"/>
                </a:solidFill>
                <a:latin typeface="Arial"/>
                <a:ea typeface="Arial"/>
                <a:cs typeface="Arial"/>
                <a:sym typeface="Arial"/>
              </a:rPr>
              <a:t>Manage File Permissions and Ownership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Kernel VS Shell</a:t>
            </a:r>
            <a:endParaRPr b="1">
              <a:solidFill>
                <a:schemeClr val="dk1"/>
              </a:solidFill>
            </a:endParaRPr>
          </a:p>
        </p:txBody>
      </p:sp>
      <p:sp>
        <p:nvSpPr>
          <p:cNvPr id="282" name="Google Shape;282;p39"/>
          <p:cNvSpPr txBox="1">
            <a:spLocks noGrp="1"/>
          </p:cNvSpPr>
          <p:nvPr>
            <p:ph type="body" idx="1"/>
          </p:nvPr>
        </p:nvSpPr>
        <p:spPr>
          <a:xfrm>
            <a:off x="1847528" y="1916114"/>
            <a:ext cx="8568952"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1332"/>
              <a:buNone/>
            </a:pPr>
            <a:r>
              <a:rPr lang="en-US" sz="1665" b="1"/>
              <a:t>	</a:t>
            </a:r>
            <a:r>
              <a:rPr lang="en-US" sz="1665" b="1" u="sng"/>
              <a:t>Kernel</a:t>
            </a:r>
            <a:r>
              <a:rPr lang="en-US" sz="1665"/>
              <a:t> </a:t>
            </a:r>
            <a:endParaRPr/>
          </a:p>
          <a:p>
            <a:pPr marL="342900" lvl="0" indent="-342900" algn="l" rtl="0">
              <a:lnSpc>
                <a:spcPct val="80000"/>
              </a:lnSpc>
              <a:spcBef>
                <a:spcPts val="1000"/>
              </a:spcBef>
              <a:spcAft>
                <a:spcPts val="0"/>
              </a:spcAft>
              <a:buSzPts val="1480"/>
              <a:buNone/>
            </a:pPr>
            <a:r>
              <a:rPr lang="en-US" sz="1850"/>
              <a:t>	</a:t>
            </a:r>
            <a:r>
              <a:rPr lang="en-US" sz="2590"/>
              <a:t>The </a:t>
            </a:r>
            <a:r>
              <a:rPr lang="en-US" sz="2590">
                <a:solidFill>
                  <a:srgbClr val="FF0000"/>
                </a:solidFill>
              </a:rPr>
              <a:t>core of an OS </a:t>
            </a:r>
            <a:r>
              <a:rPr lang="en-US" sz="2590"/>
              <a:t>that has complete control over everything that occurs in the system. </a:t>
            </a:r>
            <a:endParaRPr/>
          </a:p>
          <a:p>
            <a:pPr marL="342900" lvl="0" indent="-342900" algn="l" rtl="0">
              <a:lnSpc>
                <a:spcPct val="80000"/>
              </a:lnSpc>
              <a:spcBef>
                <a:spcPts val="1000"/>
              </a:spcBef>
              <a:spcAft>
                <a:spcPts val="0"/>
              </a:spcAft>
              <a:buSzPts val="2072"/>
              <a:buNone/>
            </a:pPr>
            <a:endParaRPr sz="2590">
              <a:solidFill>
                <a:srgbClr val="FF0000"/>
              </a:solidFill>
            </a:endParaRPr>
          </a:p>
          <a:p>
            <a:pPr marL="342900" lvl="0" indent="-342900" algn="l" rtl="0">
              <a:lnSpc>
                <a:spcPct val="80000"/>
              </a:lnSpc>
              <a:spcBef>
                <a:spcPts val="1000"/>
              </a:spcBef>
              <a:spcAft>
                <a:spcPts val="0"/>
              </a:spcAft>
              <a:buSzPts val="2072"/>
              <a:buNone/>
            </a:pPr>
            <a:r>
              <a:rPr lang="en-US" sz="2590">
                <a:solidFill>
                  <a:srgbClr val="FF0000"/>
                </a:solidFill>
              </a:rPr>
              <a:t>	</a:t>
            </a:r>
            <a:r>
              <a:rPr lang="en-US" sz="2590"/>
              <a:t>Kernel </a:t>
            </a:r>
            <a:r>
              <a:rPr lang="en-US" sz="2590">
                <a:solidFill>
                  <a:srgbClr val="FF0000"/>
                </a:solidFill>
              </a:rPr>
              <a:t>interacts with the hardware </a:t>
            </a:r>
            <a:r>
              <a:rPr lang="en-US" sz="2590"/>
              <a:t>(CPU, memory, devices) directly and provides </a:t>
            </a:r>
            <a:r>
              <a:rPr lang="en-US" sz="2590">
                <a:solidFill>
                  <a:srgbClr val="FF0000"/>
                </a:solidFill>
              </a:rPr>
              <a:t>basic services </a:t>
            </a:r>
            <a:r>
              <a:rPr lang="en-US" sz="2590"/>
              <a:t>for computer operations.</a:t>
            </a:r>
            <a:endParaRPr/>
          </a:p>
          <a:p>
            <a:pPr marL="342900" lvl="0" indent="-342900" algn="l" rtl="0">
              <a:lnSpc>
                <a:spcPct val="80000"/>
              </a:lnSpc>
              <a:spcBef>
                <a:spcPts val="1000"/>
              </a:spcBef>
              <a:spcAft>
                <a:spcPts val="0"/>
              </a:spcAft>
              <a:buSzPts val="2072"/>
              <a:buNone/>
            </a:pPr>
            <a:endParaRPr sz="2590"/>
          </a:p>
          <a:p>
            <a:pPr marL="342900" lvl="0" indent="-342900" algn="l" rtl="0">
              <a:lnSpc>
                <a:spcPct val="80000"/>
              </a:lnSpc>
              <a:spcBef>
                <a:spcPts val="1000"/>
              </a:spcBef>
              <a:spcAft>
                <a:spcPts val="0"/>
              </a:spcAft>
              <a:buSzPts val="1480"/>
              <a:buNone/>
            </a:pPr>
            <a:r>
              <a:rPr lang="en-US" sz="1850" i="1"/>
              <a:t>* kernel does not talk to user directly but through the shell</a:t>
            </a:r>
            <a:endParaRPr/>
          </a:p>
          <a:p>
            <a:pPr marL="342900" lvl="0" indent="-342900" algn="l" rtl="0">
              <a:lnSpc>
                <a:spcPct val="80000"/>
              </a:lnSpc>
              <a:spcBef>
                <a:spcPts val="1000"/>
              </a:spcBef>
              <a:spcAft>
                <a:spcPts val="0"/>
              </a:spcAft>
              <a:buSzPts val="1480"/>
              <a:buNone/>
            </a:pPr>
            <a:endParaRPr sz="1850" b="1"/>
          </a:p>
          <a:p>
            <a:pPr marL="342900" lvl="0" indent="-342900" algn="l" rtl="0">
              <a:lnSpc>
                <a:spcPct val="80000"/>
              </a:lnSpc>
              <a:spcBef>
                <a:spcPts val="1000"/>
              </a:spcBef>
              <a:spcAft>
                <a:spcPts val="0"/>
              </a:spcAft>
              <a:buSzPts val="1480"/>
              <a:buNone/>
            </a:pPr>
            <a:endParaRPr sz="1850"/>
          </a:p>
          <a:p>
            <a:pPr marL="342900" lvl="0" indent="-258318" algn="l" rtl="0">
              <a:lnSpc>
                <a:spcPct val="80000"/>
              </a:lnSpc>
              <a:spcBef>
                <a:spcPts val="1000"/>
              </a:spcBef>
              <a:spcAft>
                <a:spcPts val="0"/>
              </a:spcAft>
              <a:buSzPts val="1332"/>
              <a:buNone/>
            </a:pPr>
            <a:endParaRPr sz="1665"/>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204"/>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accent1"/>
              </a:buClr>
              <a:buSzPts val="5400"/>
              <a:buFont typeface="Trebuchet MS"/>
              <a:buNone/>
            </a:pPr>
            <a:r>
              <a:rPr lang="en-US"/>
              <a:t>Module 4</a:t>
            </a:r>
            <a:endParaRPr/>
          </a:p>
        </p:txBody>
      </p:sp>
      <p:sp>
        <p:nvSpPr>
          <p:cNvPr id="1576" name="Google Shape;1576;p204"/>
          <p:cNvSpPr txBox="1">
            <a:spLocks noGrp="1"/>
          </p:cNvSpPr>
          <p:nvPr>
            <p:ph type="subTitle" idx="1"/>
          </p:nvPr>
        </p:nvSpPr>
        <p:spPr>
          <a:xfrm>
            <a:off x="423081" y="4050833"/>
            <a:ext cx="10276764" cy="1096899"/>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2960"/>
              <a:buNone/>
            </a:pPr>
            <a:r>
              <a:rPr lang="en-US" sz="3700">
                <a:solidFill>
                  <a:schemeClr val="dk1"/>
                </a:solidFill>
              </a:rPr>
              <a:t>Managing Partitions and the Linux filesystem</a:t>
            </a:r>
            <a:endParaRPr sz="3700">
              <a:solidFill>
                <a:schemeClr val="dk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205"/>
          <p:cNvSpPr txBox="1">
            <a:spLocks noGrp="1"/>
          </p:cNvSpPr>
          <p:nvPr>
            <p:ph type="title"/>
          </p:nvPr>
        </p:nvSpPr>
        <p:spPr>
          <a:xfrm>
            <a:off x="472966" y="198437"/>
            <a:ext cx="8229600" cy="6397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200"/>
              <a:buFont typeface="Trebuchet MS"/>
              <a:buNone/>
            </a:pPr>
            <a:r>
              <a:rPr lang="en-US" sz="3200" b="1"/>
              <a:t>Administer the Linux File System</a:t>
            </a:r>
            <a:endParaRPr/>
          </a:p>
        </p:txBody>
      </p:sp>
      <p:sp>
        <p:nvSpPr>
          <p:cNvPr id="1582" name="Google Shape;1582;p205"/>
          <p:cNvSpPr txBox="1">
            <a:spLocks noGrp="1"/>
          </p:cNvSpPr>
          <p:nvPr>
            <p:ph type="body" idx="1"/>
          </p:nvPr>
        </p:nvSpPr>
        <p:spPr>
          <a:xfrm>
            <a:off x="472966" y="838200"/>
            <a:ext cx="9814034" cy="3962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Configure Linux File System </a:t>
            </a:r>
            <a:endParaRPr/>
          </a:p>
          <a:p>
            <a:pPr marL="342900" lvl="0" indent="-342900" algn="l" rtl="0">
              <a:lnSpc>
                <a:spcPct val="100000"/>
              </a:lnSpc>
              <a:spcBef>
                <a:spcPts val="1000"/>
              </a:spcBef>
              <a:spcAft>
                <a:spcPts val="0"/>
              </a:spcAft>
              <a:buSzPts val="1440"/>
              <a:buChar char="►"/>
            </a:pPr>
            <a:r>
              <a:rPr lang="en-US"/>
              <a:t>Partitions</a:t>
            </a:r>
            <a:endParaRPr/>
          </a:p>
          <a:p>
            <a:pPr marL="742950" lvl="1" indent="-285750" algn="l" rtl="0">
              <a:lnSpc>
                <a:spcPct val="100000"/>
              </a:lnSpc>
              <a:spcBef>
                <a:spcPts val="1000"/>
              </a:spcBef>
              <a:spcAft>
                <a:spcPts val="0"/>
              </a:spcAft>
              <a:buSzPts val="2240"/>
              <a:buChar char="►"/>
            </a:pPr>
            <a:r>
              <a:rPr lang="en-US" sz="2800"/>
              <a:t>To manage partitions through command line use </a:t>
            </a:r>
            <a:r>
              <a:rPr lang="en-US" sz="2800" b="1"/>
              <a:t>fdisk</a:t>
            </a:r>
            <a:r>
              <a:rPr lang="en-US" sz="2800"/>
              <a:t> and to create a file system on that partition using </a:t>
            </a:r>
            <a:r>
              <a:rPr lang="en-US" sz="2800" b="1"/>
              <a:t>mkfs.</a:t>
            </a:r>
            <a:endParaRPr/>
          </a:p>
          <a:p>
            <a:pPr marL="742950" lvl="1" indent="-285750" algn="l" rtl="0">
              <a:lnSpc>
                <a:spcPct val="100000"/>
              </a:lnSpc>
              <a:spcBef>
                <a:spcPts val="1000"/>
              </a:spcBef>
              <a:spcAft>
                <a:spcPts val="0"/>
              </a:spcAft>
              <a:buSzPts val="2240"/>
              <a:buChar char="►"/>
            </a:pPr>
            <a:r>
              <a:rPr lang="en-US" sz="2800" b="1"/>
              <a:t>To implement partitions, you need to know the following:</a:t>
            </a:r>
            <a:endParaRPr/>
          </a:p>
          <a:p>
            <a:pPr marL="1143000" lvl="2" indent="-228600" algn="l" rtl="0">
              <a:lnSpc>
                <a:spcPct val="100000"/>
              </a:lnSpc>
              <a:spcBef>
                <a:spcPts val="1000"/>
              </a:spcBef>
              <a:spcAft>
                <a:spcPts val="0"/>
              </a:spcAft>
              <a:buSzPts val="2240"/>
              <a:buChar char="►"/>
            </a:pPr>
            <a:r>
              <a:rPr lang="en-US" sz="2800"/>
              <a:t>Linux Device and Partition names</a:t>
            </a:r>
            <a:endParaRPr/>
          </a:p>
          <a:p>
            <a:pPr marL="1143000" lvl="2" indent="-228600" algn="l" rtl="0">
              <a:lnSpc>
                <a:spcPct val="100000"/>
              </a:lnSpc>
              <a:spcBef>
                <a:spcPts val="1000"/>
              </a:spcBef>
              <a:spcAft>
                <a:spcPts val="0"/>
              </a:spcAft>
              <a:buSzPts val="2240"/>
              <a:buChar char="►"/>
            </a:pPr>
            <a:r>
              <a:rPr lang="en-US" sz="2800"/>
              <a:t>Manage Partitions with fdisk</a:t>
            </a:r>
            <a:endParaRPr sz="2800"/>
          </a:p>
          <a:p>
            <a:pPr marL="742950" lvl="1" indent="-285750" algn="l" rtl="0">
              <a:lnSpc>
                <a:spcPct val="100000"/>
              </a:lnSpc>
              <a:spcBef>
                <a:spcPts val="1000"/>
              </a:spcBef>
              <a:spcAft>
                <a:spcPts val="0"/>
              </a:spcAft>
              <a:buSzPts val="2240"/>
              <a:buChar char="►"/>
            </a:pPr>
            <a:r>
              <a:rPr lang="en-US" sz="2800"/>
              <a:t>Linux Device and Partition Names</a:t>
            </a:r>
            <a:endParaRPr/>
          </a:p>
          <a:p>
            <a:pPr marL="1143000" lvl="2" indent="-228600" algn="l" rtl="0">
              <a:lnSpc>
                <a:spcPct val="100000"/>
              </a:lnSpc>
              <a:spcBef>
                <a:spcPts val="1000"/>
              </a:spcBef>
              <a:spcAft>
                <a:spcPts val="0"/>
              </a:spcAft>
              <a:buSzPts val="2240"/>
              <a:buFont typeface="Trebuchet MS"/>
              <a:buNone/>
            </a:pPr>
            <a:endParaRPr sz="2800"/>
          </a:p>
          <a:p>
            <a:pPr marL="742950" lvl="1" indent="-143509" algn="l" rtl="0">
              <a:lnSpc>
                <a:spcPct val="100000"/>
              </a:lnSpc>
              <a:spcBef>
                <a:spcPts val="1000"/>
              </a:spcBef>
              <a:spcAft>
                <a:spcPts val="0"/>
              </a:spcAft>
              <a:buSzPts val="2240"/>
              <a:buNone/>
            </a:pPr>
            <a:endParaRPr sz="2800" b="1"/>
          </a:p>
          <a:p>
            <a:pPr marL="342900" lvl="0" indent="-251459" algn="l" rtl="0">
              <a:lnSpc>
                <a:spcPct val="100000"/>
              </a:lnSpc>
              <a:spcBef>
                <a:spcPts val="1000"/>
              </a:spcBef>
              <a:spcAft>
                <a:spcPts val="0"/>
              </a:spcAft>
              <a:buSzPts val="1440"/>
              <a:buNone/>
            </a:pPr>
            <a:endParaRPr b="1"/>
          </a:p>
        </p:txBody>
      </p:sp>
      <p:graphicFrame>
        <p:nvGraphicFramePr>
          <p:cNvPr id="1583" name="Google Shape;1583;p205"/>
          <p:cNvGraphicFramePr/>
          <p:nvPr/>
        </p:nvGraphicFramePr>
        <p:xfrm>
          <a:off x="6287813" y="3773214"/>
          <a:ext cx="3000000" cy="3000000"/>
        </p:xfrm>
        <a:graphic>
          <a:graphicData uri="http://schemas.openxmlformats.org/drawingml/2006/table">
            <a:tbl>
              <a:tblPr>
                <a:noFill/>
                <a:tableStyleId>{C9DE93FA-2E25-400F-9FBD-89434640F52B}</a:tableStyleId>
              </a:tblPr>
              <a:tblGrid>
                <a:gridCol w="4101675">
                  <a:extLst>
                    <a:ext uri="{9D8B030D-6E8A-4147-A177-3AD203B41FA5}">
                      <a16:colId xmlns:a16="http://schemas.microsoft.com/office/drawing/2014/main" val="20000"/>
                    </a:ext>
                  </a:extLst>
                </a:gridCol>
                <a:gridCol w="1655375">
                  <a:extLst>
                    <a:ext uri="{9D8B030D-6E8A-4147-A177-3AD203B41FA5}">
                      <a16:colId xmlns:a16="http://schemas.microsoft.com/office/drawing/2014/main" val="20001"/>
                    </a:ext>
                  </a:extLst>
                </a:gridCol>
              </a:tblGrid>
              <a:tr h="454025">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Device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Linux Name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18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Primary master IDE hard disk</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/dev/hda</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Primary slave IDE hard disk</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/dev/hdb</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3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Secondary master IDE hard disk</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/dev/hdc</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3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Secondary slave IDE hard disk</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/dev/hdd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3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First SCSI (or SATA) hard disk</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/dev/sda</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318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Second SCSI (or SATA) hard disk</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/dev/sdb</a:t>
                      </a:r>
                      <a:endParaRPr sz="20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206"/>
          <p:cNvSpPr txBox="1">
            <a:spLocks noGrp="1"/>
          </p:cNvSpPr>
          <p:nvPr>
            <p:ph type="body" idx="1"/>
          </p:nvPr>
        </p:nvSpPr>
        <p:spPr>
          <a:xfrm>
            <a:off x="625365" y="1090449"/>
            <a:ext cx="8305800" cy="762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Configure Linux File System Partitions</a:t>
            </a:r>
            <a:endParaRPr/>
          </a:p>
          <a:p>
            <a:pPr marL="742950" lvl="1" indent="-285750" algn="l" rtl="0">
              <a:lnSpc>
                <a:spcPct val="100000"/>
              </a:lnSpc>
              <a:spcBef>
                <a:spcPts val="1000"/>
              </a:spcBef>
              <a:spcAft>
                <a:spcPts val="0"/>
              </a:spcAft>
              <a:buSzPts val="2240"/>
              <a:buChar char="►"/>
            </a:pPr>
            <a:r>
              <a:rPr lang="en-US" sz="2800"/>
              <a:t>Partition Names</a:t>
            </a:r>
            <a:endParaRPr/>
          </a:p>
          <a:p>
            <a:pPr marL="1143000" lvl="2" indent="-228600" algn="l" rtl="0">
              <a:lnSpc>
                <a:spcPct val="100000"/>
              </a:lnSpc>
              <a:spcBef>
                <a:spcPts val="1000"/>
              </a:spcBef>
              <a:spcAft>
                <a:spcPts val="0"/>
              </a:spcAft>
              <a:buSzPts val="2240"/>
              <a:buFont typeface="Trebuchet MS"/>
              <a:buNone/>
            </a:pPr>
            <a:endParaRPr sz="2800"/>
          </a:p>
          <a:p>
            <a:pPr marL="742950" lvl="1" indent="-143509" algn="l" rtl="0">
              <a:lnSpc>
                <a:spcPct val="100000"/>
              </a:lnSpc>
              <a:spcBef>
                <a:spcPts val="1000"/>
              </a:spcBef>
              <a:spcAft>
                <a:spcPts val="0"/>
              </a:spcAft>
              <a:buSzPts val="2240"/>
              <a:buNone/>
            </a:pPr>
            <a:endParaRPr sz="2800" b="1"/>
          </a:p>
          <a:p>
            <a:pPr marL="342900" lvl="0" indent="-251459" algn="l" rtl="0">
              <a:lnSpc>
                <a:spcPct val="100000"/>
              </a:lnSpc>
              <a:spcBef>
                <a:spcPts val="1000"/>
              </a:spcBef>
              <a:spcAft>
                <a:spcPts val="0"/>
              </a:spcAft>
              <a:buSzPts val="1440"/>
              <a:buNone/>
            </a:pPr>
            <a:endParaRPr b="1"/>
          </a:p>
        </p:txBody>
      </p:sp>
      <p:graphicFrame>
        <p:nvGraphicFramePr>
          <p:cNvPr id="1589" name="Google Shape;1589;p206"/>
          <p:cNvGraphicFramePr/>
          <p:nvPr/>
        </p:nvGraphicFramePr>
        <p:xfrm>
          <a:off x="625365" y="2278118"/>
          <a:ext cx="3000000" cy="3000000"/>
        </p:xfrm>
        <a:graphic>
          <a:graphicData uri="http://schemas.openxmlformats.org/drawingml/2006/table">
            <a:tbl>
              <a:tblPr>
                <a:noFill/>
                <a:tableStyleId>{C9DE93FA-2E25-400F-9FBD-89434640F52B}</a:tableStyleId>
              </a:tblPr>
              <a:tblGrid>
                <a:gridCol w="5510225">
                  <a:extLst>
                    <a:ext uri="{9D8B030D-6E8A-4147-A177-3AD203B41FA5}">
                      <a16:colId xmlns:a16="http://schemas.microsoft.com/office/drawing/2014/main" val="20000"/>
                    </a:ext>
                  </a:extLst>
                </a:gridCol>
                <a:gridCol w="2185975">
                  <a:extLst>
                    <a:ext uri="{9D8B030D-6E8A-4147-A177-3AD203B41FA5}">
                      <a16:colId xmlns:a16="http://schemas.microsoft.com/office/drawing/2014/main" val="20001"/>
                    </a:ext>
                  </a:extLst>
                </a:gridCol>
              </a:tblGrid>
              <a:tr h="454025">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Partition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Linux Name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18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First partition on first IDE hard drive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/dev/hda1</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02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Second partition on first IDE hard drive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/dev/hda2</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3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First partition on third SCSI hard drive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/dev/sdc1</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3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First logical partition on first IDE hard drive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/dev/hda5</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30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Second logical partition on first IDE hard drive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/dev/hda6</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590" name="Google Shape;1590;p206"/>
          <p:cNvSpPr txBox="1">
            <a:spLocks noGrp="1"/>
          </p:cNvSpPr>
          <p:nvPr>
            <p:ph type="title"/>
          </p:nvPr>
        </p:nvSpPr>
        <p:spPr>
          <a:xfrm>
            <a:off x="472966" y="198437"/>
            <a:ext cx="8229600" cy="6397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200"/>
              <a:buFont typeface="Trebuchet MS"/>
              <a:buNone/>
            </a:pPr>
            <a:r>
              <a:rPr lang="en-US" sz="3200" b="1"/>
              <a:t>Administer the Linux File System</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207"/>
          <p:cNvSpPr txBox="1">
            <a:spLocks noGrp="1"/>
          </p:cNvSpPr>
          <p:nvPr>
            <p:ph type="body" idx="1"/>
          </p:nvPr>
        </p:nvSpPr>
        <p:spPr>
          <a:xfrm>
            <a:off x="861060" y="838200"/>
            <a:ext cx="8229600" cy="2514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Manage Partitions with fdisk</a:t>
            </a:r>
            <a:endParaRPr/>
          </a:p>
          <a:p>
            <a:pPr marL="742950" lvl="1" indent="-285750" algn="l" rtl="0">
              <a:lnSpc>
                <a:spcPct val="100000"/>
              </a:lnSpc>
              <a:spcBef>
                <a:spcPts val="1000"/>
              </a:spcBef>
              <a:spcAft>
                <a:spcPts val="0"/>
              </a:spcAft>
              <a:buSzPts val="2240"/>
              <a:buChar char="►"/>
            </a:pPr>
            <a:r>
              <a:rPr lang="en-US" sz="2800"/>
              <a:t>To view current partitioning scheme</a:t>
            </a:r>
            <a:endParaRPr/>
          </a:p>
          <a:p>
            <a:pPr marL="742950" lvl="1" indent="-285750" algn="l" rtl="0">
              <a:lnSpc>
                <a:spcPct val="100000"/>
              </a:lnSpc>
              <a:spcBef>
                <a:spcPts val="1000"/>
              </a:spcBef>
              <a:spcAft>
                <a:spcPts val="0"/>
              </a:spcAft>
              <a:buSzPts val="2240"/>
              <a:buFont typeface="Trebuchet MS"/>
              <a:buNone/>
            </a:pPr>
            <a:r>
              <a:rPr lang="en-US" sz="2800"/>
              <a:t>	$ fdisk –l</a:t>
            </a:r>
            <a:endParaRPr/>
          </a:p>
          <a:p>
            <a:pPr marL="742950" lvl="1" indent="-285750" algn="l" rtl="0">
              <a:lnSpc>
                <a:spcPct val="100000"/>
              </a:lnSpc>
              <a:spcBef>
                <a:spcPts val="1000"/>
              </a:spcBef>
              <a:spcAft>
                <a:spcPts val="0"/>
              </a:spcAft>
              <a:buSzPts val="2240"/>
              <a:buChar char="►"/>
            </a:pPr>
            <a:r>
              <a:rPr lang="en-US" sz="2800"/>
              <a:t>To change the partition scheme</a:t>
            </a:r>
            <a:endParaRPr sz="2800"/>
          </a:p>
          <a:p>
            <a:pPr marL="742950" lvl="1" indent="-285750" algn="l" rtl="0">
              <a:lnSpc>
                <a:spcPct val="100000"/>
              </a:lnSpc>
              <a:spcBef>
                <a:spcPts val="1000"/>
              </a:spcBef>
              <a:spcAft>
                <a:spcPts val="0"/>
              </a:spcAft>
              <a:buSzPts val="2240"/>
              <a:buFont typeface="Trebuchet MS"/>
              <a:buNone/>
            </a:pPr>
            <a:r>
              <a:rPr lang="en-US" sz="2800"/>
              <a:t>	$ fdisk /dev/sda</a:t>
            </a:r>
            <a:endParaRPr sz="2800"/>
          </a:p>
          <a:p>
            <a:pPr marL="742950" lvl="1" indent="-285750" algn="l" rtl="0">
              <a:lnSpc>
                <a:spcPct val="100000"/>
              </a:lnSpc>
              <a:spcBef>
                <a:spcPts val="1000"/>
              </a:spcBef>
              <a:spcAft>
                <a:spcPts val="0"/>
              </a:spcAft>
              <a:buSzPts val="2240"/>
              <a:buChar char="►"/>
            </a:pPr>
            <a:r>
              <a:rPr lang="en-US" sz="2800"/>
              <a:t>The most frequently used keys are:</a:t>
            </a:r>
            <a:endParaRPr/>
          </a:p>
          <a:p>
            <a:pPr marL="342900" lvl="0" indent="-342900" algn="l" rtl="0">
              <a:lnSpc>
                <a:spcPct val="100000"/>
              </a:lnSpc>
              <a:spcBef>
                <a:spcPts val="1000"/>
              </a:spcBef>
              <a:spcAft>
                <a:spcPts val="0"/>
              </a:spcAft>
              <a:buSzPts val="1440"/>
              <a:buFont typeface="Trebuchet MS"/>
              <a:buNone/>
            </a:pPr>
            <a:endParaRPr/>
          </a:p>
        </p:txBody>
      </p:sp>
      <p:graphicFrame>
        <p:nvGraphicFramePr>
          <p:cNvPr id="1596" name="Google Shape;1596;p207"/>
          <p:cNvGraphicFramePr/>
          <p:nvPr/>
        </p:nvGraphicFramePr>
        <p:xfrm>
          <a:off x="1300655" y="4022835"/>
          <a:ext cx="3000000" cy="3000000"/>
        </p:xfrm>
        <a:graphic>
          <a:graphicData uri="http://schemas.openxmlformats.org/drawingml/2006/table">
            <a:tbl>
              <a:tblPr>
                <a:noFill/>
                <a:tableStyleId>{C9DE93FA-2E25-400F-9FBD-89434640F52B}</a:tableStyleId>
              </a:tblPr>
              <a:tblGrid>
                <a:gridCol w="1012825">
                  <a:extLst>
                    <a:ext uri="{9D8B030D-6E8A-4147-A177-3AD203B41FA5}">
                      <a16:colId xmlns:a16="http://schemas.microsoft.com/office/drawing/2014/main" val="20000"/>
                    </a:ext>
                  </a:extLst>
                </a:gridCol>
                <a:gridCol w="6988175">
                  <a:extLst>
                    <a:ext uri="{9D8B030D-6E8A-4147-A177-3AD203B41FA5}">
                      <a16:colId xmlns:a16="http://schemas.microsoft.com/office/drawing/2014/main" val="20001"/>
                    </a:ext>
                  </a:extLst>
                </a:gridCol>
              </a:tblGrid>
              <a:tr h="17940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Deletes a partition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370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-m</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Gives a short summary of the fdisk command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2125">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Create a new partition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2125">
                <a:tc>
                  <a:txBody>
                    <a:bodyPr/>
                    <a:lstStyle/>
                    <a:p>
                      <a:pPr marL="0" marR="0" lvl="0" indent="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p</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Shows a list of partition that are currently available on the hard disk specified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97" name="Google Shape;1597;p207"/>
          <p:cNvSpPr txBox="1"/>
          <p:nvPr/>
        </p:nvSpPr>
        <p:spPr>
          <a:xfrm>
            <a:off x="472966" y="198437"/>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208"/>
          <p:cNvSpPr txBox="1">
            <a:spLocks noGrp="1"/>
          </p:cNvSpPr>
          <p:nvPr>
            <p:ph type="body" idx="1"/>
          </p:nvPr>
        </p:nvSpPr>
        <p:spPr>
          <a:xfrm>
            <a:off x="472966" y="1005819"/>
            <a:ext cx="10515600" cy="4351338"/>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After done the partitioning, it is good to always reboot your machine </a:t>
            </a:r>
            <a:endParaRPr/>
          </a:p>
          <a:p>
            <a:pPr marL="342900" lvl="0" indent="-342900" algn="l" rtl="0">
              <a:lnSpc>
                <a:spcPct val="100000"/>
              </a:lnSpc>
              <a:spcBef>
                <a:spcPts val="1000"/>
              </a:spcBef>
              <a:spcAft>
                <a:spcPts val="0"/>
              </a:spcAft>
              <a:buSzPts val="1440"/>
              <a:buChar char="►"/>
            </a:pPr>
            <a:r>
              <a:rPr lang="en-US"/>
              <a:t>After your computer has rebooted, you can use the </a:t>
            </a:r>
            <a:r>
              <a:rPr lang="en-US" u="sng"/>
              <a:t>mkfs</a:t>
            </a:r>
            <a:r>
              <a:rPr lang="en-US"/>
              <a:t>, </a:t>
            </a:r>
            <a:r>
              <a:rPr lang="en-US" u="sng"/>
              <a:t>mount</a:t>
            </a:r>
            <a:r>
              <a:rPr lang="en-US"/>
              <a:t>, and </a:t>
            </a:r>
            <a:r>
              <a:rPr lang="en-US" u="sng"/>
              <a:t>umount</a:t>
            </a:r>
            <a:r>
              <a:rPr lang="en-US"/>
              <a:t> commands to specify the partition device file as an argument.</a:t>
            </a:r>
            <a:endParaRPr/>
          </a:p>
          <a:p>
            <a:pPr marL="342900" lvl="0" indent="-342900" algn="l" rtl="0">
              <a:lnSpc>
                <a:spcPct val="100000"/>
              </a:lnSpc>
              <a:spcBef>
                <a:spcPts val="1000"/>
              </a:spcBef>
              <a:spcAft>
                <a:spcPts val="0"/>
              </a:spcAft>
              <a:buSzPts val="1440"/>
              <a:buChar char="►"/>
            </a:pPr>
            <a:r>
              <a:rPr lang="en-US"/>
              <a:t>To create an ext2 filesystem on the /dev/sda2 partition created earlier, you can use the following command:</a:t>
            </a:r>
            <a:endParaRPr/>
          </a:p>
          <a:p>
            <a:pPr marL="457200" lvl="1" indent="0" algn="l" rtl="0">
              <a:lnSpc>
                <a:spcPct val="100000"/>
              </a:lnSpc>
              <a:spcBef>
                <a:spcPts val="1000"/>
              </a:spcBef>
              <a:spcAft>
                <a:spcPts val="0"/>
              </a:spcAft>
              <a:buSzPts val="1280"/>
              <a:buNone/>
            </a:pPr>
            <a:r>
              <a:rPr lang="en-US"/>
              <a:t>mkfs –t ext2 /dev/sda2</a:t>
            </a:r>
            <a:endParaRPr/>
          </a:p>
        </p:txBody>
      </p:sp>
      <p:sp>
        <p:nvSpPr>
          <p:cNvPr id="1603" name="Google Shape;1603;p208"/>
          <p:cNvSpPr txBox="1"/>
          <p:nvPr/>
        </p:nvSpPr>
        <p:spPr>
          <a:xfrm>
            <a:off x="472966" y="198437"/>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209"/>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185</a:t>
            </a:fld>
            <a:endParaRPr sz="1400" b="0" i="0" u="none" strike="noStrike" cap="none">
              <a:solidFill>
                <a:schemeClr val="dk1"/>
              </a:solidFill>
              <a:latin typeface="Arial"/>
              <a:ea typeface="Arial"/>
              <a:cs typeface="Arial"/>
              <a:sym typeface="Arial"/>
            </a:endParaRPr>
          </a:p>
        </p:txBody>
      </p:sp>
      <p:sp>
        <p:nvSpPr>
          <p:cNvPr id="1609" name="Google Shape;1609;p209"/>
          <p:cNvSpPr txBox="1">
            <a:spLocks noGrp="1"/>
          </p:cNvSpPr>
          <p:nvPr>
            <p:ph type="body" idx="4294967295"/>
          </p:nvPr>
        </p:nvSpPr>
        <p:spPr>
          <a:xfrm>
            <a:off x="618796" y="987425"/>
            <a:ext cx="10732375" cy="5257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Create a File System with Command Line Tools</a:t>
            </a:r>
            <a:endParaRPr/>
          </a:p>
          <a:p>
            <a:pPr marL="342900" lvl="0" indent="-342900" algn="l" rtl="0">
              <a:lnSpc>
                <a:spcPct val="100000"/>
              </a:lnSpc>
              <a:spcBef>
                <a:spcPts val="1000"/>
              </a:spcBef>
              <a:spcAft>
                <a:spcPts val="0"/>
              </a:spcAft>
              <a:buSzPts val="1440"/>
              <a:buChar char="►"/>
            </a:pPr>
            <a:r>
              <a:rPr lang="en-US"/>
              <a:t>When using </a:t>
            </a:r>
            <a:r>
              <a:rPr lang="en-US" b="1"/>
              <a:t>mkfs, </a:t>
            </a:r>
            <a:r>
              <a:rPr lang="en-US"/>
              <a:t>you need to use the option </a:t>
            </a:r>
            <a:r>
              <a:rPr lang="en-US" b="1"/>
              <a:t>-t </a:t>
            </a:r>
            <a:r>
              <a:rPr lang="en-US"/>
              <a:t>to indicate the file system type you want to create. If you do not indicate a file system type, mkfs automatically creates an ext2 file system.</a:t>
            </a:r>
            <a:endParaRPr/>
          </a:p>
          <a:p>
            <a:pPr marL="342900" lvl="0" indent="-342900" algn="l" rtl="0">
              <a:lnSpc>
                <a:spcPct val="100000"/>
              </a:lnSpc>
              <a:spcBef>
                <a:spcPts val="1000"/>
              </a:spcBef>
              <a:spcAft>
                <a:spcPts val="0"/>
              </a:spcAft>
              <a:buSzPts val="1440"/>
              <a:buChar char="►"/>
            </a:pPr>
            <a:r>
              <a:rPr lang="en-US"/>
              <a:t>For example,</a:t>
            </a:r>
            <a:endParaRPr/>
          </a:p>
          <a:p>
            <a:pPr marL="342900" lvl="0" indent="-342900" algn="l" rtl="0">
              <a:lnSpc>
                <a:spcPct val="100000"/>
              </a:lnSpc>
              <a:spcBef>
                <a:spcPts val="1000"/>
              </a:spcBef>
              <a:spcAft>
                <a:spcPts val="0"/>
              </a:spcAft>
              <a:buSzPts val="1440"/>
              <a:buFont typeface="Trebuchet MS"/>
              <a:buNone/>
            </a:pPr>
            <a:endParaRPr/>
          </a:p>
          <a:p>
            <a:pPr marL="342900" lvl="0" indent="-251459" algn="l" rtl="0">
              <a:lnSpc>
                <a:spcPct val="100000"/>
              </a:lnSpc>
              <a:spcBef>
                <a:spcPts val="1000"/>
              </a:spcBef>
              <a:spcAft>
                <a:spcPts val="0"/>
              </a:spcAft>
              <a:buSzPts val="1440"/>
              <a:buNone/>
            </a:pPr>
            <a:endParaRPr/>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p:txBody>
      </p:sp>
      <p:pic>
        <p:nvPicPr>
          <p:cNvPr id="1610" name="Google Shape;1610;p209"/>
          <p:cNvPicPr preferRelativeResize="0"/>
          <p:nvPr/>
        </p:nvPicPr>
        <p:blipFill rotWithShape="1">
          <a:blip r:embed="rId3">
            <a:alphaModFix/>
          </a:blip>
          <a:srcRect b="33333"/>
          <a:stretch/>
        </p:blipFill>
        <p:spPr>
          <a:xfrm>
            <a:off x="3347545" y="3194050"/>
            <a:ext cx="7772400" cy="3200400"/>
          </a:xfrm>
          <a:prstGeom prst="rect">
            <a:avLst/>
          </a:prstGeom>
          <a:noFill/>
          <a:ln>
            <a:noFill/>
          </a:ln>
        </p:spPr>
      </p:pic>
      <p:sp>
        <p:nvSpPr>
          <p:cNvPr id="1611" name="Google Shape;1611;p209"/>
          <p:cNvSpPr txBox="1"/>
          <p:nvPr/>
        </p:nvSpPr>
        <p:spPr>
          <a:xfrm>
            <a:off x="472966" y="198437"/>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210"/>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186</a:t>
            </a:fld>
            <a:endParaRPr sz="1400" b="0" i="0" u="none" strike="noStrike" cap="none">
              <a:solidFill>
                <a:schemeClr val="dk1"/>
              </a:solidFill>
              <a:latin typeface="Arial"/>
              <a:ea typeface="Arial"/>
              <a:cs typeface="Arial"/>
              <a:sym typeface="Arial"/>
            </a:endParaRPr>
          </a:p>
        </p:txBody>
      </p:sp>
      <p:sp>
        <p:nvSpPr>
          <p:cNvPr id="1617" name="Google Shape;1617;p210"/>
          <p:cNvSpPr txBox="1">
            <a:spLocks noGrp="1"/>
          </p:cNvSpPr>
          <p:nvPr>
            <p:ph type="body" idx="4294967295"/>
          </p:nvPr>
        </p:nvSpPr>
        <p:spPr>
          <a:xfrm>
            <a:off x="612228" y="969579"/>
            <a:ext cx="11196144"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Mount File Systems</a:t>
            </a:r>
            <a:endParaRPr/>
          </a:p>
          <a:p>
            <a:pPr marL="342900" lvl="0" indent="-342900" algn="l" rtl="0">
              <a:lnSpc>
                <a:spcPct val="100000"/>
              </a:lnSpc>
              <a:spcBef>
                <a:spcPts val="1000"/>
              </a:spcBef>
              <a:spcAft>
                <a:spcPts val="0"/>
              </a:spcAft>
              <a:buSzPts val="1440"/>
              <a:buChar char="►"/>
            </a:pPr>
            <a:r>
              <a:rPr lang="en-US"/>
              <a:t>In Windows systems separate drive letters represent different partitions. </a:t>
            </a:r>
            <a:endParaRPr/>
          </a:p>
          <a:p>
            <a:pPr marL="342900" lvl="0" indent="-342900" algn="l" rtl="0">
              <a:lnSpc>
                <a:spcPct val="100000"/>
              </a:lnSpc>
              <a:spcBef>
                <a:spcPts val="1000"/>
              </a:spcBef>
              <a:spcAft>
                <a:spcPts val="0"/>
              </a:spcAft>
              <a:buSzPts val="1440"/>
              <a:buChar char="►"/>
            </a:pPr>
            <a:r>
              <a:rPr lang="en-US"/>
              <a:t>Linux does not use letters to designate partitions, it mounts partitions to a directory in the file system. </a:t>
            </a:r>
            <a:endParaRPr/>
          </a:p>
          <a:p>
            <a:pPr marL="342900" lvl="0" indent="-342900" algn="l" rtl="0">
              <a:lnSpc>
                <a:spcPct val="100000"/>
              </a:lnSpc>
              <a:spcBef>
                <a:spcPts val="1000"/>
              </a:spcBef>
              <a:spcAft>
                <a:spcPts val="0"/>
              </a:spcAft>
              <a:buSzPts val="1440"/>
              <a:buChar char="►"/>
            </a:pPr>
            <a:r>
              <a:rPr lang="en-US"/>
              <a:t>Directories used for mounting are also called </a:t>
            </a:r>
            <a:r>
              <a:rPr lang="en-US" i="1"/>
              <a:t>mount points</a:t>
            </a:r>
            <a:r>
              <a:rPr lang="en-US"/>
              <a:t>.</a:t>
            </a:r>
            <a:endParaRPr/>
          </a:p>
          <a:p>
            <a:pPr marL="342900" lvl="0" indent="-342900" algn="l" rtl="0">
              <a:lnSpc>
                <a:spcPct val="100000"/>
              </a:lnSpc>
              <a:spcBef>
                <a:spcPts val="1000"/>
              </a:spcBef>
              <a:spcAft>
                <a:spcPts val="0"/>
              </a:spcAft>
              <a:buSzPts val="1440"/>
              <a:buChar char="►"/>
            </a:pPr>
            <a:r>
              <a:rPr lang="en-US"/>
              <a:t>For example, to add a new hard disk to a Linux system, </a:t>
            </a:r>
            <a:endParaRPr/>
          </a:p>
          <a:p>
            <a:pPr marL="742950" lvl="1" indent="-285750" algn="l" rtl="0">
              <a:lnSpc>
                <a:spcPct val="100000"/>
              </a:lnSpc>
              <a:spcBef>
                <a:spcPts val="1000"/>
              </a:spcBef>
              <a:spcAft>
                <a:spcPts val="0"/>
              </a:spcAft>
              <a:buSzPts val="2240"/>
              <a:buChar char="►"/>
            </a:pPr>
            <a:r>
              <a:rPr lang="en-US" sz="2800"/>
              <a:t>1. You partition and format the drive. </a:t>
            </a:r>
            <a:endParaRPr/>
          </a:p>
          <a:p>
            <a:pPr marL="742950" lvl="1" indent="-285750" algn="l" rtl="0">
              <a:lnSpc>
                <a:spcPct val="100000"/>
              </a:lnSpc>
              <a:spcBef>
                <a:spcPts val="1000"/>
              </a:spcBef>
              <a:spcAft>
                <a:spcPts val="0"/>
              </a:spcAft>
              <a:buSzPts val="2240"/>
              <a:buChar char="►"/>
            </a:pPr>
            <a:r>
              <a:rPr lang="en-US" sz="2800"/>
              <a:t>2. You then use a directory (such as /data/) in the file system and mount the drive to that directory using the command </a:t>
            </a:r>
            <a:r>
              <a:rPr lang="en-US" sz="2800" b="1"/>
              <a:t>mount</a:t>
            </a:r>
            <a:r>
              <a:rPr lang="en-US" sz="2800"/>
              <a:t>.</a:t>
            </a:r>
            <a:endParaRPr/>
          </a:p>
          <a:p>
            <a:pPr marL="342900" lvl="0" indent="-342900" algn="l" rtl="0">
              <a:lnSpc>
                <a:spcPct val="100000"/>
              </a:lnSpc>
              <a:spcBef>
                <a:spcPts val="1000"/>
              </a:spcBef>
              <a:spcAft>
                <a:spcPts val="0"/>
              </a:spcAft>
              <a:buSzPts val="1440"/>
              <a:buChar char="►"/>
            </a:pPr>
            <a:r>
              <a:rPr lang="en-US"/>
              <a:t>To unmount (detach) a file system, you use the umount command (for details, enter </a:t>
            </a:r>
            <a:r>
              <a:rPr lang="en-US" b="1"/>
              <a:t>man umount</a:t>
            </a:r>
            <a:r>
              <a:rPr lang="en-US"/>
              <a:t>).</a:t>
            </a: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p:txBody>
      </p:sp>
      <p:sp>
        <p:nvSpPr>
          <p:cNvPr id="1618" name="Google Shape;1618;p210"/>
          <p:cNvSpPr txBox="1"/>
          <p:nvPr/>
        </p:nvSpPr>
        <p:spPr>
          <a:xfrm>
            <a:off x="472966" y="198437"/>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211"/>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187</a:t>
            </a:fld>
            <a:endParaRPr sz="1400" b="0" i="0" u="none" strike="noStrike" cap="none">
              <a:solidFill>
                <a:schemeClr val="dk1"/>
              </a:solidFill>
              <a:latin typeface="Arial"/>
              <a:ea typeface="Arial"/>
              <a:cs typeface="Arial"/>
              <a:sym typeface="Arial"/>
            </a:endParaRPr>
          </a:p>
        </p:txBody>
      </p:sp>
      <p:sp>
        <p:nvSpPr>
          <p:cNvPr id="1624" name="Google Shape;1624;p211"/>
          <p:cNvSpPr txBox="1">
            <a:spLocks noGrp="1"/>
          </p:cNvSpPr>
          <p:nvPr>
            <p:ph type="body" idx="4294967295"/>
          </p:nvPr>
        </p:nvSpPr>
        <p:spPr>
          <a:xfrm>
            <a:off x="472966" y="914400"/>
            <a:ext cx="11272344"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Configuration File for Mounting File Systems</a:t>
            </a:r>
            <a:endParaRPr/>
          </a:p>
          <a:p>
            <a:pPr marL="342900" lvl="0" indent="-342900" algn="l" rtl="0">
              <a:lnSpc>
                <a:spcPct val="100000"/>
              </a:lnSpc>
              <a:spcBef>
                <a:spcPts val="1000"/>
              </a:spcBef>
              <a:spcAft>
                <a:spcPts val="0"/>
              </a:spcAft>
              <a:buSzPts val="1440"/>
              <a:buChar char="►"/>
            </a:pPr>
            <a:r>
              <a:rPr lang="en-US"/>
              <a:t>The file systems and their mount points in the directory tree are configured in the file </a:t>
            </a:r>
            <a:r>
              <a:rPr lang="en-US" b="1"/>
              <a:t>/etc/fstab</a:t>
            </a:r>
            <a:r>
              <a:rPr lang="en-US"/>
              <a:t>. This file contains 1 line with 6 fields for each mounted file system.</a:t>
            </a:r>
            <a:endParaRPr/>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0" lvl="0" indent="0"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p:txBody>
      </p:sp>
      <p:pic>
        <p:nvPicPr>
          <p:cNvPr id="1625" name="Google Shape;1625;p211"/>
          <p:cNvPicPr preferRelativeResize="0"/>
          <p:nvPr/>
        </p:nvPicPr>
        <p:blipFill rotWithShape="1">
          <a:blip r:embed="rId3">
            <a:alphaModFix/>
          </a:blip>
          <a:srcRect/>
          <a:stretch/>
        </p:blipFill>
        <p:spPr>
          <a:xfrm>
            <a:off x="2667000" y="2493579"/>
            <a:ext cx="7543800" cy="3429000"/>
          </a:xfrm>
          <a:prstGeom prst="rect">
            <a:avLst/>
          </a:prstGeom>
          <a:noFill/>
          <a:ln>
            <a:noFill/>
          </a:ln>
        </p:spPr>
      </p:pic>
      <p:sp>
        <p:nvSpPr>
          <p:cNvPr id="1626" name="Google Shape;1626;p211"/>
          <p:cNvSpPr txBox="1"/>
          <p:nvPr/>
        </p:nvSpPr>
        <p:spPr>
          <a:xfrm>
            <a:off x="472966" y="198437"/>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212"/>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188</a:t>
            </a:fld>
            <a:endParaRPr sz="1400" b="0" i="0" u="none" strike="noStrike" cap="none">
              <a:solidFill>
                <a:schemeClr val="dk1"/>
              </a:solidFill>
              <a:latin typeface="Arial"/>
              <a:ea typeface="Arial"/>
              <a:cs typeface="Arial"/>
              <a:sym typeface="Arial"/>
            </a:endParaRPr>
          </a:p>
        </p:txBody>
      </p:sp>
      <p:sp>
        <p:nvSpPr>
          <p:cNvPr id="1632" name="Google Shape;1632;p212"/>
          <p:cNvSpPr txBox="1">
            <a:spLocks noGrp="1"/>
          </p:cNvSpPr>
          <p:nvPr>
            <p:ph type="body" idx="4294967295"/>
          </p:nvPr>
        </p:nvSpPr>
        <p:spPr>
          <a:xfrm>
            <a:off x="609600" y="1111469"/>
            <a:ext cx="11135710"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View Currently Mounted File Systems</a:t>
            </a:r>
            <a:endParaRPr/>
          </a:p>
          <a:p>
            <a:pPr marL="342900" lvl="0" indent="-342900" algn="l" rtl="0">
              <a:lnSpc>
                <a:spcPct val="100000"/>
              </a:lnSpc>
              <a:spcBef>
                <a:spcPts val="1000"/>
              </a:spcBef>
              <a:spcAft>
                <a:spcPts val="0"/>
              </a:spcAft>
              <a:buSzPts val="1440"/>
              <a:buChar char="►"/>
            </a:pPr>
            <a:r>
              <a:rPr lang="en-US"/>
              <a:t>You can view the file systems currently mounted by entering the command </a:t>
            </a:r>
            <a:r>
              <a:rPr lang="en-US" b="1"/>
              <a:t>mount</a:t>
            </a:r>
            <a:r>
              <a:rPr lang="en-US"/>
              <a:t>. Information similar to the following appears:</a:t>
            </a:r>
            <a:endParaRPr/>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p:txBody>
      </p:sp>
      <p:pic>
        <p:nvPicPr>
          <p:cNvPr id="1633" name="Google Shape;1633;p212"/>
          <p:cNvPicPr preferRelativeResize="0"/>
          <p:nvPr/>
        </p:nvPicPr>
        <p:blipFill rotWithShape="1">
          <a:blip r:embed="rId3">
            <a:alphaModFix/>
          </a:blip>
          <a:srcRect l="28046" t="62781" r="10577" b="11435"/>
          <a:stretch/>
        </p:blipFill>
        <p:spPr>
          <a:xfrm>
            <a:off x="1198179" y="2802486"/>
            <a:ext cx="8630848" cy="3156879"/>
          </a:xfrm>
          <a:prstGeom prst="rect">
            <a:avLst/>
          </a:prstGeom>
          <a:noFill/>
          <a:ln>
            <a:noFill/>
          </a:ln>
        </p:spPr>
      </p:pic>
      <p:sp>
        <p:nvSpPr>
          <p:cNvPr id="1634" name="Google Shape;1634;p212"/>
          <p:cNvSpPr txBox="1"/>
          <p:nvPr/>
        </p:nvSpPr>
        <p:spPr>
          <a:xfrm>
            <a:off x="472966" y="198437"/>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13"/>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189</a:t>
            </a:fld>
            <a:endParaRPr sz="1400" b="0" i="0" u="none" strike="noStrike" cap="none">
              <a:solidFill>
                <a:schemeClr val="dk1"/>
              </a:solidFill>
              <a:latin typeface="Arial"/>
              <a:ea typeface="Arial"/>
              <a:cs typeface="Arial"/>
              <a:sym typeface="Arial"/>
            </a:endParaRPr>
          </a:p>
        </p:txBody>
      </p:sp>
      <p:sp>
        <p:nvSpPr>
          <p:cNvPr id="1641" name="Google Shape;1641;p213"/>
          <p:cNvSpPr txBox="1">
            <a:spLocks noGrp="1"/>
          </p:cNvSpPr>
          <p:nvPr>
            <p:ph type="body" idx="4294967295"/>
          </p:nvPr>
        </p:nvSpPr>
        <p:spPr>
          <a:xfrm>
            <a:off x="609599" y="985345"/>
            <a:ext cx="10867697" cy="44196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Mount a File System</a:t>
            </a:r>
            <a:endParaRPr/>
          </a:p>
          <a:p>
            <a:pPr marL="342900" lvl="0" indent="-342900" algn="l" rtl="0">
              <a:lnSpc>
                <a:spcPct val="100000"/>
              </a:lnSpc>
              <a:spcBef>
                <a:spcPts val="1000"/>
              </a:spcBef>
              <a:spcAft>
                <a:spcPts val="0"/>
              </a:spcAft>
              <a:buSzPts val="1440"/>
              <a:buChar char="►"/>
            </a:pPr>
            <a:r>
              <a:rPr lang="en-US"/>
              <a:t>You can use the command </a:t>
            </a:r>
            <a:r>
              <a:rPr lang="en-US" b="1"/>
              <a:t>mount to manually mount a file system.</a:t>
            </a:r>
            <a:endParaRPr/>
          </a:p>
          <a:p>
            <a:pPr marL="342900" lvl="0" indent="-342900" algn="l" rtl="0">
              <a:lnSpc>
                <a:spcPct val="100000"/>
              </a:lnSpc>
              <a:spcBef>
                <a:spcPts val="1000"/>
              </a:spcBef>
              <a:spcAft>
                <a:spcPts val="0"/>
              </a:spcAft>
              <a:buSzPts val="1440"/>
              <a:buChar char="►"/>
            </a:pPr>
            <a:r>
              <a:rPr lang="en-US"/>
              <a:t>The general syntax for mounting a file system with mount is</a:t>
            </a:r>
            <a:endParaRPr/>
          </a:p>
          <a:p>
            <a:pPr marL="342900" lvl="0" indent="-342900" algn="l" rtl="0">
              <a:lnSpc>
                <a:spcPct val="100000"/>
              </a:lnSpc>
              <a:spcBef>
                <a:spcPts val="1000"/>
              </a:spcBef>
              <a:spcAft>
                <a:spcPts val="0"/>
              </a:spcAft>
              <a:buSzPts val="1440"/>
              <a:buFont typeface="Trebuchet MS"/>
              <a:buNone/>
            </a:pPr>
            <a:r>
              <a:rPr lang="en-US" b="1"/>
              <a:t>	</a:t>
            </a:r>
            <a:r>
              <a:rPr lang="en-US"/>
              <a:t>mount [-t </a:t>
            </a:r>
            <a:r>
              <a:rPr lang="en-US" i="1"/>
              <a:t>file_system_type] [-o mount_options] </a:t>
            </a:r>
            <a:endParaRPr/>
          </a:p>
          <a:p>
            <a:pPr marL="342900" lvl="0" indent="-342900" algn="l" rtl="0">
              <a:lnSpc>
                <a:spcPct val="100000"/>
              </a:lnSpc>
              <a:spcBef>
                <a:spcPts val="1000"/>
              </a:spcBef>
              <a:spcAft>
                <a:spcPts val="0"/>
              </a:spcAft>
              <a:buSzPts val="1440"/>
              <a:buFont typeface="Trebuchet MS"/>
              <a:buNone/>
            </a:pPr>
            <a:r>
              <a:rPr lang="en-US" i="1"/>
              <a:t>      device  mount_point_directory</a:t>
            </a:r>
            <a:endParaRPr i="1"/>
          </a:p>
          <a:p>
            <a:pPr marL="342900" lvl="0" indent="-342900" algn="l" rtl="0">
              <a:lnSpc>
                <a:spcPct val="100000"/>
              </a:lnSpc>
              <a:spcBef>
                <a:spcPts val="1000"/>
              </a:spcBef>
              <a:spcAft>
                <a:spcPts val="0"/>
              </a:spcAft>
              <a:buSzPts val="1440"/>
              <a:buChar char="►"/>
            </a:pPr>
            <a:r>
              <a:rPr lang="en-US" i="1"/>
              <a:t>E.g.</a:t>
            </a:r>
            <a:endParaRPr/>
          </a:p>
          <a:p>
            <a:pPr marL="342900" lvl="0" indent="-342900" algn="l" rtl="0">
              <a:lnSpc>
                <a:spcPct val="100000"/>
              </a:lnSpc>
              <a:spcBef>
                <a:spcPts val="1000"/>
              </a:spcBef>
              <a:spcAft>
                <a:spcPts val="0"/>
              </a:spcAft>
              <a:buSzPts val="1440"/>
              <a:buFont typeface="Trebuchet MS"/>
              <a:buNone/>
            </a:pPr>
            <a:r>
              <a:rPr lang="en-US" i="1"/>
              <a:t>	mount –t ext3 –o rw  /dev/hda9  /space</a:t>
            </a:r>
            <a:endParaRPr/>
          </a:p>
          <a:p>
            <a:pPr marL="342900" lvl="0" indent="-342900" algn="l" rtl="0">
              <a:lnSpc>
                <a:spcPct val="100000"/>
              </a:lnSpc>
              <a:spcBef>
                <a:spcPts val="1000"/>
              </a:spcBef>
              <a:spcAft>
                <a:spcPts val="0"/>
              </a:spcAft>
              <a:buSzPts val="1440"/>
              <a:buFont typeface="Trebuchet MS"/>
              <a:buNone/>
            </a:pPr>
            <a:endParaRPr/>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p:txBody>
      </p:sp>
      <p:sp>
        <p:nvSpPr>
          <p:cNvPr id="1642" name="Google Shape;1642;p213"/>
          <p:cNvSpPr txBox="1"/>
          <p:nvPr/>
        </p:nvSpPr>
        <p:spPr>
          <a:xfrm>
            <a:off x="472966" y="198437"/>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b="1">
              <a:solidFill>
                <a:schemeClr val="dk1"/>
              </a:solidFill>
            </a:endParaRPr>
          </a:p>
        </p:txBody>
      </p:sp>
      <p:sp>
        <p:nvSpPr>
          <p:cNvPr id="288" name="Google Shape;288;p40"/>
          <p:cNvSpPr txBox="1">
            <a:spLocks noGrp="1"/>
          </p:cNvSpPr>
          <p:nvPr>
            <p:ph type="body" idx="1"/>
          </p:nvPr>
        </p:nvSpPr>
        <p:spPr>
          <a:xfrm>
            <a:off x="1919537" y="1484785"/>
            <a:ext cx="8291513"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072"/>
              <a:buNone/>
            </a:pPr>
            <a:r>
              <a:rPr lang="en-US" sz="2590"/>
              <a:t>Major functions of kernel are:</a:t>
            </a:r>
            <a:endParaRPr/>
          </a:p>
          <a:p>
            <a:pPr marL="342900" lvl="0" indent="-342900" algn="l" rtl="0">
              <a:lnSpc>
                <a:spcPct val="80000"/>
              </a:lnSpc>
              <a:spcBef>
                <a:spcPts val="1000"/>
              </a:spcBef>
              <a:spcAft>
                <a:spcPts val="0"/>
              </a:spcAft>
              <a:buSzPts val="2072"/>
              <a:buNone/>
            </a:pPr>
            <a:endParaRPr sz="2590"/>
          </a:p>
          <a:p>
            <a:pPr marL="342900" lvl="0" indent="-342900" algn="l" rtl="0">
              <a:lnSpc>
                <a:spcPct val="80000"/>
              </a:lnSpc>
              <a:spcBef>
                <a:spcPts val="1000"/>
              </a:spcBef>
              <a:spcAft>
                <a:spcPts val="0"/>
              </a:spcAft>
              <a:buSzPts val="2072"/>
              <a:buChar char="►"/>
            </a:pPr>
            <a:r>
              <a:rPr lang="en-US" sz="2590"/>
              <a:t>Allocate the computer resources (CPU, memory etc)</a:t>
            </a:r>
            <a:endParaRPr/>
          </a:p>
          <a:p>
            <a:pPr marL="342900" lvl="0" indent="-342900" algn="l" rtl="0">
              <a:lnSpc>
                <a:spcPct val="80000"/>
              </a:lnSpc>
              <a:spcBef>
                <a:spcPts val="1000"/>
              </a:spcBef>
              <a:spcAft>
                <a:spcPts val="0"/>
              </a:spcAft>
              <a:buSzPts val="2072"/>
              <a:buChar char="►"/>
            </a:pPr>
            <a:r>
              <a:rPr lang="en-US" sz="2590"/>
              <a:t>Control access to the computer</a:t>
            </a:r>
            <a:endParaRPr/>
          </a:p>
          <a:p>
            <a:pPr marL="342900" lvl="0" indent="-342900" algn="l" rtl="0">
              <a:lnSpc>
                <a:spcPct val="80000"/>
              </a:lnSpc>
              <a:spcBef>
                <a:spcPts val="1000"/>
              </a:spcBef>
              <a:spcAft>
                <a:spcPts val="0"/>
              </a:spcAft>
              <a:buSzPts val="2072"/>
              <a:buChar char="►"/>
            </a:pPr>
            <a:r>
              <a:rPr lang="en-US" sz="2590"/>
              <a:t>Maintain file system</a:t>
            </a:r>
            <a:endParaRPr/>
          </a:p>
          <a:p>
            <a:pPr marL="342900" lvl="0" indent="-342900" algn="l" rtl="0">
              <a:lnSpc>
                <a:spcPct val="80000"/>
              </a:lnSpc>
              <a:spcBef>
                <a:spcPts val="1000"/>
              </a:spcBef>
              <a:spcAft>
                <a:spcPts val="0"/>
              </a:spcAft>
              <a:buSzPts val="2072"/>
              <a:buChar char="►"/>
            </a:pPr>
            <a:r>
              <a:rPr lang="en-US" sz="2590"/>
              <a:t>Handle interrupts </a:t>
            </a:r>
            <a:endParaRPr/>
          </a:p>
          <a:p>
            <a:pPr marL="342900" lvl="0" indent="-342900" algn="l" rtl="0">
              <a:lnSpc>
                <a:spcPct val="80000"/>
              </a:lnSpc>
              <a:spcBef>
                <a:spcPts val="1000"/>
              </a:spcBef>
              <a:spcAft>
                <a:spcPts val="0"/>
              </a:spcAft>
              <a:buSzPts val="2072"/>
              <a:buChar char="►"/>
            </a:pPr>
            <a:r>
              <a:rPr lang="en-US" sz="2590"/>
              <a:t>Handle errors</a:t>
            </a:r>
            <a:endParaRPr/>
          </a:p>
          <a:p>
            <a:pPr marL="342900" lvl="0" indent="-342900" algn="l" rtl="0">
              <a:lnSpc>
                <a:spcPct val="80000"/>
              </a:lnSpc>
              <a:spcBef>
                <a:spcPts val="1000"/>
              </a:spcBef>
              <a:spcAft>
                <a:spcPts val="0"/>
              </a:spcAft>
              <a:buSzPts val="2072"/>
              <a:buChar char="►"/>
            </a:pPr>
            <a:r>
              <a:rPr lang="en-US" sz="2590"/>
              <a:t>Perform I/O</a:t>
            </a:r>
            <a:endParaRPr/>
          </a:p>
          <a:p>
            <a:pPr marL="342900" lvl="0" indent="-230123" algn="l" rtl="0">
              <a:lnSpc>
                <a:spcPct val="80000"/>
              </a:lnSpc>
              <a:spcBef>
                <a:spcPts val="1000"/>
              </a:spcBef>
              <a:spcAft>
                <a:spcPts val="0"/>
              </a:spcAft>
              <a:buSzPts val="1776"/>
              <a:buNone/>
            </a:pPr>
            <a:endParaRPr sz="222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14"/>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190</a:t>
            </a:fld>
            <a:endParaRPr sz="1400" b="0" i="0" u="none" strike="noStrike" cap="none">
              <a:solidFill>
                <a:schemeClr val="dk1"/>
              </a:solidFill>
              <a:latin typeface="Arial"/>
              <a:ea typeface="Arial"/>
              <a:cs typeface="Arial"/>
              <a:sym typeface="Arial"/>
            </a:endParaRPr>
          </a:p>
        </p:txBody>
      </p:sp>
      <p:sp>
        <p:nvSpPr>
          <p:cNvPr id="1648" name="Google Shape;1648;p214"/>
          <p:cNvSpPr txBox="1">
            <a:spLocks noGrp="1"/>
          </p:cNvSpPr>
          <p:nvPr>
            <p:ph type="body" idx="4294967295"/>
          </p:nvPr>
        </p:nvSpPr>
        <p:spPr>
          <a:xfrm>
            <a:off x="701039" y="693420"/>
            <a:ext cx="11167242" cy="50292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080"/>
              <a:buFont typeface="Trebuchet MS"/>
              <a:buNone/>
            </a:pPr>
            <a:r>
              <a:rPr lang="en-US" sz="2600"/>
              <a:t>Unmount a File System</a:t>
            </a:r>
            <a:endParaRPr/>
          </a:p>
          <a:p>
            <a:pPr marL="342900" lvl="0" indent="-342900" algn="l" rtl="0">
              <a:lnSpc>
                <a:spcPct val="100000"/>
              </a:lnSpc>
              <a:spcBef>
                <a:spcPts val="1000"/>
              </a:spcBef>
              <a:spcAft>
                <a:spcPts val="0"/>
              </a:spcAft>
              <a:buSzPts val="2080"/>
              <a:buChar char="►"/>
            </a:pPr>
            <a:r>
              <a:rPr lang="en-US" sz="2600"/>
              <a:t>Once a file system is mounted, you can use the </a:t>
            </a:r>
            <a:r>
              <a:rPr lang="en-US" sz="2600" b="1"/>
              <a:t>umount </a:t>
            </a:r>
            <a:r>
              <a:rPr lang="en-US" sz="2600"/>
              <a:t>command to unmount the file system.</a:t>
            </a:r>
            <a:endParaRPr/>
          </a:p>
          <a:p>
            <a:pPr marL="342900" lvl="0" indent="-342900" algn="l" rtl="0">
              <a:lnSpc>
                <a:spcPct val="100000"/>
              </a:lnSpc>
              <a:spcBef>
                <a:spcPts val="1000"/>
              </a:spcBef>
              <a:spcAft>
                <a:spcPts val="0"/>
              </a:spcAft>
              <a:buSzPts val="2080"/>
              <a:buChar char="►"/>
            </a:pPr>
            <a:r>
              <a:rPr lang="en-US" sz="2600"/>
              <a:t>You can unmount the file system by using umount with the device or the mount point.</a:t>
            </a:r>
            <a:endParaRPr/>
          </a:p>
          <a:p>
            <a:pPr marL="342900" lvl="0" indent="-342900" algn="l" rtl="0">
              <a:lnSpc>
                <a:spcPct val="100000"/>
              </a:lnSpc>
              <a:spcBef>
                <a:spcPts val="1000"/>
              </a:spcBef>
              <a:spcAft>
                <a:spcPts val="0"/>
              </a:spcAft>
              <a:buSzPts val="2080"/>
              <a:buChar char="►"/>
            </a:pPr>
            <a:r>
              <a:rPr lang="en-US" sz="2600"/>
              <a:t>For example to unmount a CD file system mounted at /media/cdrecorder, you could enter one of the following:</a:t>
            </a:r>
            <a:endParaRPr/>
          </a:p>
          <a:p>
            <a:pPr marL="342900" lvl="0" indent="-342900" algn="l" rtl="0">
              <a:lnSpc>
                <a:spcPct val="100000"/>
              </a:lnSpc>
              <a:spcBef>
                <a:spcPts val="1000"/>
              </a:spcBef>
              <a:spcAft>
                <a:spcPts val="0"/>
              </a:spcAft>
              <a:buSzPts val="2080"/>
              <a:buFont typeface="Trebuchet MS"/>
              <a:buNone/>
            </a:pPr>
            <a:r>
              <a:rPr lang="en-US" sz="2600" b="1"/>
              <a:t>	umount /media/cdrecorder </a:t>
            </a:r>
            <a:r>
              <a:rPr lang="en-US" sz="2600" b="1" i="1" u="sng"/>
              <a:t>OR</a:t>
            </a:r>
            <a:endParaRPr sz="2600" i="1" u="sng"/>
          </a:p>
          <a:p>
            <a:pPr marL="342900" lvl="0" indent="-342900" algn="l" rtl="0">
              <a:lnSpc>
                <a:spcPct val="100000"/>
              </a:lnSpc>
              <a:spcBef>
                <a:spcPts val="1000"/>
              </a:spcBef>
              <a:spcAft>
                <a:spcPts val="0"/>
              </a:spcAft>
              <a:buSzPts val="2080"/>
              <a:buFont typeface="Trebuchet MS"/>
              <a:buNone/>
            </a:pPr>
            <a:r>
              <a:rPr lang="en-US" sz="2600" b="1"/>
              <a:t>	umount /dev/hdb</a:t>
            </a:r>
            <a:endParaRPr sz="2600"/>
          </a:p>
          <a:p>
            <a:pPr marL="342900" lvl="0" indent="-342900" algn="l" rtl="0">
              <a:lnSpc>
                <a:spcPct val="100000"/>
              </a:lnSpc>
              <a:spcBef>
                <a:spcPts val="1000"/>
              </a:spcBef>
              <a:spcAft>
                <a:spcPts val="0"/>
              </a:spcAft>
              <a:buSzPts val="2080"/>
              <a:buChar char="►"/>
            </a:pPr>
            <a:r>
              <a:rPr lang="en-US" sz="2600"/>
              <a:t>In order to unmount the file system, no application or user may use the file system. </a:t>
            </a:r>
            <a:endParaRPr/>
          </a:p>
          <a:p>
            <a:pPr marL="342900" lvl="0" indent="-342900" algn="l" rtl="0">
              <a:lnSpc>
                <a:spcPct val="100000"/>
              </a:lnSpc>
              <a:spcBef>
                <a:spcPts val="1000"/>
              </a:spcBef>
              <a:spcAft>
                <a:spcPts val="0"/>
              </a:spcAft>
              <a:buSzPts val="2080"/>
              <a:buChar char="►"/>
            </a:pPr>
            <a:r>
              <a:rPr lang="en-US" sz="2600"/>
              <a:t>If it is being used, Linux sees the file system as being “busy” and will refuse to unmount the file system.</a:t>
            </a:r>
            <a:endParaRPr/>
          </a:p>
          <a:p>
            <a:pPr marL="342900" lvl="0" indent="-342900" algn="l" rtl="0">
              <a:lnSpc>
                <a:spcPct val="100000"/>
              </a:lnSpc>
              <a:spcBef>
                <a:spcPts val="1000"/>
              </a:spcBef>
              <a:spcAft>
                <a:spcPts val="0"/>
              </a:spcAft>
              <a:buSzPts val="2080"/>
              <a:buFont typeface="Trebuchet MS"/>
              <a:buNone/>
            </a:pPr>
            <a:endParaRPr sz="2600" b="1"/>
          </a:p>
          <a:p>
            <a:pPr marL="342900" lvl="0" indent="-342900" algn="l" rtl="0">
              <a:lnSpc>
                <a:spcPct val="100000"/>
              </a:lnSpc>
              <a:spcBef>
                <a:spcPts val="1000"/>
              </a:spcBef>
              <a:spcAft>
                <a:spcPts val="0"/>
              </a:spcAft>
              <a:buSzPts val="2080"/>
              <a:buFont typeface="Trebuchet MS"/>
              <a:buNone/>
            </a:pPr>
            <a:endParaRPr sz="2600" b="1"/>
          </a:p>
          <a:p>
            <a:pPr marL="342900" lvl="0" indent="-342900" algn="l" rtl="0">
              <a:lnSpc>
                <a:spcPct val="100000"/>
              </a:lnSpc>
              <a:spcBef>
                <a:spcPts val="1000"/>
              </a:spcBef>
              <a:spcAft>
                <a:spcPts val="0"/>
              </a:spcAft>
              <a:buSzPts val="2080"/>
              <a:buFont typeface="Trebuchet MS"/>
              <a:buNone/>
            </a:pPr>
            <a:endParaRPr sz="2600" b="1"/>
          </a:p>
          <a:p>
            <a:pPr marL="342900" lvl="0" indent="-342900" algn="l" rtl="0">
              <a:lnSpc>
                <a:spcPct val="100000"/>
              </a:lnSpc>
              <a:spcBef>
                <a:spcPts val="1000"/>
              </a:spcBef>
              <a:spcAft>
                <a:spcPts val="0"/>
              </a:spcAft>
              <a:buSzPts val="2080"/>
              <a:buFont typeface="Trebuchet MS"/>
              <a:buNone/>
            </a:pPr>
            <a:endParaRPr sz="2600" b="1"/>
          </a:p>
          <a:p>
            <a:pPr marL="342900" lvl="0" indent="-210820" algn="l" rtl="0">
              <a:lnSpc>
                <a:spcPct val="100000"/>
              </a:lnSpc>
              <a:spcBef>
                <a:spcPts val="1000"/>
              </a:spcBef>
              <a:spcAft>
                <a:spcPts val="0"/>
              </a:spcAft>
              <a:buSzPts val="2080"/>
              <a:buNone/>
            </a:pPr>
            <a:endParaRPr sz="2600" b="1"/>
          </a:p>
          <a:p>
            <a:pPr marL="342900" lvl="0" indent="-210820" algn="l" rtl="0">
              <a:lnSpc>
                <a:spcPct val="100000"/>
              </a:lnSpc>
              <a:spcBef>
                <a:spcPts val="1000"/>
              </a:spcBef>
              <a:spcAft>
                <a:spcPts val="0"/>
              </a:spcAft>
              <a:buSzPts val="2080"/>
              <a:buNone/>
            </a:pPr>
            <a:endParaRPr sz="2600" b="1"/>
          </a:p>
          <a:p>
            <a:pPr marL="342900" lvl="0" indent="-210820" algn="l" rtl="0">
              <a:lnSpc>
                <a:spcPct val="100000"/>
              </a:lnSpc>
              <a:spcBef>
                <a:spcPts val="1000"/>
              </a:spcBef>
              <a:spcAft>
                <a:spcPts val="0"/>
              </a:spcAft>
              <a:buSzPts val="2080"/>
              <a:buNone/>
            </a:pPr>
            <a:endParaRPr sz="2600" b="1"/>
          </a:p>
          <a:p>
            <a:pPr marL="342900" lvl="0" indent="-342900" algn="l" rtl="0">
              <a:lnSpc>
                <a:spcPct val="100000"/>
              </a:lnSpc>
              <a:spcBef>
                <a:spcPts val="1000"/>
              </a:spcBef>
              <a:spcAft>
                <a:spcPts val="0"/>
              </a:spcAft>
              <a:buSzPts val="2080"/>
              <a:buFont typeface="Trebuchet MS"/>
              <a:buNone/>
            </a:pPr>
            <a:endParaRPr sz="2600" b="1"/>
          </a:p>
        </p:txBody>
      </p:sp>
      <p:sp>
        <p:nvSpPr>
          <p:cNvPr id="1649" name="Google Shape;1649;p214"/>
          <p:cNvSpPr txBox="1"/>
          <p:nvPr/>
        </p:nvSpPr>
        <p:spPr>
          <a:xfrm>
            <a:off x="472966" y="198437"/>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15"/>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191</a:t>
            </a:fld>
            <a:endParaRPr sz="1400" b="0" i="0" u="none" strike="noStrike" cap="none">
              <a:solidFill>
                <a:schemeClr val="dk1"/>
              </a:solidFill>
              <a:latin typeface="Arial"/>
              <a:ea typeface="Arial"/>
              <a:cs typeface="Arial"/>
              <a:sym typeface="Arial"/>
            </a:endParaRPr>
          </a:p>
        </p:txBody>
      </p:sp>
      <p:sp>
        <p:nvSpPr>
          <p:cNvPr id="1655" name="Google Shape;1655;p215"/>
          <p:cNvSpPr txBox="1">
            <a:spLocks noGrp="1"/>
          </p:cNvSpPr>
          <p:nvPr>
            <p:ph type="body" idx="4294967295"/>
          </p:nvPr>
        </p:nvSpPr>
        <p:spPr>
          <a:xfrm>
            <a:off x="609600" y="1027112"/>
            <a:ext cx="10962290" cy="50292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Unmount a File System</a:t>
            </a:r>
            <a:endParaRPr/>
          </a:p>
          <a:p>
            <a:pPr marL="342900" lvl="0" indent="-342900" algn="l" rtl="0">
              <a:lnSpc>
                <a:spcPct val="100000"/>
              </a:lnSpc>
              <a:spcBef>
                <a:spcPts val="1000"/>
              </a:spcBef>
              <a:spcAft>
                <a:spcPts val="0"/>
              </a:spcAft>
              <a:buSzPts val="1440"/>
              <a:buChar char="►"/>
            </a:pPr>
            <a:r>
              <a:rPr lang="en-US"/>
              <a:t>One way to make sure the file system is not busy is to enter </a:t>
            </a:r>
            <a:r>
              <a:rPr lang="en-US" b="1"/>
              <a:t>cd / </a:t>
            </a:r>
            <a:r>
              <a:rPr lang="en-US"/>
              <a:t>at the shell prompt before using the umount command. </a:t>
            </a:r>
            <a:endParaRPr/>
          </a:p>
          <a:p>
            <a:pPr marL="342900" lvl="0" indent="-342900" algn="l" rtl="0">
              <a:lnSpc>
                <a:spcPct val="100000"/>
              </a:lnSpc>
              <a:spcBef>
                <a:spcPts val="1000"/>
              </a:spcBef>
              <a:spcAft>
                <a:spcPts val="0"/>
              </a:spcAft>
              <a:buSzPts val="1440"/>
              <a:buChar char="►"/>
            </a:pPr>
            <a:r>
              <a:rPr lang="en-US"/>
              <a:t>This command takes you to the root of the file system.</a:t>
            </a:r>
            <a:endParaRPr/>
          </a:p>
          <a:p>
            <a:pPr marL="342900" lvl="0" indent="-342900" algn="l" rtl="0">
              <a:lnSpc>
                <a:spcPct val="100000"/>
              </a:lnSpc>
              <a:spcBef>
                <a:spcPts val="1000"/>
              </a:spcBef>
              <a:spcAft>
                <a:spcPts val="0"/>
              </a:spcAft>
              <a:buSzPts val="1440"/>
              <a:buChar char="►"/>
            </a:pPr>
            <a:r>
              <a:rPr lang="en-US"/>
              <a:t>However, there might be times when the system (kernel) still sees the file system as busy, no matter what you try to do.</a:t>
            </a:r>
            <a:endParaRPr/>
          </a:p>
          <a:p>
            <a:pPr marL="342900" lvl="0" indent="-342900" algn="l" rtl="0">
              <a:lnSpc>
                <a:spcPct val="100000"/>
              </a:lnSpc>
              <a:spcBef>
                <a:spcPts val="1000"/>
              </a:spcBef>
              <a:spcAft>
                <a:spcPts val="0"/>
              </a:spcAft>
              <a:buSzPts val="1440"/>
              <a:buChar char="►"/>
            </a:pPr>
            <a:r>
              <a:rPr lang="en-US"/>
              <a:t>In these cases, you can enter </a:t>
            </a:r>
            <a:r>
              <a:rPr lang="en-US" b="1"/>
              <a:t>umount -f </a:t>
            </a:r>
            <a:r>
              <a:rPr lang="en-US"/>
              <a:t>to force the file system to unmount.</a:t>
            </a: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342900" algn="l" rtl="0">
              <a:lnSpc>
                <a:spcPct val="100000"/>
              </a:lnSpc>
              <a:spcBef>
                <a:spcPts val="1000"/>
              </a:spcBef>
              <a:spcAft>
                <a:spcPts val="0"/>
              </a:spcAft>
              <a:buSzPts val="1440"/>
              <a:buFont typeface="Trebuchet MS"/>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Font typeface="Trebuchet MS"/>
              <a:buNone/>
            </a:pPr>
            <a:endParaRPr b="1"/>
          </a:p>
        </p:txBody>
      </p:sp>
      <p:sp>
        <p:nvSpPr>
          <p:cNvPr id="1656" name="Google Shape;1656;p215"/>
          <p:cNvSpPr txBox="1"/>
          <p:nvPr/>
        </p:nvSpPr>
        <p:spPr>
          <a:xfrm>
            <a:off x="472966" y="198437"/>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6"/>
          <p:cNvSpPr txBox="1"/>
          <p:nvPr/>
        </p:nvSpPr>
        <p:spPr>
          <a:xfrm>
            <a:off x="822434" y="637244"/>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sp>
        <p:nvSpPr>
          <p:cNvPr id="1662" name="Google Shape;1662;p216"/>
          <p:cNvSpPr txBox="1">
            <a:spLocks noGrp="1"/>
          </p:cNvSpPr>
          <p:nvPr>
            <p:ph type="body" idx="1"/>
          </p:nvPr>
        </p:nvSpPr>
        <p:spPr>
          <a:xfrm>
            <a:off x="822434" y="1466193"/>
            <a:ext cx="10515600" cy="47738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40"/>
              <a:buNone/>
            </a:pPr>
            <a:r>
              <a:rPr lang="en-US"/>
              <a:t>Types of File System:</a:t>
            </a:r>
            <a:endParaRPr/>
          </a:p>
          <a:p>
            <a:pPr marL="342900" lvl="0" indent="-342900" algn="l" rtl="0">
              <a:lnSpc>
                <a:spcPct val="100000"/>
              </a:lnSpc>
              <a:spcBef>
                <a:spcPts val="1000"/>
              </a:spcBef>
              <a:spcAft>
                <a:spcPts val="0"/>
              </a:spcAft>
              <a:buSzPts val="1440"/>
              <a:buChar char="►"/>
            </a:pPr>
            <a:r>
              <a:rPr lang="en-US"/>
              <a:t>In the world of Microsoft you never really have to worry about the file system, the default being NTFS. </a:t>
            </a:r>
            <a:endParaRPr/>
          </a:p>
          <a:p>
            <a:pPr marL="342900" lvl="0" indent="-342900" algn="l" rtl="0">
              <a:lnSpc>
                <a:spcPct val="100000"/>
              </a:lnSpc>
              <a:spcBef>
                <a:spcPts val="1000"/>
              </a:spcBef>
              <a:spcAft>
                <a:spcPts val="0"/>
              </a:spcAft>
              <a:buSzPts val="1440"/>
              <a:buChar char="►"/>
            </a:pPr>
            <a:r>
              <a:rPr lang="en-US"/>
              <a:t>Linux however, being built on a world of open source and differing opinions, is not limited in this way and so the user should have an understanding of what a file system is, and how it affects the computer.</a:t>
            </a:r>
            <a:endParaRPr/>
          </a:p>
          <a:p>
            <a:pPr marL="0" lvl="0" indent="0" algn="ctr" rtl="0">
              <a:lnSpc>
                <a:spcPct val="100000"/>
              </a:lnSpc>
              <a:spcBef>
                <a:spcPts val="1000"/>
              </a:spcBef>
              <a:spcAft>
                <a:spcPts val="0"/>
              </a:spcAft>
              <a:buSzPts val="1600"/>
              <a:buNone/>
            </a:pPr>
            <a:endParaRPr sz="2000">
              <a:solidFill>
                <a:srgbClr val="002060"/>
              </a:solidFill>
            </a:endParaRPr>
          </a:p>
          <a:p>
            <a:pPr marL="0" lvl="0" indent="0" algn="ctr" rtl="0">
              <a:lnSpc>
                <a:spcPct val="100000"/>
              </a:lnSpc>
              <a:spcBef>
                <a:spcPts val="1000"/>
              </a:spcBef>
              <a:spcAft>
                <a:spcPts val="0"/>
              </a:spcAft>
              <a:buSzPts val="1600"/>
              <a:buNone/>
            </a:pPr>
            <a:endParaRPr sz="2000">
              <a:solidFill>
                <a:srgbClr val="002060"/>
              </a:solidFill>
            </a:endParaRPr>
          </a:p>
          <a:p>
            <a:pPr marL="0" lvl="0" indent="0" algn="ctr" rtl="0">
              <a:lnSpc>
                <a:spcPct val="100000"/>
              </a:lnSpc>
              <a:spcBef>
                <a:spcPts val="1000"/>
              </a:spcBef>
              <a:spcAft>
                <a:spcPts val="0"/>
              </a:spcAft>
              <a:buSzPts val="1600"/>
              <a:buNone/>
            </a:pPr>
            <a:endParaRPr sz="2000">
              <a:solidFill>
                <a:srgbClr val="002060"/>
              </a:solidFill>
            </a:endParaRPr>
          </a:p>
          <a:p>
            <a:pPr marL="0" lvl="0" indent="0" algn="ctr" rtl="0">
              <a:lnSpc>
                <a:spcPct val="100000"/>
              </a:lnSpc>
              <a:spcBef>
                <a:spcPts val="1000"/>
              </a:spcBef>
              <a:spcAft>
                <a:spcPts val="0"/>
              </a:spcAft>
              <a:buSzPts val="1600"/>
              <a:buNone/>
            </a:pPr>
            <a:endParaRPr sz="2000">
              <a:solidFill>
                <a:srgbClr val="002060"/>
              </a:solidFill>
            </a:endParaRPr>
          </a:p>
          <a:p>
            <a:pPr marL="0" lvl="0" indent="0" algn="ctr" rtl="0">
              <a:lnSpc>
                <a:spcPct val="100000"/>
              </a:lnSpc>
              <a:spcBef>
                <a:spcPts val="1000"/>
              </a:spcBef>
              <a:spcAft>
                <a:spcPts val="0"/>
              </a:spcAft>
              <a:buSzPts val="1600"/>
              <a:buNone/>
            </a:pPr>
            <a:r>
              <a:rPr lang="en-US" sz="2000">
                <a:solidFill>
                  <a:srgbClr val="002060"/>
                </a:solidFill>
              </a:rPr>
              <a:t>Source: https://help.ubuntu.com/community/LinuxFilesystemsExplained</a:t>
            </a:r>
            <a:endParaRPr sz="2000">
              <a:solidFill>
                <a:srgbClr val="002060"/>
              </a:solidFill>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217"/>
          <p:cNvSpPr txBox="1"/>
          <p:nvPr/>
        </p:nvSpPr>
        <p:spPr>
          <a:xfrm>
            <a:off x="838200" y="146049"/>
            <a:ext cx="8229600" cy="6397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Trebuchet MS"/>
              <a:buNone/>
            </a:pPr>
            <a:r>
              <a:rPr lang="en-US" sz="3200" b="1" i="0" u="none" strike="noStrike" cap="none">
                <a:solidFill>
                  <a:schemeClr val="dk1"/>
                </a:solidFill>
                <a:latin typeface="Trebuchet MS"/>
                <a:ea typeface="Trebuchet MS"/>
                <a:cs typeface="Trebuchet MS"/>
                <a:sym typeface="Trebuchet MS"/>
              </a:rPr>
              <a:t>Administer the Linux File System</a:t>
            </a:r>
            <a:endParaRPr sz="3200" b="1" i="0" u="none" strike="noStrike" cap="none">
              <a:solidFill>
                <a:schemeClr val="dk1"/>
              </a:solidFill>
              <a:latin typeface="Trebuchet MS"/>
              <a:ea typeface="Trebuchet MS"/>
              <a:cs typeface="Trebuchet MS"/>
              <a:sym typeface="Trebuchet MS"/>
            </a:endParaRPr>
          </a:p>
        </p:txBody>
      </p:sp>
      <p:pic>
        <p:nvPicPr>
          <p:cNvPr id="1668" name="Google Shape;1668;p217"/>
          <p:cNvPicPr preferRelativeResize="0"/>
          <p:nvPr/>
        </p:nvPicPr>
        <p:blipFill rotWithShape="1">
          <a:blip r:embed="rId3">
            <a:alphaModFix/>
          </a:blip>
          <a:srcRect/>
          <a:stretch/>
        </p:blipFill>
        <p:spPr>
          <a:xfrm>
            <a:off x="838199" y="785812"/>
            <a:ext cx="10150367" cy="593967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218"/>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accent1"/>
              </a:buClr>
              <a:buSzPts val="5400"/>
              <a:buFont typeface="Trebuchet MS"/>
              <a:buNone/>
            </a:pPr>
            <a:r>
              <a:rPr lang="en-US"/>
              <a:t>Module 5</a:t>
            </a:r>
            <a:endParaRPr/>
          </a:p>
        </p:txBody>
      </p:sp>
      <p:sp>
        <p:nvSpPr>
          <p:cNvPr id="1674" name="Google Shape;1674;p218"/>
          <p:cNvSpPr txBox="1">
            <a:spLocks noGrp="1"/>
          </p:cNvSpPr>
          <p:nvPr>
            <p:ph type="subTitle" idx="1"/>
          </p:nvPr>
        </p:nvSpPr>
        <p:spPr>
          <a:xfrm>
            <a:off x="423081" y="4050833"/>
            <a:ext cx="10276764" cy="1096899"/>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2960"/>
              <a:buNone/>
            </a:pPr>
            <a:r>
              <a:rPr lang="en-US" sz="3700">
                <a:solidFill>
                  <a:schemeClr val="dk1"/>
                </a:solidFill>
              </a:rPr>
              <a:t>Working with the bash shell and shell scripts</a:t>
            </a:r>
            <a:endParaRPr sz="3700">
              <a:solidFill>
                <a:schemeClr val="dk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graphicFrame>
        <p:nvGraphicFramePr>
          <p:cNvPr id="1679" name="Google Shape;1679;p219"/>
          <p:cNvGraphicFramePr/>
          <p:nvPr/>
        </p:nvGraphicFramePr>
        <p:xfrm>
          <a:off x="2133600" y="1905000"/>
          <a:ext cx="3000000" cy="3000000"/>
        </p:xfrm>
        <a:graphic>
          <a:graphicData uri="http://schemas.openxmlformats.org/drawingml/2006/table">
            <a:tbl>
              <a:tblPr>
                <a:noFill/>
                <a:tableStyleId>{C9DE93FA-2E25-400F-9FBD-89434640F52B}</a:tableStyleId>
              </a:tblPr>
              <a:tblGrid>
                <a:gridCol w="4038600">
                  <a:extLst>
                    <a:ext uri="{9D8B030D-6E8A-4147-A177-3AD203B41FA5}">
                      <a16:colId xmlns:a16="http://schemas.microsoft.com/office/drawing/2014/main" val="20000"/>
                    </a:ext>
                  </a:extLst>
                </a:gridCol>
              </a:tblGrid>
              <a:tr h="377825">
                <a:tc>
                  <a:txBody>
                    <a:bodyPr/>
                    <a:lstStyle/>
                    <a:p>
                      <a:pPr marL="0" marR="0" lvl="0" indent="0" algn="ctr" rtl="0">
                        <a:lnSpc>
                          <a:spcPct val="100000"/>
                        </a:lnSpc>
                        <a:spcBef>
                          <a:spcPts val="0"/>
                        </a:spcBef>
                        <a:spcAft>
                          <a:spcPts val="0"/>
                        </a:spcAft>
                        <a:buClr>
                          <a:srgbClr val="C00000"/>
                        </a:buClr>
                        <a:buSzPts val="2200"/>
                        <a:buFont typeface="Arial"/>
                        <a:buNone/>
                      </a:pPr>
                      <a:r>
                        <a:rPr lang="en-US" sz="2200" b="0" i="0" u="none" strike="noStrike" cap="none">
                          <a:solidFill>
                            <a:srgbClr val="C00000"/>
                          </a:solidFill>
                          <a:latin typeface="Arial"/>
                          <a:ea typeface="Arial"/>
                          <a:cs typeface="Arial"/>
                          <a:sym typeface="Arial"/>
                        </a:rPr>
                        <a:t>Types of Shells</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19150">
                <a:tc>
                  <a:txBody>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bourne Shell</a:t>
                      </a:r>
                      <a:endParaRPr sz="1400" u="none" strike="noStrike" cap="none"/>
                    </a:p>
                    <a:p>
                      <a:pPr marL="0" marR="0" lvl="0" indent="0" algn="l" rtl="0">
                        <a:lnSpc>
                          <a:spcPct val="100000"/>
                        </a:lnSpc>
                        <a:spcBef>
                          <a:spcPts val="44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(/bin/sh)</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62000">
                <a:tc>
                  <a:txBody>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bourne again Shell</a:t>
                      </a:r>
                      <a:endParaRPr sz="1400" u="none" strike="noStrike" cap="none"/>
                    </a:p>
                    <a:p>
                      <a:pPr marL="0" marR="0" lvl="0" indent="0" algn="l" rtl="0">
                        <a:lnSpc>
                          <a:spcPct val="100000"/>
                        </a:lnSpc>
                        <a:spcBef>
                          <a:spcPts val="44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 (bin/bash)  - default shell</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19150">
                <a:tc>
                  <a:txBody>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korn-Shell</a:t>
                      </a:r>
                      <a:endParaRPr sz="1400" u="none" strike="noStrike" cap="none"/>
                    </a:p>
                    <a:p>
                      <a:pPr marL="0" marR="0" lvl="0" indent="0" algn="l" rtl="0">
                        <a:lnSpc>
                          <a:spcPct val="100000"/>
                        </a:lnSpc>
                        <a:spcBef>
                          <a:spcPts val="44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(/bin/ksh)</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19150">
                <a:tc>
                  <a:txBody>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c-Shell</a:t>
                      </a:r>
                      <a:endParaRPr sz="1400" u="none" strike="noStrike" cap="none"/>
                    </a:p>
                    <a:p>
                      <a:pPr marL="0" marR="0" lvl="0" indent="0" algn="l" rtl="0">
                        <a:lnSpc>
                          <a:spcPct val="100000"/>
                        </a:lnSpc>
                        <a:spcBef>
                          <a:spcPts val="44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(/bin/tcsh)</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19150">
                <a:tc>
                  <a:txBody>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tc-Shell</a:t>
                      </a:r>
                      <a:endParaRPr sz="1400" u="none" strike="noStrike" cap="none"/>
                    </a:p>
                    <a:p>
                      <a:pPr marL="0" marR="0" lvl="0" indent="0" algn="l" rtl="0">
                        <a:lnSpc>
                          <a:spcPct val="100000"/>
                        </a:lnSpc>
                        <a:spcBef>
                          <a:spcPts val="440"/>
                        </a:spcBef>
                        <a:spcAft>
                          <a:spcPts val="0"/>
                        </a:spcAft>
                        <a:buClr>
                          <a:srgbClr val="3F3F3F"/>
                        </a:buClr>
                        <a:buSzPts val="2200"/>
                        <a:buFont typeface="Arial"/>
                        <a:buNone/>
                      </a:pPr>
                      <a:r>
                        <a:rPr lang="en-US" sz="2200" b="0" i="0" u="none" strike="noStrike" cap="none">
                          <a:solidFill>
                            <a:srgbClr val="3F3F3F"/>
                          </a:solidFill>
                          <a:latin typeface="Arial"/>
                          <a:ea typeface="Arial"/>
                          <a:cs typeface="Arial"/>
                          <a:sym typeface="Arial"/>
                        </a:rPr>
                        <a:t>(/bin/tcsh)</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1680" name="Google Shape;1680;p219"/>
          <p:cNvGrpSpPr/>
          <p:nvPr/>
        </p:nvGrpSpPr>
        <p:grpSpPr>
          <a:xfrm>
            <a:off x="6096000" y="2941638"/>
            <a:ext cx="4343400" cy="3916362"/>
            <a:chOff x="791" y="769"/>
            <a:chExt cx="5127" cy="2409"/>
          </a:xfrm>
        </p:grpSpPr>
        <p:cxnSp>
          <p:nvCxnSpPr>
            <p:cNvPr id="1681" name="Google Shape;1681;p219"/>
            <p:cNvCxnSpPr>
              <a:stCxn id="1682" idx="1"/>
              <a:endCxn id="1683" idx="2"/>
            </p:cNvCxnSpPr>
            <p:nvPr/>
          </p:nvCxnSpPr>
          <p:spPr>
            <a:xfrm rot="10800000">
              <a:off x="3207" y="2261"/>
              <a:ext cx="300" cy="600"/>
            </a:xfrm>
            <a:prstGeom prst="bentConnector2">
              <a:avLst/>
            </a:prstGeom>
            <a:noFill/>
            <a:ln w="28575" cap="flat" cmpd="sng">
              <a:solidFill>
                <a:schemeClr val="dk1"/>
              </a:solidFill>
              <a:prstDash val="solid"/>
              <a:miter lim="800000"/>
              <a:headEnd type="none" w="sm" len="sm"/>
              <a:tailEnd type="none" w="sm" len="sm"/>
            </a:ln>
          </p:spPr>
        </p:cxnSp>
        <p:cxnSp>
          <p:nvCxnSpPr>
            <p:cNvPr id="1684" name="Google Shape;1684;p219"/>
            <p:cNvCxnSpPr>
              <a:stCxn id="1685" idx="1"/>
              <a:endCxn id="1686" idx="2"/>
            </p:cNvCxnSpPr>
            <p:nvPr/>
          </p:nvCxnSpPr>
          <p:spPr>
            <a:xfrm rot="10800000">
              <a:off x="1447" y="2261"/>
              <a:ext cx="300" cy="600"/>
            </a:xfrm>
            <a:prstGeom prst="bentConnector2">
              <a:avLst/>
            </a:prstGeom>
            <a:noFill/>
            <a:ln w="28575" cap="flat" cmpd="sng">
              <a:solidFill>
                <a:schemeClr val="dk1"/>
              </a:solidFill>
              <a:prstDash val="solid"/>
              <a:miter lim="800000"/>
              <a:headEnd type="none" w="sm" len="sm"/>
              <a:tailEnd type="none" w="sm" len="sm"/>
            </a:ln>
          </p:spPr>
        </p:cxnSp>
        <p:cxnSp>
          <p:nvCxnSpPr>
            <p:cNvPr id="1687" name="Google Shape;1687;p219"/>
            <p:cNvCxnSpPr>
              <a:stCxn id="1688" idx="0"/>
              <a:endCxn id="1689" idx="2"/>
            </p:cNvCxnSpPr>
            <p:nvPr/>
          </p:nvCxnSpPr>
          <p:spPr>
            <a:xfrm rot="5400000" flipH="1">
              <a:off x="4065" y="682"/>
              <a:ext cx="300" cy="1800"/>
            </a:xfrm>
            <a:prstGeom prst="bentConnector3">
              <a:avLst>
                <a:gd name="adj1" fmla="val 924359"/>
              </a:avLst>
            </a:prstGeom>
            <a:noFill/>
            <a:ln w="28575" cap="flat" cmpd="sng">
              <a:solidFill>
                <a:schemeClr val="dk1"/>
              </a:solidFill>
              <a:prstDash val="solid"/>
              <a:miter lim="800000"/>
              <a:headEnd type="none" w="sm" len="sm"/>
              <a:tailEnd type="none" w="sm" len="sm"/>
            </a:ln>
          </p:spPr>
        </p:cxnSp>
        <p:cxnSp>
          <p:nvCxnSpPr>
            <p:cNvPr id="1690" name="Google Shape;1690;p219"/>
            <p:cNvCxnSpPr>
              <a:stCxn id="1683" idx="0"/>
              <a:endCxn id="1689" idx="2"/>
            </p:cNvCxnSpPr>
            <p:nvPr/>
          </p:nvCxnSpPr>
          <p:spPr>
            <a:xfrm rot="10800000">
              <a:off x="3355" y="1432"/>
              <a:ext cx="0" cy="300"/>
            </a:xfrm>
            <a:prstGeom prst="straightConnector1">
              <a:avLst/>
            </a:prstGeom>
            <a:noFill/>
            <a:ln w="28575" cap="flat" cmpd="sng">
              <a:solidFill>
                <a:schemeClr val="dk1"/>
              </a:solidFill>
              <a:prstDash val="solid"/>
              <a:round/>
              <a:headEnd type="none" w="sm" len="sm"/>
              <a:tailEnd type="none" w="sm" len="sm"/>
            </a:ln>
          </p:spPr>
        </p:cxnSp>
        <p:cxnSp>
          <p:nvCxnSpPr>
            <p:cNvPr id="1691" name="Google Shape;1691;p219"/>
            <p:cNvCxnSpPr>
              <a:stCxn id="1686" idx="0"/>
              <a:endCxn id="1689" idx="2"/>
            </p:cNvCxnSpPr>
            <p:nvPr/>
          </p:nvCxnSpPr>
          <p:spPr>
            <a:xfrm rot="-5400000">
              <a:off x="2345" y="682"/>
              <a:ext cx="300" cy="1800"/>
            </a:xfrm>
            <a:prstGeom prst="bentConnector3">
              <a:avLst>
                <a:gd name="adj1" fmla="val 924359"/>
              </a:avLst>
            </a:prstGeom>
            <a:noFill/>
            <a:ln w="28575" cap="flat" cmpd="sng">
              <a:solidFill>
                <a:schemeClr val="dk1"/>
              </a:solidFill>
              <a:prstDash val="solid"/>
              <a:miter lim="800000"/>
              <a:headEnd type="none" w="sm" len="sm"/>
              <a:tailEnd type="none" w="sm" len="sm"/>
            </a:ln>
          </p:spPr>
        </p:cxnSp>
        <p:sp>
          <p:nvSpPr>
            <p:cNvPr id="1689" name="Google Shape;1689;p219"/>
            <p:cNvSpPr/>
            <p:nvPr/>
          </p:nvSpPr>
          <p:spPr>
            <a:xfrm>
              <a:off x="2351" y="769"/>
              <a:ext cx="2006" cy="810"/>
            </a:xfrm>
            <a:prstGeom prst="roundRect">
              <a:avLst>
                <a:gd name="adj" fmla="val 16667"/>
              </a:avLst>
            </a:prstGeom>
            <a:solidFill>
              <a:srgbClr val="FFCC99"/>
            </a:solidFill>
            <a:ln w="9525" cap="flat" cmpd="sng">
              <a:solidFill>
                <a:schemeClr val="dk1"/>
              </a:solidFill>
              <a:prstDash val="solid"/>
              <a:round/>
              <a:headEnd type="none" w="sm" len="sm"/>
              <a:tailEnd type="none" w="sm" len="sm"/>
            </a:ln>
          </p:spPr>
          <p:txBody>
            <a:bodyPr spcFirstLastPara="1" wrap="square" lIns="27575" tIns="13775" rIns="27575" bIns="137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333CC"/>
                  </a:solidFill>
                  <a:latin typeface="Trebuchet MS"/>
                  <a:ea typeface="Trebuchet MS"/>
                  <a:cs typeface="Trebuchet MS"/>
                  <a:sym typeface="Trebuchet MS"/>
                </a:rPr>
                <a:t>Standard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333CC"/>
                  </a:solidFill>
                  <a:latin typeface="Trebuchet MS"/>
                  <a:ea typeface="Trebuchet MS"/>
                  <a:cs typeface="Trebuchet MS"/>
                  <a:sym typeface="Trebuchet MS"/>
                </a:rPr>
                <a:t>Shell</a:t>
              </a:r>
              <a:endParaRPr sz="3200" b="1" i="0" u="none" strike="noStrike" cap="none">
                <a:solidFill>
                  <a:schemeClr val="accent2"/>
                </a:solidFill>
                <a:latin typeface="Trebuchet MS"/>
                <a:ea typeface="Trebuchet MS"/>
                <a:cs typeface="Trebuchet MS"/>
                <a:sym typeface="Trebuchet MS"/>
              </a:endParaRPr>
            </a:p>
          </p:txBody>
        </p:sp>
        <p:sp>
          <p:nvSpPr>
            <p:cNvPr id="1686" name="Google Shape;1686;p219"/>
            <p:cNvSpPr/>
            <p:nvPr/>
          </p:nvSpPr>
          <p:spPr>
            <a:xfrm>
              <a:off x="791" y="1732"/>
              <a:ext cx="1607" cy="658"/>
            </a:xfrm>
            <a:prstGeom prst="roundRect">
              <a:avLst>
                <a:gd name="adj" fmla="val 16667"/>
              </a:avLst>
            </a:prstGeom>
            <a:solidFill>
              <a:srgbClr val="CCFFFF"/>
            </a:solidFill>
            <a:ln w="9525" cap="flat" cmpd="sng">
              <a:solidFill>
                <a:schemeClr val="dk1"/>
              </a:solidFill>
              <a:prstDash val="solid"/>
              <a:round/>
              <a:headEnd type="none" w="sm" len="sm"/>
              <a:tailEnd type="none" w="sm" len="sm"/>
            </a:ln>
          </p:spPr>
          <p:txBody>
            <a:bodyPr spcFirstLastPara="1" wrap="square" lIns="40975" tIns="20475" rIns="40975" bIns="204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333CC"/>
                  </a:solidFill>
                  <a:latin typeface="Trebuchet MS"/>
                  <a:ea typeface="Trebuchet MS"/>
                  <a:cs typeface="Trebuchet MS"/>
                  <a:sym typeface="Trebuchet MS"/>
                </a:rPr>
                <a:t>Bourne</a:t>
              </a:r>
              <a:endParaRPr sz="1400" b="0" i="0" u="none" strike="noStrike" cap="none">
                <a:solidFill>
                  <a:srgbClr val="000000"/>
                </a:solidFill>
                <a:latin typeface="Arial"/>
                <a:ea typeface="Arial"/>
                <a:cs typeface="Arial"/>
                <a:sym typeface="Arial"/>
              </a:endParaRPr>
            </a:p>
          </p:txBody>
        </p:sp>
        <p:sp>
          <p:nvSpPr>
            <p:cNvPr id="1683" name="Google Shape;1683;p219"/>
            <p:cNvSpPr/>
            <p:nvPr/>
          </p:nvSpPr>
          <p:spPr>
            <a:xfrm>
              <a:off x="2551" y="1732"/>
              <a:ext cx="1607" cy="658"/>
            </a:xfrm>
            <a:prstGeom prst="roundRect">
              <a:avLst>
                <a:gd name="adj" fmla="val 16667"/>
              </a:avLst>
            </a:prstGeom>
            <a:solidFill>
              <a:srgbClr val="CCFFFF"/>
            </a:solidFill>
            <a:ln w="9525" cap="flat" cmpd="sng">
              <a:solidFill>
                <a:schemeClr val="dk1"/>
              </a:solidFill>
              <a:prstDash val="solid"/>
              <a:round/>
              <a:headEnd type="none" w="sm" len="sm"/>
              <a:tailEnd type="none" w="sm" len="sm"/>
            </a:ln>
          </p:spPr>
          <p:txBody>
            <a:bodyPr spcFirstLastPara="1" wrap="square" lIns="40975" tIns="20475" rIns="40975" bIns="204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333CC"/>
                  </a:solidFill>
                  <a:latin typeface="Trebuchet MS"/>
                  <a:ea typeface="Trebuchet MS"/>
                  <a:cs typeface="Trebuchet MS"/>
                  <a:sym typeface="Trebuchet MS"/>
                </a:rPr>
                <a:t>C</a:t>
              </a:r>
              <a:endParaRPr sz="1400" b="0" i="0" u="none" strike="noStrike" cap="none">
                <a:solidFill>
                  <a:srgbClr val="000000"/>
                </a:solidFill>
                <a:latin typeface="Arial"/>
                <a:ea typeface="Arial"/>
                <a:cs typeface="Arial"/>
                <a:sym typeface="Arial"/>
              </a:endParaRPr>
            </a:p>
          </p:txBody>
        </p:sp>
        <p:sp>
          <p:nvSpPr>
            <p:cNvPr id="1688" name="Google Shape;1688;p219"/>
            <p:cNvSpPr/>
            <p:nvPr/>
          </p:nvSpPr>
          <p:spPr>
            <a:xfrm>
              <a:off x="4311" y="1732"/>
              <a:ext cx="1607" cy="658"/>
            </a:xfrm>
            <a:prstGeom prst="roundRect">
              <a:avLst>
                <a:gd name="adj" fmla="val 16667"/>
              </a:avLst>
            </a:prstGeom>
            <a:solidFill>
              <a:srgbClr val="CCFFFF"/>
            </a:solidFill>
            <a:ln w="9525" cap="flat" cmpd="sng">
              <a:solidFill>
                <a:schemeClr val="dk1"/>
              </a:solidFill>
              <a:prstDash val="solid"/>
              <a:round/>
              <a:headEnd type="none" w="sm" len="sm"/>
              <a:tailEnd type="none" w="sm" len="sm"/>
            </a:ln>
          </p:spPr>
          <p:txBody>
            <a:bodyPr spcFirstLastPara="1" wrap="square" lIns="40975" tIns="20475" rIns="40975" bIns="2047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333CC"/>
                  </a:solidFill>
                  <a:latin typeface="Trebuchet MS"/>
                  <a:ea typeface="Trebuchet MS"/>
                  <a:cs typeface="Trebuchet MS"/>
                  <a:sym typeface="Trebuchet MS"/>
                </a:rPr>
                <a:t>Korn</a:t>
              </a:r>
              <a:endParaRPr sz="1400" b="0" i="0" u="none" strike="noStrike" cap="none">
                <a:solidFill>
                  <a:srgbClr val="000000"/>
                </a:solidFill>
                <a:latin typeface="Arial"/>
                <a:ea typeface="Arial"/>
                <a:cs typeface="Arial"/>
                <a:sym typeface="Arial"/>
              </a:endParaRPr>
            </a:p>
          </p:txBody>
        </p:sp>
        <p:sp>
          <p:nvSpPr>
            <p:cNvPr id="1685" name="Google Shape;1685;p219"/>
            <p:cNvSpPr/>
            <p:nvPr/>
          </p:nvSpPr>
          <p:spPr>
            <a:xfrm>
              <a:off x="1747" y="2543"/>
              <a:ext cx="1100" cy="635"/>
            </a:xfrm>
            <a:prstGeom prst="roundRect">
              <a:avLst>
                <a:gd name="adj" fmla="val 16667"/>
              </a:avLst>
            </a:prstGeom>
            <a:solidFill>
              <a:srgbClr val="CCFFCC"/>
            </a:solidFill>
            <a:ln w="9525" cap="flat" cmpd="sng">
              <a:solidFill>
                <a:schemeClr val="dk1"/>
              </a:solidFill>
              <a:prstDash val="solid"/>
              <a:round/>
              <a:headEnd type="none" w="sm" len="sm"/>
              <a:tailEnd type="none" w="sm" len="sm"/>
            </a:ln>
          </p:spPr>
          <p:txBody>
            <a:bodyPr spcFirstLastPara="1" wrap="square" lIns="78175" tIns="39075" rIns="78175" bIns="3907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a:solidFill>
                    <a:srgbClr val="3333CC"/>
                  </a:solidFill>
                  <a:latin typeface="Trebuchet MS"/>
                  <a:ea typeface="Trebuchet MS"/>
                  <a:cs typeface="Trebuchet MS"/>
                  <a:sym typeface="Trebuchet MS"/>
                </a:rPr>
                <a:t>Bash</a:t>
              </a:r>
              <a:endParaRPr sz="1400" b="0" i="0" u="none" strike="noStrike" cap="none">
                <a:solidFill>
                  <a:srgbClr val="000000"/>
                </a:solidFill>
                <a:latin typeface="Arial"/>
                <a:ea typeface="Arial"/>
                <a:cs typeface="Arial"/>
                <a:sym typeface="Arial"/>
              </a:endParaRPr>
            </a:p>
          </p:txBody>
        </p:sp>
        <p:sp>
          <p:nvSpPr>
            <p:cNvPr id="1682" name="Google Shape;1682;p219"/>
            <p:cNvSpPr/>
            <p:nvPr/>
          </p:nvSpPr>
          <p:spPr>
            <a:xfrm>
              <a:off x="3507" y="2543"/>
              <a:ext cx="1100" cy="635"/>
            </a:xfrm>
            <a:prstGeom prst="roundRect">
              <a:avLst>
                <a:gd name="adj" fmla="val 16667"/>
              </a:avLst>
            </a:prstGeom>
            <a:solidFill>
              <a:srgbClr val="CCFFCC"/>
            </a:solidFill>
            <a:ln w="9525" cap="flat" cmpd="sng">
              <a:solidFill>
                <a:schemeClr val="dk1"/>
              </a:solidFill>
              <a:prstDash val="solid"/>
              <a:round/>
              <a:headEnd type="none" w="sm" len="sm"/>
              <a:tailEnd type="none" w="sm" len="sm"/>
            </a:ln>
          </p:spPr>
          <p:txBody>
            <a:bodyPr spcFirstLastPara="1" wrap="square" lIns="78175" tIns="39075" rIns="78175" bIns="3907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a:solidFill>
                    <a:srgbClr val="3333CC"/>
                  </a:solidFill>
                  <a:latin typeface="Trebuchet MS"/>
                  <a:ea typeface="Trebuchet MS"/>
                  <a:cs typeface="Trebuchet MS"/>
                  <a:sym typeface="Trebuchet MS"/>
                </a:rPr>
                <a:t>tcsh</a:t>
              </a:r>
              <a:endParaRPr sz="1400" b="0" i="0" u="none" strike="noStrike" cap="none">
                <a:solidFill>
                  <a:srgbClr val="000000"/>
                </a:solidFill>
                <a:latin typeface="Arial"/>
                <a:ea typeface="Arial"/>
                <a:cs typeface="Arial"/>
                <a:sym typeface="Arial"/>
              </a:endParaRPr>
            </a:p>
          </p:txBody>
        </p:sp>
      </p:grpSp>
      <p:sp>
        <p:nvSpPr>
          <p:cNvPr id="1692" name="Google Shape;1692;p219"/>
          <p:cNvSpPr/>
          <p:nvPr/>
        </p:nvSpPr>
        <p:spPr>
          <a:xfrm>
            <a:off x="6453190" y="1785926"/>
            <a:ext cx="3886200"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sng" strike="noStrike" cap="none">
                <a:solidFill>
                  <a:srgbClr val="3F3F3F"/>
                </a:solidFill>
                <a:latin typeface="Trebuchet MS"/>
                <a:ea typeface="Trebuchet MS"/>
                <a:cs typeface="Trebuchet MS"/>
                <a:sym typeface="Trebuchet MS"/>
              </a:rPr>
              <a:t>Command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0" i="0" u="none" strike="noStrike" cap="none">
                <a:solidFill>
                  <a:srgbClr val="3F3F3F"/>
                </a:solidFill>
                <a:latin typeface="Trebuchet MS"/>
                <a:ea typeface="Trebuchet MS"/>
                <a:cs typeface="Trebuchet MS"/>
                <a:sym typeface="Trebuchet MS"/>
              </a:rPr>
              <a:t>:/ echo $SHELL (check the shell)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a:buNone/>
            </a:pPr>
            <a:r>
              <a:rPr lang="en-US" sz="2000" b="0" i="0" u="none" strike="noStrike" cap="none">
                <a:solidFill>
                  <a:srgbClr val="3F3F3F"/>
                </a:solidFill>
                <a:latin typeface="Trebuchet MS"/>
                <a:ea typeface="Trebuchet MS"/>
                <a:cs typeface="Trebuchet MS"/>
                <a:sym typeface="Trebuchet MS"/>
              </a:rPr>
              <a:t>:/ exit (to return to previous shell)</a:t>
            </a:r>
            <a:endParaRPr sz="1400" b="0" i="0" u="none" strike="noStrike" cap="none">
              <a:solidFill>
                <a:srgbClr val="000000"/>
              </a:solidFill>
              <a:latin typeface="Arial"/>
              <a:ea typeface="Arial"/>
              <a:cs typeface="Arial"/>
              <a:sym typeface="Arial"/>
            </a:endParaRPr>
          </a:p>
        </p:txBody>
      </p:sp>
      <p:sp>
        <p:nvSpPr>
          <p:cNvPr id="1693" name="Google Shape;1693;p219"/>
          <p:cNvSpPr txBox="1">
            <a:spLocks noGrp="1"/>
          </p:cNvSpPr>
          <p:nvPr>
            <p:ph type="title"/>
          </p:nvPr>
        </p:nvSpPr>
        <p:spPr>
          <a:xfrm>
            <a:off x="1981200" y="188913"/>
            <a:ext cx="8110538" cy="7921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Types of Linux Shells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2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a:solidFill>
                  <a:schemeClr val="dk1"/>
                </a:solidFill>
              </a:rPr>
              <a:t>echo $SHELL</a:t>
            </a:r>
            <a:endParaRPr>
              <a:solidFill>
                <a:schemeClr val="dk1"/>
              </a:solidFill>
            </a:endParaRPr>
          </a:p>
        </p:txBody>
      </p:sp>
      <p:sp>
        <p:nvSpPr>
          <p:cNvPr id="1699" name="Google Shape;1699;p220"/>
          <p:cNvSpPr txBox="1">
            <a:spLocks noGrp="1"/>
          </p:cNvSpPr>
          <p:nvPr>
            <p:ph type="body" idx="2"/>
          </p:nvPr>
        </p:nvSpPr>
        <p:spPr>
          <a:xfrm>
            <a:off x="868011" y="1413682"/>
            <a:ext cx="8215313" cy="525779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solidFill>
                  <a:schemeClr val="dk1"/>
                </a:solidFill>
              </a:rPr>
              <a:t>To find the shell you have on the default environment you can check the value of the </a:t>
            </a:r>
            <a:r>
              <a:rPr lang="en-US" sz="2400">
                <a:solidFill>
                  <a:srgbClr val="FF0000"/>
                </a:solidFill>
              </a:rPr>
              <a:t>SHELL</a:t>
            </a:r>
            <a:r>
              <a:rPr lang="en-US" sz="2400">
                <a:solidFill>
                  <a:schemeClr val="dk1"/>
                </a:solidFill>
              </a:rPr>
              <a:t> variable.</a:t>
            </a:r>
            <a:endParaRPr/>
          </a:p>
          <a:p>
            <a:pPr marL="342900" lvl="0" indent="-342900" algn="l" rtl="0">
              <a:lnSpc>
                <a:spcPct val="100000"/>
              </a:lnSpc>
              <a:spcBef>
                <a:spcPts val="1000"/>
              </a:spcBef>
              <a:spcAft>
                <a:spcPts val="0"/>
              </a:spcAft>
              <a:buSzPts val="1920"/>
              <a:buChar char="►"/>
            </a:pPr>
            <a:r>
              <a:rPr lang="en-US" sz="2400">
                <a:solidFill>
                  <a:srgbClr val="FF0000"/>
                </a:solidFill>
              </a:rPr>
              <a:t>$SHELL</a:t>
            </a:r>
            <a:r>
              <a:rPr lang="en-US" sz="2400">
                <a:solidFill>
                  <a:schemeClr val="dk1"/>
                </a:solidFill>
              </a:rPr>
              <a:t> is not necessarily your current shell, it is the default login shell.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2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Bourne Shell</a:t>
            </a:r>
            <a:endParaRPr/>
          </a:p>
        </p:txBody>
      </p:sp>
      <p:sp>
        <p:nvSpPr>
          <p:cNvPr id="1705" name="Google Shape;1705;p22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Standard UNIX shell.</a:t>
            </a:r>
            <a:endParaRPr/>
          </a:p>
          <a:p>
            <a:pPr marL="342900" lvl="0" indent="-342900" algn="l" rtl="0">
              <a:lnSpc>
                <a:spcPct val="100000"/>
              </a:lnSpc>
              <a:spcBef>
                <a:spcPts val="1000"/>
              </a:spcBef>
              <a:spcAft>
                <a:spcPts val="0"/>
              </a:spcAft>
              <a:buSzPts val="1440"/>
              <a:buChar char="►"/>
            </a:pPr>
            <a:r>
              <a:rPr lang="en-US"/>
              <a:t>Used for system administration purpose.</a:t>
            </a:r>
            <a:endParaRPr/>
          </a:p>
          <a:p>
            <a:pPr marL="342900" lvl="0" indent="-342900" algn="l" rtl="0">
              <a:lnSpc>
                <a:spcPct val="100000"/>
              </a:lnSpc>
              <a:spcBef>
                <a:spcPts val="1000"/>
              </a:spcBef>
              <a:spcAft>
                <a:spcPts val="0"/>
              </a:spcAft>
              <a:buSzPts val="1440"/>
              <a:buChar char="►"/>
            </a:pPr>
            <a:r>
              <a:rPr lang="en-US"/>
              <a:t>Written by AT&amp;T.</a:t>
            </a:r>
            <a:endParaRPr/>
          </a:p>
          <a:p>
            <a:pPr marL="342900" lvl="0" indent="-342900" algn="l" rtl="0">
              <a:lnSpc>
                <a:spcPct val="100000"/>
              </a:lnSpc>
              <a:spcBef>
                <a:spcPts val="1000"/>
              </a:spcBef>
              <a:spcAft>
                <a:spcPts val="0"/>
              </a:spcAft>
              <a:buSzPts val="1440"/>
              <a:buChar char="►"/>
            </a:pPr>
            <a:r>
              <a:rPr lang="en-US"/>
              <a:t>Known for being concise, compact and fast.</a:t>
            </a:r>
            <a:endParaRPr/>
          </a:p>
          <a:p>
            <a:pPr marL="342900" lvl="0" indent="-342900" algn="l" rtl="0">
              <a:lnSpc>
                <a:spcPct val="100000"/>
              </a:lnSpc>
              <a:spcBef>
                <a:spcPts val="1000"/>
              </a:spcBef>
              <a:spcAft>
                <a:spcPts val="0"/>
              </a:spcAft>
              <a:buSzPts val="1440"/>
              <a:buChar char="►"/>
            </a:pPr>
            <a:r>
              <a:rPr lang="en-US"/>
              <a:t>Default Bourne Shell prompt is </a:t>
            </a:r>
            <a:r>
              <a:rPr lang="en-US">
                <a:solidFill>
                  <a:srgbClr val="FF0000"/>
                </a:solidFill>
              </a:rPr>
              <a:t>$</a:t>
            </a:r>
            <a:r>
              <a:rPr lang="en-US"/>
              <a:t>. </a:t>
            </a:r>
            <a:endParaRPr/>
          </a:p>
          <a:p>
            <a:pPr marL="342900" lvl="0" indent="-251459" algn="l" rtl="0">
              <a:lnSpc>
                <a:spcPct val="100000"/>
              </a:lnSpc>
              <a:spcBef>
                <a:spcPts val="1000"/>
              </a:spcBef>
              <a:spcAft>
                <a:spcPts val="0"/>
              </a:spcAft>
              <a:buSzPts val="1440"/>
              <a:buNone/>
            </a:pPr>
            <a:endParaRPr/>
          </a:p>
          <a:p>
            <a:pPr marL="342900" lvl="0" indent="-342900" algn="l" rtl="0">
              <a:lnSpc>
                <a:spcPct val="100000"/>
              </a:lnSpc>
              <a:spcBef>
                <a:spcPts val="1000"/>
              </a:spcBef>
              <a:spcAft>
                <a:spcPts val="0"/>
              </a:spcAft>
              <a:buSzPts val="1600"/>
              <a:buNone/>
            </a:pPr>
            <a:r>
              <a:rPr lang="en-US" sz="2000" i="1"/>
              <a:t>*Bash (</a:t>
            </a:r>
            <a:r>
              <a:rPr lang="en-US" sz="2000" b="1" i="1"/>
              <a:t>b</a:t>
            </a:r>
            <a:r>
              <a:rPr lang="en-US" sz="2000" i="1"/>
              <a:t>ourne </a:t>
            </a:r>
            <a:r>
              <a:rPr lang="en-US" sz="2000" b="1" i="1"/>
              <a:t>a</a:t>
            </a:r>
            <a:r>
              <a:rPr lang="en-US" sz="2000" i="1"/>
              <a:t>gain </a:t>
            </a:r>
            <a:r>
              <a:rPr lang="en-US" sz="2000" b="1" i="1"/>
              <a:t>sh</a:t>
            </a:r>
            <a:r>
              <a:rPr lang="en-US" sz="2000" i="1"/>
              <a:t>ell) shell is the later (improved version) version of bourne shell</a:t>
            </a:r>
            <a:endParaRPr sz="2000" i="1"/>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 Shell</a:t>
            </a:r>
            <a:endParaRPr b="1">
              <a:solidFill>
                <a:schemeClr val="dk1"/>
              </a:solidFill>
            </a:endParaRPr>
          </a:p>
        </p:txBody>
      </p:sp>
      <p:sp>
        <p:nvSpPr>
          <p:cNvPr id="1711" name="Google Shape;1711;p22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Developed at University of California, Berkely. </a:t>
            </a:r>
            <a:endParaRPr/>
          </a:p>
          <a:p>
            <a:pPr marL="342900" lvl="0" indent="-342900" algn="l" rtl="0">
              <a:lnSpc>
                <a:spcPct val="100000"/>
              </a:lnSpc>
              <a:spcBef>
                <a:spcPts val="1000"/>
              </a:spcBef>
              <a:spcAft>
                <a:spcPts val="0"/>
              </a:spcAft>
              <a:buSzPts val="1440"/>
              <a:buChar char="►"/>
            </a:pPr>
            <a:r>
              <a:rPr lang="en-US"/>
              <a:t>Provides additional features.</a:t>
            </a:r>
            <a:endParaRPr/>
          </a:p>
          <a:p>
            <a:pPr marL="342900" lvl="0" indent="-342900" algn="l" rtl="0">
              <a:lnSpc>
                <a:spcPct val="100000"/>
              </a:lnSpc>
              <a:spcBef>
                <a:spcPts val="1000"/>
              </a:spcBef>
              <a:spcAft>
                <a:spcPts val="0"/>
              </a:spcAft>
              <a:buSzPts val="1440"/>
              <a:buChar char="►"/>
            </a:pPr>
            <a:r>
              <a:rPr lang="en-US"/>
              <a:t> Default C Shell prompt is </a:t>
            </a:r>
            <a:r>
              <a:rPr lang="en-US">
                <a:solidFill>
                  <a:srgbClr val="FF0000"/>
                </a:solidFill>
              </a:rPr>
              <a:t>%</a:t>
            </a:r>
            <a:r>
              <a:rPr lang="en-US"/>
              <a:t>. </a:t>
            </a:r>
            <a:endParaRPr/>
          </a:p>
          <a:p>
            <a:pPr marL="342900" lvl="0" indent="-251459" algn="l" rtl="0">
              <a:lnSpc>
                <a:spcPct val="100000"/>
              </a:lnSpc>
              <a:spcBef>
                <a:spcPts val="1000"/>
              </a:spcBef>
              <a:spcAft>
                <a:spcPts val="0"/>
              </a:spcAft>
              <a:buSzPts val="1440"/>
              <a:buNone/>
            </a:pPr>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2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Korn Shell</a:t>
            </a:r>
            <a:endParaRPr b="1">
              <a:solidFill>
                <a:schemeClr val="dk1"/>
              </a:solidFill>
            </a:endParaRPr>
          </a:p>
        </p:txBody>
      </p:sp>
      <p:sp>
        <p:nvSpPr>
          <p:cNvPr id="1717" name="Google Shape;1717;p22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Superset of Bourne Shell.</a:t>
            </a:r>
            <a:endParaRPr/>
          </a:p>
          <a:p>
            <a:pPr marL="342900" lvl="0" indent="-342900" algn="l" rtl="0">
              <a:lnSpc>
                <a:spcPct val="100000"/>
              </a:lnSpc>
              <a:spcBef>
                <a:spcPts val="1000"/>
              </a:spcBef>
              <a:spcAft>
                <a:spcPts val="0"/>
              </a:spcAft>
              <a:buSzPts val="1440"/>
              <a:buChar char="►"/>
            </a:pPr>
            <a:r>
              <a:rPr lang="en-US"/>
              <a:t>Written by David Korn, AT&amp;T.</a:t>
            </a:r>
            <a:endParaRPr/>
          </a:p>
          <a:p>
            <a:pPr marL="342900" lvl="0" indent="-342900" algn="l" rtl="0">
              <a:lnSpc>
                <a:spcPct val="100000"/>
              </a:lnSpc>
              <a:spcBef>
                <a:spcPts val="1000"/>
              </a:spcBef>
              <a:spcAft>
                <a:spcPts val="0"/>
              </a:spcAft>
              <a:buSzPts val="1440"/>
              <a:buChar char="►"/>
            </a:pPr>
            <a:r>
              <a:rPr lang="en-US"/>
              <a:t>Enhancement of Bourne and C shells.</a:t>
            </a:r>
            <a:endParaRPr/>
          </a:p>
          <a:p>
            <a:pPr marL="342900" lvl="0" indent="-342900" algn="l" rtl="0">
              <a:lnSpc>
                <a:spcPct val="100000"/>
              </a:lnSpc>
              <a:spcBef>
                <a:spcPts val="1000"/>
              </a:spcBef>
              <a:spcAft>
                <a:spcPts val="0"/>
              </a:spcAft>
              <a:buSzPts val="1440"/>
              <a:buChar char="►"/>
            </a:pPr>
            <a:r>
              <a:rPr lang="en-US"/>
              <a:t>Default Korn Shell prompt is </a:t>
            </a:r>
            <a:r>
              <a:rPr lang="en-US">
                <a:solidFill>
                  <a:srgbClr val="FF0000"/>
                </a:solidFill>
              </a:rPr>
              <a:t>$</a:t>
            </a:r>
            <a:r>
              <a:rPr lang="en-US"/>
              <a:t>. </a:t>
            </a:r>
            <a:endParaRPr/>
          </a:p>
          <a:p>
            <a:pPr marL="342900" lvl="0" indent="-251459" algn="l" rtl="0">
              <a:lnSpc>
                <a:spcPct val="100000"/>
              </a:lnSpc>
              <a:spcBef>
                <a:spcPts val="1000"/>
              </a:spcBef>
              <a:spcAft>
                <a:spcPts val="0"/>
              </a:spcAft>
              <a:buSzPts val="1440"/>
              <a:buNone/>
            </a:pPr>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body" idx="1"/>
          </p:nvPr>
        </p:nvSpPr>
        <p:spPr>
          <a:xfrm>
            <a:off x="928048" y="1473959"/>
            <a:ext cx="9123928" cy="4449170"/>
          </a:xfrm>
          <a:prstGeom prst="rect">
            <a:avLst/>
          </a:prstGeom>
          <a:noFill/>
          <a:ln>
            <a:noFill/>
          </a:ln>
        </p:spPr>
        <p:txBody>
          <a:bodyPr spcFirstLastPara="1" wrap="square" lIns="91425" tIns="45700" rIns="91425" bIns="45700" anchor="t" anchorCtr="0">
            <a:noAutofit/>
          </a:bodyPr>
          <a:lstStyle/>
          <a:p>
            <a:pPr marL="571500" lvl="0" indent="-571500" algn="l" rtl="0">
              <a:lnSpc>
                <a:spcPct val="90000"/>
              </a:lnSpc>
              <a:spcBef>
                <a:spcPts val="0"/>
              </a:spcBef>
              <a:spcAft>
                <a:spcPts val="0"/>
              </a:spcAft>
              <a:buSzPts val="3200"/>
              <a:buFont typeface="Noto Sans Symbols"/>
              <a:buChar char="❖"/>
            </a:pPr>
            <a:r>
              <a:rPr lang="en-US" sz="4000">
                <a:solidFill>
                  <a:schemeClr val="dk1"/>
                </a:solidFill>
              </a:rPr>
              <a:t>Describe the origins of the Linux operating system</a:t>
            </a:r>
            <a:endParaRPr/>
          </a:p>
          <a:p>
            <a:pPr marL="571500" lvl="0" indent="-571500" algn="l" rtl="0">
              <a:lnSpc>
                <a:spcPct val="90000"/>
              </a:lnSpc>
              <a:spcBef>
                <a:spcPts val="1000"/>
              </a:spcBef>
              <a:spcAft>
                <a:spcPts val="0"/>
              </a:spcAft>
              <a:buSzPts val="3200"/>
              <a:buFont typeface="Noto Sans Symbols"/>
              <a:buChar char="❖"/>
            </a:pPr>
            <a:r>
              <a:rPr lang="en-US" sz="4000">
                <a:solidFill>
                  <a:schemeClr val="dk1"/>
                </a:solidFill>
              </a:rPr>
              <a:t>Outline the key features of the Linux operating system</a:t>
            </a:r>
            <a:endParaRPr sz="4000">
              <a:solidFill>
                <a:schemeClr val="dk1"/>
              </a:solidFill>
            </a:endParaRPr>
          </a:p>
          <a:p>
            <a:pPr marL="571500" lvl="0" indent="-571500" algn="l" rtl="0">
              <a:lnSpc>
                <a:spcPct val="90000"/>
              </a:lnSpc>
              <a:spcBef>
                <a:spcPts val="1000"/>
              </a:spcBef>
              <a:spcAft>
                <a:spcPts val="0"/>
              </a:spcAft>
              <a:buSzPts val="3200"/>
              <a:buFont typeface="Noto Sans Symbols"/>
              <a:buChar char="❖"/>
            </a:pPr>
            <a:r>
              <a:rPr lang="en-US" sz="4000">
                <a:solidFill>
                  <a:schemeClr val="dk1"/>
                </a:solidFill>
              </a:rPr>
              <a:t>Identify the characteristics of various Linux distributions and where to find them</a:t>
            </a:r>
            <a:endParaRPr/>
          </a:p>
          <a:p>
            <a:pPr marL="0" lvl="0" indent="0" algn="ctr" rtl="0">
              <a:lnSpc>
                <a:spcPct val="90000"/>
              </a:lnSpc>
              <a:spcBef>
                <a:spcPts val="1000"/>
              </a:spcBef>
              <a:spcAft>
                <a:spcPts val="0"/>
              </a:spcAft>
              <a:buSzPts val="3200"/>
              <a:buNone/>
            </a:pPr>
            <a:endParaRPr sz="4000"/>
          </a:p>
        </p:txBody>
      </p:sp>
      <p:sp>
        <p:nvSpPr>
          <p:cNvPr id="178" name="Google Shape;178;p23"/>
          <p:cNvSpPr txBox="1">
            <a:spLocks noGrp="1"/>
          </p:cNvSpPr>
          <p:nvPr>
            <p:ph type="title"/>
          </p:nvPr>
        </p:nvSpPr>
        <p:spPr>
          <a:xfrm>
            <a:off x="547048" y="330959"/>
            <a:ext cx="8077200" cy="11430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accent1"/>
              </a:buClr>
              <a:buSzPts val="4000"/>
              <a:buFont typeface="Trebuchet MS"/>
              <a:buNone/>
            </a:pPr>
            <a:r>
              <a:rPr lang="en-US"/>
              <a:t>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a:p>
        </p:txBody>
      </p:sp>
      <p:sp>
        <p:nvSpPr>
          <p:cNvPr id="294" name="Google Shape;294;p4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The kernel is the first part of OS to be loaded into memory </a:t>
            </a:r>
            <a:r>
              <a:rPr lang="en-US" sz="2800" i="1"/>
              <a:t>(protected memory area) </a:t>
            </a:r>
            <a:r>
              <a:rPr lang="en-US" sz="2800"/>
              <a:t>during booting and it remains there for the entire computer session. </a:t>
            </a:r>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224"/>
          <p:cNvSpPr txBox="1">
            <a:spLocks noGrp="1"/>
          </p:cNvSpPr>
          <p:nvPr>
            <p:ph type="title"/>
          </p:nvPr>
        </p:nvSpPr>
        <p:spPr>
          <a:xfrm>
            <a:off x="1981200" y="274638"/>
            <a:ext cx="8229600" cy="7159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Switching from shell to shell</a:t>
            </a:r>
            <a:endParaRPr/>
          </a:p>
        </p:txBody>
      </p:sp>
      <p:sp>
        <p:nvSpPr>
          <p:cNvPr id="1723" name="Google Shape;1723;p224"/>
          <p:cNvSpPr txBox="1">
            <a:spLocks noGrp="1"/>
          </p:cNvSpPr>
          <p:nvPr>
            <p:ph type="body" idx="1"/>
          </p:nvPr>
        </p:nvSpPr>
        <p:spPr>
          <a:xfrm>
            <a:off x="3352801" y="1524001"/>
            <a:ext cx="6316663" cy="19843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r>
              <a:rPr lang="en-US" sz="2800">
                <a:solidFill>
                  <a:srgbClr val="C00000"/>
                </a:solidFill>
              </a:rPr>
              <a:t># bash	       #Move to Bash shell</a:t>
            </a:r>
            <a:endParaRPr/>
          </a:p>
          <a:p>
            <a:pPr marL="342900" lvl="0" indent="-342900" algn="l" rtl="0">
              <a:lnSpc>
                <a:spcPct val="100000"/>
              </a:lnSpc>
              <a:spcBef>
                <a:spcPts val="1000"/>
              </a:spcBef>
              <a:spcAft>
                <a:spcPts val="0"/>
              </a:spcAft>
              <a:buSzPts val="2240"/>
              <a:buFont typeface="Trebuchet MS"/>
              <a:buNone/>
            </a:pPr>
            <a:r>
              <a:rPr lang="en-US" sz="2800">
                <a:solidFill>
                  <a:srgbClr val="C00000"/>
                </a:solidFill>
              </a:rPr>
              <a:t># ksh	           #Move to Korn shell</a:t>
            </a:r>
            <a:endParaRPr/>
          </a:p>
          <a:p>
            <a:pPr marL="342900" lvl="0" indent="-342900" algn="l" rtl="0">
              <a:lnSpc>
                <a:spcPct val="100000"/>
              </a:lnSpc>
              <a:spcBef>
                <a:spcPts val="1000"/>
              </a:spcBef>
              <a:spcAft>
                <a:spcPts val="0"/>
              </a:spcAft>
              <a:buSzPts val="2240"/>
              <a:buFont typeface="Trebuchet MS"/>
              <a:buNone/>
            </a:pPr>
            <a:r>
              <a:rPr lang="en-US" sz="2800">
                <a:solidFill>
                  <a:srgbClr val="C00000"/>
                </a:solidFill>
              </a:rPr>
              <a:t># csh	           #Move to C shell</a:t>
            </a:r>
            <a:endParaRPr/>
          </a:p>
          <a:p>
            <a:pPr marL="342900" lvl="0" indent="-200660" algn="l" rtl="0">
              <a:lnSpc>
                <a:spcPct val="100000"/>
              </a:lnSpc>
              <a:spcBef>
                <a:spcPts val="1000"/>
              </a:spcBef>
              <a:spcAft>
                <a:spcPts val="0"/>
              </a:spcAft>
              <a:buSzPts val="2240"/>
              <a:buNone/>
            </a:pPr>
            <a:endParaRPr sz="2800">
              <a:solidFill>
                <a:srgbClr val="C00000"/>
              </a:solidFill>
            </a:endParaRPr>
          </a:p>
        </p:txBody>
      </p:sp>
      <p:sp>
        <p:nvSpPr>
          <p:cNvPr id="1724" name="Google Shape;1724;p224"/>
          <p:cNvSpPr/>
          <p:nvPr/>
        </p:nvSpPr>
        <p:spPr>
          <a:xfrm>
            <a:off x="3124200" y="3657600"/>
            <a:ext cx="6934200" cy="2819400"/>
          </a:xfrm>
          <a:prstGeom prst="rect">
            <a:avLst/>
          </a:prstGeom>
          <a:solidFill>
            <a:srgbClr val="C0C0C0"/>
          </a:solid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3333CC"/>
                </a:solidFill>
                <a:latin typeface="Arial Narrow"/>
                <a:ea typeface="Arial Narrow"/>
                <a:cs typeface="Arial Narrow"/>
                <a:sym typeface="Arial Narrow"/>
              </a:rPr>
              <a:t>$ bach</a:t>
            </a:r>
            <a:endParaRPr sz="3200" b="0" i="0" u="none" strike="noStrike" cap="none">
              <a:solidFill>
                <a:srgbClr val="3333CC"/>
              </a:solidFill>
              <a:latin typeface="Arial Narrow"/>
              <a:ea typeface="Arial Narrow"/>
              <a:cs typeface="Arial Narrow"/>
              <a:sym typeface="Arial Narrow"/>
            </a:endParaRPr>
          </a:p>
        </p:txBody>
      </p:sp>
      <p:sp>
        <p:nvSpPr>
          <p:cNvPr id="1725" name="Google Shape;1725;p224"/>
          <p:cNvSpPr/>
          <p:nvPr/>
        </p:nvSpPr>
        <p:spPr>
          <a:xfrm>
            <a:off x="3733800" y="4191000"/>
            <a:ext cx="6172200" cy="2133600"/>
          </a:xfrm>
          <a:prstGeom prst="rect">
            <a:avLst/>
          </a:prstGeom>
          <a:solidFill>
            <a:srgbClr val="FFCC99"/>
          </a:solid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6" name="Google Shape;1726;p224"/>
          <p:cNvSpPr/>
          <p:nvPr/>
        </p:nvSpPr>
        <p:spPr>
          <a:xfrm>
            <a:off x="3962400" y="4876800"/>
            <a:ext cx="5791200" cy="1371600"/>
          </a:xfrm>
          <a:prstGeom prst="rect">
            <a:avLst/>
          </a:prstGeom>
          <a:solidFill>
            <a:srgbClr val="99CCFF"/>
          </a:solid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727" name="Google Shape;1727;p224"/>
          <p:cNvSpPr/>
          <p:nvPr/>
        </p:nvSpPr>
        <p:spPr>
          <a:xfrm>
            <a:off x="2971800" y="3352800"/>
            <a:ext cx="2057400" cy="1143000"/>
          </a:xfrm>
          <a:prstGeom prst="rect">
            <a:avLst/>
          </a:prstGeom>
          <a:noFill/>
          <a:ln>
            <a:noFill/>
          </a:ln>
        </p:spPr>
        <p:txBody>
          <a:bodyPr spcFirstLastPara="1" wrap="square" lIns="92075" tIns="46025" rIns="92075" bIns="460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333CC"/>
                </a:solidFill>
                <a:latin typeface="Arial Narrow"/>
                <a:ea typeface="Arial Narrow"/>
                <a:cs typeface="Arial Narrow"/>
                <a:sym typeface="Arial Narrow"/>
              </a:rPr>
              <a:t> ksh</a:t>
            </a:r>
            <a:endParaRPr sz="3600" b="1" i="0" u="none" strike="noStrike" cap="none">
              <a:solidFill>
                <a:srgbClr val="3333CC"/>
              </a:solidFill>
              <a:latin typeface="Times New Roman"/>
              <a:ea typeface="Times New Roman"/>
              <a:cs typeface="Times New Roman"/>
              <a:sym typeface="Times New Roman"/>
            </a:endParaRPr>
          </a:p>
        </p:txBody>
      </p:sp>
      <p:sp>
        <p:nvSpPr>
          <p:cNvPr id="1728" name="Google Shape;1728;p224"/>
          <p:cNvSpPr/>
          <p:nvPr/>
        </p:nvSpPr>
        <p:spPr>
          <a:xfrm>
            <a:off x="7848600" y="3962400"/>
            <a:ext cx="2057400" cy="1143000"/>
          </a:xfrm>
          <a:prstGeom prst="rect">
            <a:avLst/>
          </a:prstGeom>
          <a:noFill/>
          <a:ln>
            <a:noFill/>
          </a:ln>
        </p:spPr>
        <p:txBody>
          <a:bodyPr spcFirstLastPara="1" wrap="square" lIns="92075" tIns="46025" rIns="92075" bIns="460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333CC"/>
                </a:solidFill>
                <a:latin typeface="Arial Narrow"/>
                <a:ea typeface="Arial Narrow"/>
                <a:cs typeface="Arial Narrow"/>
                <a:sym typeface="Arial Narrow"/>
              </a:rPr>
              <a:t>Korn shell</a:t>
            </a:r>
            <a:endParaRPr sz="3600" b="1" i="0" u="none" strike="noStrike" cap="none">
              <a:solidFill>
                <a:srgbClr val="3333CC"/>
              </a:solidFill>
              <a:latin typeface="Times New Roman"/>
              <a:ea typeface="Times New Roman"/>
              <a:cs typeface="Times New Roman"/>
              <a:sym typeface="Times New Roman"/>
            </a:endParaRPr>
          </a:p>
        </p:txBody>
      </p:sp>
      <p:sp>
        <p:nvSpPr>
          <p:cNvPr id="1729" name="Google Shape;1729;p224"/>
          <p:cNvSpPr/>
          <p:nvPr/>
        </p:nvSpPr>
        <p:spPr>
          <a:xfrm>
            <a:off x="7848600" y="3352800"/>
            <a:ext cx="2057400" cy="1143000"/>
          </a:xfrm>
          <a:prstGeom prst="rect">
            <a:avLst/>
          </a:prstGeom>
          <a:noFill/>
          <a:ln>
            <a:noFill/>
          </a:ln>
        </p:spPr>
        <p:txBody>
          <a:bodyPr spcFirstLastPara="1" wrap="square" lIns="92075" tIns="46025" rIns="92075" bIns="460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333CC"/>
                </a:solidFill>
                <a:latin typeface="Arial Narrow"/>
                <a:ea typeface="Arial Narrow"/>
                <a:cs typeface="Arial Narrow"/>
                <a:sym typeface="Arial Narrow"/>
              </a:rPr>
              <a:t>Bash shell</a:t>
            </a:r>
            <a:endParaRPr sz="3600" b="1" i="0" u="none" strike="noStrike" cap="none">
              <a:solidFill>
                <a:srgbClr val="3333CC"/>
              </a:solidFill>
              <a:latin typeface="Times New Roman"/>
              <a:ea typeface="Times New Roman"/>
              <a:cs typeface="Times New Roman"/>
              <a:sym typeface="Times New Roman"/>
            </a:endParaRPr>
          </a:p>
        </p:txBody>
      </p:sp>
      <p:sp>
        <p:nvSpPr>
          <p:cNvPr id="1730" name="Google Shape;1730;p224"/>
          <p:cNvSpPr/>
          <p:nvPr/>
        </p:nvSpPr>
        <p:spPr>
          <a:xfrm>
            <a:off x="7772400" y="4495800"/>
            <a:ext cx="2057400" cy="1143000"/>
          </a:xfrm>
          <a:prstGeom prst="rect">
            <a:avLst/>
          </a:prstGeom>
          <a:noFill/>
          <a:ln>
            <a:noFill/>
          </a:ln>
        </p:spPr>
        <p:txBody>
          <a:bodyPr spcFirstLastPara="1" wrap="square" lIns="92075" tIns="46025" rIns="92075" bIns="460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333CC"/>
                </a:solidFill>
                <a:latin typeface="Arial Narrow"/>
                <a:ea typeface="Arial Narrow"/>
                <a:cs typeface="Arial Narrow"/>
                <a:sym typeface="Arial Narrow"/>
              </a:rPr>
              <a:t>C shell</a:t>
            </a:r>
            <a:endParaRPr sz="3600" b="1" i="0" u="none" strike="noStrike" cap="none">
              <a:solidFill>
                <a:srgbClr val="3333CC"/>
              </a:solidFill>
              <a:latin typeface="Times New Roman"/>
              <a:ea typeface="Times New Roman"/>
              <a:cs typeface="Times New Roman"/>
              <a:sym typeface="Times New Roman"/>
            </a:endParaRPr>
          </a:p>
        </p:txBody>
      </p:sp>
      <p:sp>
        <p:nvSpPr>
          <p:cNvPr id="1731" name="Google Shape;1731;p224"/>
          <p:cNvSpPr/>
          <p:nvPr/>
        </p:nvSpPr>
        <p:spPr>
          <a:xfrm>
            <a:off x="3810000" y="3962400"/>
            <a:ext cx="2057400" cy="1143000"/>
          </a:xfrm>
          <a:prstGeom prst="rect">
            <a:avLst/>
          </a:prstGeom>
          <a:noFill/>
          <a:ln>
            <a:noFill/>
          </a:ln>
        </p:spPr>
        <p:txBody>
          <a:bodyPr spcFirstLastPara="1" wrap="square" lIns="92075" tIns="46025" rIns="92075" bIns="460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333CC"/>
                </a:solidFill>
                <a:latin typeface="Arial Narrow"/>
                <a:ea typeface="Arial Narrow"/>
                <a:cs typeface="Arial Narrow"/>
                <a:sym typeface="Arial Narrow"/>
              </a:rPr>
              <a:t>csh</a:t>
            </a:r>
            <a:endParaRPr sz="3600" b="1" i="0" u="none" strike="noStrike" cap="none">
              <a:solidFill>
                <a:srgbClr val="3333CC"/>
              </a:solidFill>
              <a:latin typeface="Times New Roman"/>
              <a:ea typeface="Times New Roman"/>
              <a:cs typeface="Times New Roman"/>
              <a:sym typeface="Times New Roman"/>
            </a:endParaRPr>
          </a:p>
        </p:txBody>
      </p:sp>
      <p:sp>
        <p:nvSpPr>
          <p:cNvPr id="1732" name="Google Shape;1732;p224"/>
          <p:cNvSpPr/>
          <p:nvPr/>
        </p:nvSpPr>
        <p:spPr>
          <a:xfrm>
            <a:off x="4038600" y="4648200"/>
            <a:ext cx="2057400" cy="1143000"/>
          </a:xfrm>
          <a:prstGeom prst="rect">
            <a:avLst/>
          </a:prstGeom>
          <a:noFill/>
          <a:ln>
            <a:noFill/>
          </a:ln>
        </p:spPr>
        <p:txBody>
          <a:bodyPr spcFirstLastPara="1" wrap="square" lIns="92075" tIns="46025" rIns="92075" bIns="460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3333CC"/>
              </a:solidFill>
              <a:latin typeface="Times New Roman"/>
              <a:ea typeface="Times New Roman"/>
              <a:cs typeface="Times New Roman"/>
              <a:sym typeface="Times New Roman"/>
            </a:endParaRPr>
          </a:p>
        </p:txBody>
      </p:sp>
      <p:sp>
        <p:nvSpPr>
          <p:cNvPr id="1733" name="Google Shape;1733;p224"/>
          <p:cNvSpPr/>
          <p:nvPr/>
        </p:nvSpPr>
        <p:spPr>
          <a:xfrm>
            <a:off x="4495800" y="5334000"/>
            <a:ext cx="2057400" cy="1143000"/>
          </a:xfrm>
          <a:prstGeom prst="rect">
            <a:avLst/>
          </a:prstGeom>
          <a:noFill/>
          <a:ln>
            <a:noFill/>
          </a:ln>
        </p:spPr>
        <p:txBody>
          <a:bodyPr spcFirstLastPara="1" wrap="square" lIns="92075" tIns="46025" rIns="92075" bIns="460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333CC"/>
                </a:solidFill>
                <a:latin typeface="Arial Narrow"/>
                <a:ea typeface="Arial Narrow"/>
                <a:cs typeface="Arial Narrow"/>
                <a:sym typeface="Arial Narrow"/>
              </a:rPr>
              <a:t>exit  </a:t>
            </a:r>
            <a:endParaRPr sz="3600" b="1" i="0" u="none" strike="noStrike" cap="none">
              <a:solidFill>
                <a:srgbClr val="3333CC"/>
              </a:solidFill>
              <a:latin typeface="Times New Roman"/>
              <a:ea typeface="Times New Roman"/>
              <a:cs typeface="Times New Roman"/>
              <a:sym typeface="Times New Roman"/>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225"/>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201</a:t>
            </a:fld>
            <a:endParaRPr sz="900">
              <a:solidFill>
                <a:srgbClr val="888888"/>
              </a:solidFill>
              <a:latin typeface="Trebuchet MS"/>
              <a:ea typeface="Trebuchet MS"/>
              <a:cs typeface="Trebuchet MS"/>
              <a:sym typeface="Trebuchet MS"/>
            </a:endParaRPr>
          </a:p>
        </p:txBody>
      </p:sp>
      <p:sp>
        <p:nvSpPr>
          <p:cNvPr id="1740" name="Google Shape;1740;p2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Variables</a:t>
            </a:r>
            <a:endParaRPr/>
          </a:p>
        </p:txBody>
      </p:sp>
      <p:sp>
        <p:nvSpPr>
          <p:cNvPr id="1741" name="Google Shape;1741;p225"/>
          <p:cNvSpPr txBox="1">
            <a:spLocks noGrp="1"/>
          </p:cNvSpPr>
          <p:nvPr>
            <p:ph type="body" idx="1"/>
          </p:nvPr>
        </p:nvSpPr>
        <p:spPr>
          <a:xfrm>
            <a:off x="677334" y="1317813"/>
            <a:ext cx="8596668" cy="472355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240"/>
              <a:buChar char="►"/>
            </a:pPr>
            <a:r>
              <a:rPr lang="en-US" sz="2800"/>
              <a:t>Variable: reserved portion of memory containing accessible information</a:t>
            </a:r>
            <a:endParaRPr/>
          </a:p>
          <a:p>
            <a:pPr marL="342900" lvl="0" indent="-342900" algn="l" rtl="0">
              <a:lnSpc>
                <a:spcPct val="90000"/>
              </a:lnSpc>
              <a:spcBef>
                <a:spcPts val="1000"/>
              </a:spcBef>
              <a:spcAft>
                <a:spcPts val="0"/>
              </a:spcAft>
              <a:buSzPts val="2240"/>
              <a:buChar char="►"/>
            </a:pPr>
            <a:r>
              <a:rPr lang="en-US" sz="2800"/>
              <a:t>BASH shell has several variables in memory</a:t>
            </a:r>
            <a:endParaRPr/>
          </a:p>
          <a:p>
            <a:pPr marL="342900" lvl="0" indent="-342900" algn="l" rtl="0">
              <a:lnSpc>
                <a:spcPct val="90000"/>
              </a:lnSpc>
              <a:spcBef>
                <a:spcPts val="1000"/>
              </a:spcBef>
              <a:spcAft>
                <a:spcPts val="0"/>
              </a:spcAft>
              <a:buSzPts val="2240"/>
              <a:buChar char="►"/>
            </a:pPr>
            <a:r>
              <a:rPr lang="en-US" sz="2800"/>
              <a:t>Environment variables: contain information that system and programs access regularly</a:t>
            </a:r>
            <a:endParaRPr/>
          </a:p>
          <a:p>
            <a:pPr marL="342900" lvl="0" indent="-342900" algn="l" rtl="0">
              <a:lnSpc>
                <a:spcPct val="90000"/>
              </a:lnSpc>
              <a:spcBef>
                <a:spcPts val="1000"/>
              </a:spcBef>
              <a:spcAft>
                <a:spcPts val="0"/>
              </a:spcAft>
              <a:buSzPts val="2240"/>
              <a:buChar char="►"/>
            </a:pPr>
            <a:r>
              <a:rPr lang="en-US" sz="2800"/>
              <a:t>User-defined variables: custom variables define by users</a:t>
            </a:r>
            <a:endParaRPr/>
          </a:p>
          <a:p>
            <a:pPr marL="342900" lvl="0" indent="-200660" algn="l" rtl="0">
              <a:lnSpc>
                <a:spcPct val="90000"/>
              </a:lnSpc>
              <a:spcBef>
                <a:spcPts val="1000"/>
              </a:spcBef>
              <a:spcAft>
                <a:spcPts val="0"/>
              </a:spcAft>
              <a:buSzPts val="2240"/>
              <a:buNone/>
            </a:pPr>
            <a:endParaRPr sz="28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226"/>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202</a:t>
            </a:fld>
            <a:endParaRPr sz="900">
              <a:solidFill>
                <a:srgbClr val="888888"/>
              </a:solidFill>
              <a:latin typeface="Trebuchet MS"/>
              <a:ea typeface="Trebuchet MS"/>
              <a:cs typeface="Trebuchet MS"/>
              <a:sym typeface="Trebuchet MS"/>
            </a:endParaRPr>
          </a:p>
        </p:txBody>
      </p:sp>
      <p:sp>
        <p:nvSpPr>
          <p:cNvPr id="1748" name="Google Shape;1748;p226"/>
          <p:cNvSpPr txBox="1">
            <a:spLocks noGrp="1"/>
          </p:cNvSpPr>
          <p:nvPr>
            <p:ph type="title"/>
          </p:nvPr>
        </p:nvSpPr>
        <p:spPr>
          <a:xfrm>
            <a:off x="731122" y="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Environment Variables</a:t>
            </a:r>
            <a:endParaRPr/>
          </a:p>
        </p:txBody>
      </p:sp>
      <p:sp>
        <p:nvSpPr>
          <p:cNvPr id="1749" name="Google Shape;1749;p226"/>
          <p:cNvSpPr txBox="1">
            <a:spLocks noGrp="1"/>
          </p:cNvSpPr>
          <p:nvPr>
            <p:ph type="body" idx="1"/>
          </p:nvPr>
        </p:nvSpPr>
        <p:spPr>
          <a:xfrm>
            <a:off x="286603" y="528067"/>
            <a:ext cx="10713091" cy="605015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solidFill>
                  <a:srgbClr val="FF0000"/>
                </a:solidFill>
                <a:latin typeface="Courier New"/>
                <a:ea typeface="Courier New"/>
                <a:cs typeface="Courier New"/>
                <a:sym typeface="Courier New"/>
              </a:rPr>
              <a:t>set</a:t>
            </a:r>
            <a:r>
              <a:rPr lang="en-US" sz="2400"/>
              <a:t> command: lists environment variables and current values</a:t>
            </a:r>
            <a:endParaRPr/>
          </a:p>
          <a:p>
            <a:pPr marL="742950" lvl="1" indent="-285750" algn="l" rtl="0">
              <a:lnSpc>
                <a:spcPct val="100000"/>
              </a:lnSpc>
              <a:spcBef>
                <a:spcPts val="1000"/>
              </a:spcBef>
              <a:spcAft>
                <a:spcPts val="0"/>
              </a:spcAft>
              <a:buSzPts val="1760"/>
              <a:buChar char="►"/>
            </a:pPr>
            <a:r>
              <a:rPr lang="en-US" sz="2200"/>
              <a:t>E.g. # set | less</a:t>
            </a:r>
            <a:endParaRPr/>
          </a:p>
          <a:p>
            <a:pPr marL="342900" lvl="0" indent="-342900" algn="l" rtl="0">
              <a:lnSpc>
                <a:spcPct val="100000"/>
              </a:lnSpc>
              <a:spcBef>
                <a:spcPts val="1000"/>
              </a:spcBef>
              <a:spcAft>
                <a:spcPts val="0"/>
              </a:spcAft>
              <a:buSzPts val="1920"/>
              <a:buChar char="►"/>
            </a:pPr>
            <a:r>
              <a:rPr lang="en-US" sz="2400">
                <a:solidFill>
                  <a:srgbClr val="FF0000"/>
                </a:solidFill>
                <a:latin typeface="Courier New"/>
                <a:ea typeface="Courier New"/>
                <a:cs typeface="Courier New"/>
                <a:sym typeface="Courier New"/>
              </a:rPr>
              <a:t>echo</a:t>
            </a:r>
            <a:r>
              <a:rPr lang="en-US" sz="2400"/>
              <a:t> command: view contents of a specified variable</a:t>
            </a:r>
            <a:endParaRPr/>
          </a:p>
          <a:p>
            <a:pPr marL="742950" lvl="1" indent="-285750" algn="l" rtl="0">
              <a:lnSpc>
                <a:spcPct val="100000"/>
              </a:lnSpc>
              <a:spcBef>
                <a:spcPts val="1000"/>
              </a:spcBef>
              <a:spcAft>
                <a:spcPts val="0"/>
              </a:spcAft>
              <a:buSzPts val="1600"/>
              <a:buChar char="►"/>
            </a:pPr>
            <a:r>
              <a:rPr lang="en-US" sz="2000"/>
              <a:t>E.g. # echo $SHELL</a:t>
            </a:r>
            <a:endParaRPr sz="2000"/>
          </a:p>
          <a:p>
            <a:pPr marL="342900" lvl="0" indent="-342900" algn="l" rtl="0">
              <a:lnSpc>
                <a:spcPct val="90000"/>
              </a:lnSpc>
              <a:spcBef>
                <a:spcPts val="1000"/>
              </a:spcBef>
              <a:spcAft>
                <a:spcPts val="0"/>
              </a:spcAft>
              <a:buSzPts val="1920"/>
              <a:buChar char="►"/>
            </a:pPr>
            <a:r>
              <a:rPr lang="en-US" sz="2400">
                <a:solidFill>
                  <a:srgbClr val="FF0000"/>
                </a:solidFill>
                <a:latin typeface="Courier New"/>
                <a:ea typeface="Courier New"/>
                <a:cs typeface="Courier New"/>
                <a:sym typeface="Courier New"/>
              </a:rPr>
              <a:t>env</a:t>
            </a:r>
            <a:r>
              <a:rPr lang="en-US" sz="2400"/>
              <a:t> command: lists all exported environment and user-defined variables in a shell</a:t>
            </a:r>
            <a:endParaRPr/>
          </a:p>
          <a:p>
            <a:pPr marL="742950" lvl="1" indent="-285750" algn="l" rtl="0">
              <a:lnSpc>
                <a:spcPct val="90000"/>
              </a:lnSpc>
              <a:spcBef>
                <a:spcPts val="1000"/>
              </a:spcBef>
              <a:spcAft>
                <a:spcPts val="0"/>
              </a:spcAft>
              <a:buSzPts val="1760"/>
              <a:buChar char="►"/>
            </a:pPr>
            <a:r>
              <a:rPr lang="en-US" sz="2200">
                <a:solidFill>
                  <a:schemeClr val="dk1"/>
                </a:solidFill>
              </a:rPr>
              <a:t>E.g. # env</a:t>
            </a:r>
            <a:endParaRPr sz="2200">
              <a:solidFill>
                <a:schemeClr val="dk1"/>
              </a:solidFill>
            </a:endParaRPr>
          </a:p>
          <a:p>
            <a:pPr marL="342900" lvl="0" indent="-342900" algn="l" rtl="0">
              <a:lnSpc>
                <a:spcPct val="90000"/>
              </a:lnSpc>
              <a:spcBef>
                <a:spcPts val="1000"/>
              </a:spcBef>
              <a:spcAft>
                <a:spcPts val="0"/>
              </a:spcAft>
              <a:buSzPts val="1920"/>
              <a:buChar char="►"/>
            </a:pPr>
            <a:r>
              <a:rPr lang="en-US" sz="2400">
                <a:solidFill>
                  <a:srgbClr val="FF0000"/>
                </a:solidFill>
                <a:latin typeface="Courier New"/>
                <a:ea typeface="Courier New"/>
                <a:cs typeface="Courier New"/>
                <a:sym typeface="Courier New"/>
              </a:rPr>
              <a:t>export</a:t>
            </a:r>
            <a:r>
              <a:rPr lang="en-US" sz="2400"/>
              <a:t> command: exports user-defined variables to subshells </a:t>
            </a:r>
            <a:endParaRPr/>
          </a:p>
          <a:p>
            <a:pPr marL="742950" lvl="1" indent="-285750" algn="l" rtl="0">
              <a:lnSpc>
                <a:spcPct val="90000"/>
              </a:lnSpc>
              <a:spcBef>
                <a:spcPts val="1000"/>
              </a:spcBef>
              <a:spcAft>
                <a:spcPts val="0"/>
              </a:spcAft>
              <a:buSzPts val="1920"/>
              <a:buChar char="►"/>
            </a:pPr>
            <a:r>
              <a:rPr lang="en-US" sz="2400"/>
              <a:t>Ensures that programs started by current shell have access to variables</a:t>
            </a:r>
            <a:endParaRPr/>
          </a:p>
          <a:p>
            <a:pPr marL="742950" lvl="1" indent="-285750" algn="l" rtl="0">
              <a:lnSpc>
                <a:spcPct val="90000"/>
              </a:lnSpc>
              <a:spcBef>
                <a:spcPts val="1000"/>
              </a:spcBef>
              <a:spcAft>
                <a:spcPts val="0"/>
              </a:spcAft>
              <a:buSzPts val="1600"/>
              <a:buChar char="►"/>
            </a:pPr>
            <a:r>
              <a:rPr lang="en-US" sz="2000">
                <a:solidFill>
                  <a:schemeClr val="dk1"/>
                </a:solidFill>
              </a:rPr>
              <a:t>E.g. # VAR1=“This is a user defined variable”</a:t>
            </a:r>
            <a:endParaRPr/>
          </a:p>
          <a:p>
            <a:pPr marL="457200" lvl="1" indent="0" algn="l" rtl="0">
              <a:lnSpc>
                <a:spcPct val="90000"/>
              </a:lnSpc>
              <a:spcBef>
                <a:spcPts val="1000"/>
              </a:spcBef>
              <a:spcAft>
                <a:spcPts val="0"/>
              </a:spcAft>
              <a:buSzPts val="1600"/>
              <a:buNone/>
            </a:pPr>
            <a:r>
              <a:rPr lang="en-US" sz="2000">
                <a:solidFill>
                  <a:schemeClr val="dk1"/>
                </a:solidFill>
              </a:rPr>
              <a:t>           # env | grep VAR1</a:t>
            </a:r>
            <a:endParaRPr/>
          </a:p>
          <a:p>
            <a:pPr marL="457200" lvl="1" indent="0" algn="l" rtl="0">
              <a:lnSpc>
                <a:spcPct val="90000"/>
              </a:lnSpc>
              <a:spcBef>
                <a:spcPts val="1000"/>
              </a:spcBef>
              <a:spcAft>
                <a:spcPts val="0"/>
              </a:spcAft>
              <a:buSzPts val="1600"/>
              <a:buNone/>
            </a:pPr>
            <a:r>
              <a:rPr lang="en-US" sz="2000">
                <a:solidFill>
                  <a:schemeClr val="dk1"/>
                </a:solidFill>
              </a:rPr>
              <a:t>           # export VAR1</a:t>
            </a:r>
            <a:endParaRPr/>
          </a:p>
          <a:p>
            <a:pPr marL="457200" lvl="1" indent="0" algn="l" rtl="0">
              <a:lnSpc>
                <a:spcPct val="90000"/>
              </a:lnSpc>
              <a:spcBef>
                <a:spcPts val="1000"/>
              </a:spcBef>
              <a:spcAft>
                <a:spcPts val="0"/>
              </a:spcAft>
              <a:buSzPts val="1600"/>
              <a:buNone/>
            </a:pPr>
            <a:r>
              <a:rPr lang="en-US" sz="2000">
                <a:solidFill>
                  <a:schemeClr val="dk1"/>
                </a:solidFill>
              </a:rPr>
              <a:t>           # env | grep VAR1</a:t>
            </a:r>
            <a:endParaRPr/>
          </a:p>
          <a:p>
            <a:pPr marL="742950" lvl="1" indent="-184150" algn="l" rtl="0">
              <a:lnSpc>
                <a:spcPct val="100000"/>
              </a:lnSpc>
              <a:spcBef>
                <a:spcPts val="1000"/>
              </a:spcBef>
              <a:spcAft>
                <a:spcPts val="0"/>
              </a:spcAft>
              <a:buSzPts val="1600"/>
              <a:buNone/>
            </a:pPr>
            <a:endParaRPr sz="20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2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Environment Variables</a:t>
            </a:r>
            <a:endParaRPr b="1">
              <a:solidFill>
                <a:schemeClr val="dk1"/>
              </a:solidFill>
            </a:endParaRPr>
          </a:p>
        </p:txBody>
      </p:sp>
      <p:sp>
        <p:nvSpPr>
          <p:cNvPr id="1755" name="Google Shape;1755;p2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Default set of variables used for configuration purposes.</a:t>
            </a:r>
            <a:endParaRPr/>
          </a:p>
          <a:p>
            <a:pPr marL="342900" lvl="0" indent="-220980" algn="l" rtl="0">
              <a:lnSpc>
                <a:spcPct val="100000"/>
              </a:lnSpc>
              <a:spcBef>
                <a:spcPts val="1000"/>
              </a:spcBef>
              <a:spcAft>
                <a:spcPts val="0"/>
              </a:spcAft>
              <a:buSzPts val="1920"/>
              <a:buNone/>
            </a:pPr>
            <a:endParaRPr sz="2400"/>
          </a:p>
          <a:p>
            <a:pPr marL="342900" lvl="0" indent="-342900" algn="l" rtl="0">
              <a:lnSpc>
                <a:spcPct val="100000"/>
              </a:lnSpc>
              <a:spcBef>
                <a:spcPts val="1000"/>
              </a:spcBef>
              <a:spcAft>
                <a:spcPts val="0"/>
              </a:spcAft>
              <a:buSzPts val="1920"/>
              <a:buNone/>
            </a:pPr>
            <a:r>
              <a:rPr lang="en-US" sz="2400" b="1"/>
              <a:t>	USER </a:t>
            </a:r>
            <a:r>
              <a:rPr lang="en-US" sz="2400"/>
              <a:t>- username of a Unix user</a:t>
            </a:r>
            <a:endParaRPr/>
          </a:p>
          <a:p>
            <a:pPr marL="342900" lvl="0" indent="-342900" algn="l" rtl="0">
              <a:lnSpc>
                <a:spcPct val="100000"/>
              </a:lnSpc>
              <a:spcBef>
                <a:spcPts val="1000"/>
              </a:spcBef>
              <a:spcAft>
                <a:spcPts val="0"/>
              </a:spcAft>
              <a:buSzPts val="1920"/>
              <a:buNone/>
            </a:pPr>
            <a:r>
              <a:rPr lang="en-US" sz="2400" b="1"/>
              <a:t>	HOME </a:t>
            </a:r>
            <a:r>
              <a:rPr lang="en-US" sz="2400"/>
              <a:t>- full path to a user's home directory</a:t>
            </a:r>
            <a:endParaRPr/>
          </a:p>
          <a:p>
            <a:pPr marL="342900" lvl="0" indent="-342900" algn="l" rtl="0">
              <a:lnSpc>
                <a:spcPct val="100000"/>
              </a:lnSpc>
              <a:spcBef>
                <a:spcPts val="1000"/>
              </a:spcBef>
              <a:spcAft>
                <a:spcPts val="0"/>
              </a:spcAft>
              <a:buSzPts val="1920"/>
              <a:buNone/>
            </a:pPr>
            <a:r>
              <a:rPr lang="en-US" sz="2400" b="1"/>
              <a:t>	PATH </a:t>
            </a:r>
            <a:r>
              <a:rPr lang="en-US" sz="2400"/>
              <a:t>- list of directories searched for executable files when you type a command in Unix shell</a:t>
            </a:r>
            <a:endParaRPr/>
          </a:p>
          <a:p>
            <a:pPr marL="342900" lvl="0" indent="-342900" algn="l" rtl="0">
              <a:lnSpc>
                <a:spcPct val="100000"/>
              </a:lnSpc>
              <a:spcBef>
                <a:spcPts val="1000"/>
              </a:spcBef>
              <a:spcAft>
                <a:spcPts val="0"/>
              </a:spcAft>
              <a:buSzPts val="1920"/>
              <a:buNone/>
            </a:pPr>
            <a:r>
              <a:rPr lang="en-US" sz="2400" b="1"/>
              <a:t>	PWD </a:t>
            </a:r>
            <a:r>
              <a:rPr lang="en-US" sz="2400"/>
              <a:t>- current directory</a:t>
            </a:r>
            <a:endParaRPr/>
          </a:p>
          <a:p>
            <a:pPr marL="342900" lvl="0" indent="-342900" algn="l" rtl="0">
              <a:lnSpc>
                <a:spcPct val="100000"/>
              </a:lnSpc>
              <a:spcBef>
                <a:spcPts val="1000"/>
              </a:spcBef>
              <a:spcAft>
                <a:spcPts val="0"/>
              </a:spcAft>
              <a:buSzPts val="1920"/>
              <a:buNone/>
            </a:pPr>
            <a:r>
              <a:rPr lang="en-US" sz="2400"/>
              <a:t>	</a:t>
            </a:r>
            <a:r>
              <a:rPr lang="en-US" sz="2400" b="1"/>
              <a:t>SHELL</a:t>
            </a:r>
            <a:r>
              <a:rPr lang="en-US" sz="2400"/>
              <a:t> – current shell</a:t>
            </a:r>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228"/>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204</a:t>
            </a:fld>
            <a:endParaRPr sz="900">
              <a:solidFill>
                <a:srgbClr val="888888"/>
              </a:solidFill>
              <a:latin typeface="Trebuchet MS"/>
              <a:ea typeface="Trebuchet MS"/>
              <a:cs typeface="Trebuchet MS"/>
              <a:sym typeface="Trebuchet MS"/>
            </a:endParaRPr>
          </a:p>
        </p:txBody>
      </p:sp>
      <p:sp>
        <p:nvSpPr>
          <p:cNvPr id="1762" name="Google Shape;1762;p228"/>
          <p:cNvSpPr txBox="1"/>
          <p:nvPr/>
        </p:nvSpPr>
        <p:spPr>
          <a:xfrm>
            <a:off x="1714500" y="5791200"/>
            <a:ext cx="8839200" cy="4270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Common BASH environment variables</a:t>
            </a:r>
            <a:endParaRPr sz="1400" b="0" i="0" u="none" strike="noStrike" cap="none">
              <a:solidFill>
                <a:srgbClr val="000000"/>
              </a:solidFill>
              <a:latin typeface="Arial"/>
              <a:ea typeface="Arial"/>
              <a:cs typeface="Arial"/>
              <a:sym typeface="Arial"/>
            </a:endParaRPr>
          </a:p>
        </p:txBody>
      </p:sp>
      <p:pic>
        <p:nvPicPr>
          <p:cNvPr id="1763" name="Google Shape;1763;p228"/>
          <p:cNvPicPr preferRelativeResize="0"/>
          <p:nvPr/>
        </p:nvPicPr>
        <p:blipFill rotWithShape="1">
          <a:blip r:embed="rId3">
            <a:alphaModFix/>
          </a:blip>
          <a:srcRect/>
          <a:stretch/>
        </p:blipFill>
        <p:spPr>
          <a:xfrm>
            <a:off x="726017" y="762000"/>
            <a:ext cx="10818283" cy="4846638"/>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229"/>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205</a:t>
            </a:fld>
            <a:endParaRPr sz="900">
              <a:solidFill>
                <a:srgbClr val="888888"/>
              </a:solidFill>
              <a:latin typeface="Trebuchet MS"/>
              <a:ea typeface="Trebuchet MS"/>
              <a:cs typeface="Trebuchet MS"/>
              <a:sym typeface="Trebuchet MS"/>
            </a:endParaRPr>
          </a:p>
        </p:txBody>
      </p:sp>
      <p:sp>
        <p:nvSpPr>
          <p:cNvPr id="1770" name="Google Shape;1770;p22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Environment Variables (continued)</a:t>
            </a:r>
            <a:endParaRPr/>
          </a:p>
        </p:txBody>
      </p:sp>
      <p:sp>
        <p:nvSpPr>
          <p:cNvPr id="1771" name="Google Shape;1771;p229"/>
          <p:cNvSpPr txBox="1"/>
          <p:nvPr/>
        </p:nvSpPr>
        <p:spPr>
          <a:xfrm>
            <a:off x="812800" y="5486400"/>
            <a:ext cx="10566400" cy="4270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Common BASH environment variables</a:t>
            </a:r>
            <a:endParaRPr sz="1400" b="0" i="0" u="none" strike="noStrike" cap="none">
              <a:solidFill>
                <a:srgbClr val="000000"/>
              </a:solidFill>
              <a:latin typeface="Arial"/>
              <a:ea typeface="Arial"/>
              <a:cs typeface="Arial"/>
              <a:sym typeface="Arial"/>
            </a:endParaRPr>
          </a:p>
        </p:txBody>
      </p:sp>
      <p:pic>
        <p:nvPicPr>
          <p:cNvPr id="1772" name="Google Shape;1772;p229"/>
          <p:cNvPicPr preferRelativeResize="0"/>
          <p:nvPr/>
        </p:nvPicPr>
        <p:blipFill rotWithShape="1">
          <a:blip r:embed="rId3">
            <a:alphaModFix/>
          </a:blip>
          <a:srcRect/>
          <a:stretch/>
        </p:blipFill>
        <p:spPr>
          <a:xfrm>
            <a:off x="510117" y="2438401"/>
            <a:ext cx="11150600" cy="2771775"/>
          </a:xfrm>
          <a:prstGeom prst="rect">
            <a:avLst/>
          </a:prstGeom>
          <a:noFill/>
          <a:ln>
            <a:noFill/>
          </a:ln>
        </p:spPr>
      </p:pic>
      <p:pic>
        <p:nvPicPr>
          <p:cNvPr id="1773" name="Google Shape;1773;p229"/>
          <p:cNvPicPr preferRelativeResize="0"/>
          <p:nvPr/>
        </p:nvPicPr>
        <p:blipFill rotWithShape="1">
          <a:blip r:embed="rId4">
            <a:alphaModFix/>
          </a:blip>
          <a:srcRect/>
          <a:stretch/>
        </p:blipFill>
        <p:spPr>
          <a:xfrm>
            <a:off x="533400" y="2057400"/>
            <a:ext cx="11125200" cy="3810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230"/>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206</a:t>
            </a:fld>
            <a:endParaRPr sz="900">
              <a:solidFill>
                <a:srgbClr val="888888"/>
              </a:solidFill>
              <a:latin typeface="Trebuchet MS"/>
              <a:ea typeface="Trebuchet MS"/>
              <a:cs typeface="Trebuchet MS"/>
              <a:sym typeface="Trebuchet MS"/>
            </a:endParaRPr>
          </a:p>
        </p:txBody>
      </p:sp>
      <p:sp>
        <p:nvSpPr>
          <p:cNvPr id="1780" name="Google Shape;1780;p2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User-Defined Variables</a:t>
            </a:r>
            <a:endParaRPr/>
          </a:p>
        </p:txBody>
      </p:sp>
      <p:sp>
        <p:nvSpPr>
          <p:cNvPr id="1781" name="Google Shape;1781;p230"/>
          <p:cNvSpPr txBox="1">
            <a:spLocks noGrp="1"/>
          </p:cNvSpPr>
          <p:nvPr>
            <p:ph type="body" idx="1"/>
          </p:nvPr>
        </p:nvSpPr>
        <p:spPr>
          <a:xfrm>
            <a:off x="677334" y="1425389"/>
            <a:ext cx="9757584" cy="5217458"/>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solidFill>
                  <a:schemeClr val="dk1"/>
                </a:solidFill>
              </a:rPr>
              <a:t>To display the value of a variable: </a:t>
            </a:r>
            <a:r>
              <a:rPr lang="en-US" sz="2400" b="1">
                <a:solidFill>
                  <a:schemeClr val="dk1"/>
                </a:solidFill>
              </a:rPr>
              <a:t>echo $</a:t>
            </a:r>
            <a:r>
              <a:rPr lang="en-US" sz="2400" b="1" i="1">
                <a:solidFill>
                  <a:schemeClr val="dk1"/>
                </a:solidFill>
              </a:rPr>
              <a:t>variable</a:t>
            </a:r>
            <a:endParaRPr sz="2400">
              <a:solidFill>
                <a:schemeClr val="dk1"/>
              </a:solidFill>
            </a:endParaRPr>
          </a:p>
          <a:p>
            <a:pPr marL="342900" lvl="0" indent="-342900" algn="l" rtl="0">
              <a:lnSpc>
                <a:spcPct val="100000"/>
              </a:lnSpc>
              <a:spcBef>
                <a:spcPts val="1000"/>
              </a:spcBef>
              <a:spcAft>
                <a:spcPts val="0"/>
              </a:spcAft>
              <a:buSzPts val="1920"/>
              <a:buChar char="►"/>
            </a:pPr>
            <a:r>
              <a:rPr lang="en-US" sz="2400">
                <a:solidFill>
                  <a:schemeClr val="dk1"/>
                </a:solidFill>
              </a:rPr>
              <a:t>To set the value of a variable or to create a new variable, use the syntax </a:t>
            </a:r>
            <a:r>
              <a:rPr lang="en-US" sz="2400" b="1" i="1">
                <a:solidFill>
                  <a:schemeClr val="dk1"/>
                </a:solidFill>
              </a:rPr>
              <a:t>variable</a:t>
            </a:r>
            <a:r>
              <a:rPr lang="en-US" sz="2400" b="1">
                <a:solidFill>
                  <a:schemeClr val="dk1"/>
                </a:solidFill>
              </a:rPr>
              <a:t>=</a:t>
            </a:r>
            <a:r>
              <a:rPr lang="en-US" sz="2400" b="1" i="1">
                <a:solidFill>
                  <a:schemeClr val="dk1"/>
                </a:solidFill>
              </a:rPr>
              <a:t>value</a:t>
            </a:r>
            <a:endParaRPr sz="2400">
              <a:solidFill>
                <a:schemeClr val="dk1"/>
              </a:solidFill>
            </a:endParaRPr>
          </a:p>
          <a:p>
            <a:pPr marL="342900" lvl="0" indent="-342900" algn="l" rtl="0">
              <a:lnSpc>
                <a:spcPct val="100000"/>
              </a:lnSpc>
              <a:spcBef>
                <a:spcPts val="1000"/>
              </a:spcBef>
              <a:spcAft>
                <a:spcPts val="0"/>
              </a:spcAft>
              <a:buSzPts val="1920"/>
              <a:buChar char="►"/>
            </a:pPr>
            <a:r>
              <a:rPr lang="en-US" sz="2400">
                <a:solidFill>
                  <a:schemeClr val="dk1"/>
                </a:solidFill>
              </a:rPr>
              <a:t>The value can be a number, a character, or a string.</a:t>
            </a:r>
            <a:endParaRPr/>
          </a:p>
          <a:p>
            <a:pPr marL="342900" lvl="0" indent="-342900" algn="l" rtl="0">
              <a:lnSpc>
                <a:spcPct val="100000"/>
              </a:lnSpc>
              <a:spcBef>
                <a:spcPts val="1000"/>
              </a:spcBef>
              <a:spcAft>
                <a:spcPts val="0"/>
              </a:spcAft>
              <a:buSzPts val="1920"/>
              <a:buChar char="►"/>
            </a:pPr>
            <a:r>
              <a:rPr lang="en-US" sz="2400">
                <a:solidFill>
                  <a:schemeClr val="dk1"/>
                </a:solidFill>
              </a:rPr>
              <a:t>If the string includes a space, you have to write the value in full quotes.</a:t>
            </a:r>
            <a:endParaRPr sz="2400">
              <a:solidFill>
                <a:schemeClr val="dk1"/>
              </a:solidFill>
            </a:endParaRPr>
          </a:p>
          <a:p>
            <a:pPr marL="342900" lvl="0" indent="-342900" algn="l" rtl="0">
              <a:lnSpc>
                <a:spcPct val="100000"/>
              </a:lnSpc>
              <a:spcBef>
                <a:spcPts val="1000"/>
              </a:spcBef>
              <a:spcAft>
                <a:spcPts val="0"/>
              </a:spcAft>
              <a:buSzPts val="1920"/>
              <a:buChar char="►"/>
            </a:pPr>
            <a:r>
              <a:rPr lang="en-US" sz="2400">
                <a:solidFill>
                  <a:schemeClr val="dk1"/>
                </a:solidFill>
              </a:rPr>
              <a:t>Typically capitalized to follow convention</a:t>
            </a:r>
            <a:endParaRPr/>
          </a:p>
          <a:p>
            <a:pPr marL="342900" lvl="0" indent="-342900" algn="l" rtl="0">
              <a:lnSpc>
                <a:spcPct val="100000"/>
              </a:lnSpc>
              <a:spcBef>
                <a:spcPts val="1000"/>
              </a:spcBef>
              <a:spcAft>
                <a:spcPts val="0"/>
              </a:spcAft>
              <a:buSzPts val="1920"/>
              <a:buChar char="►"/>
            </a:pPr>
            <a:r>
              <a:rPr lang="en-US" sz="2400">
                <a:solidFill>
                  <a:schemeClr val="dk1"/>
                </a:solidFill>
              </a:rPr>
              <a:t>E.g. </a:t>
            </a:r>
            <a:r>
              <a:rPr lang="en-US" sz="2400">
                <a:solidFill>
                  <a:srgbClr val="FF0000"/>
                </a:solidFill>
              </a:rPr>
              <a:t>(no blank space before or after the = sign)</a:t>
            </a:r>
            <a:endParaRPr/>
          </a:p>
          <a:p>
            <a:pPr marL="457200" lvl="1" indent="0" algn="l" rtl="0">
              <a:lnSpc>
                <a:spcPct val="100000"/>
              </a:lnSpc>
              <a:spcBef>
                <a:spcPts val="1000"/>
              </a:spcBef>
              <a:spcAft>
                <a:spcPts val="0"/>
              </a:spcAft>
              <a:buSzPts val="1920"/>
              <a:buNone/>
            </a:pPr>
            <a:r>
              <a:rPr lang="en-US" sz="2400">
                <a:solidFill>
                  <a:schemeClr val="dk1"/>
                </a:solidFill>
              </a:rPr>
              <a:t>MYVAR=“This is a sample variable”</a:t>
            </a:r>
            <a:endParaRPr/>
          </a:p>
          <a:p>
            <a:pPr marL="457200" lvl="1" indent="0" algn="l" rtl="0">
              <a:lnSpc>
                <a:spcPct val="100000"/>
              </a:lnSpc>
              <a:spcBef>
                <a:spcPts val="1000"/>
              </a:spcBef>
              <a:spcAft>
                <a:spcPts val="0"/>
              </a:spcAft>
              <a:buSzPts val="1920"/>
              <a:buNone/>
            </a:pPr>
            <a:r>
              <a:rPr lang="en-US" sz="2400">
                <a:solidFill>
                  <a:schemeClr val="dk1"/>
                </a:solidFill>
              </a:rPr>
              <a:t>echo $MYVAR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231"/>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207</a:t>
            </a:fld>
            <a:endParaRPr sz="1400" b="0" i="0" u="none" strike="noStrike" cap="none">
              <a:solidFill>
                <a:schemeClr val="dk1"/>
              </a:solidFill>
              <a:latin typeface="Arial"/>
              <a:ea typeface="Arial"/>
              <a:cs typeface="Arial"/>
              <a:sym typeface="Arial"/>
            </a:endParaRPr>
          </a:p>
        </p:txBody>
      </p:sp>
      <p:sp>
        <p:nvSpPr>
          <p:cNvPr id="1787" name="Google Shape;1787;p231"/>
          <p:cNvSpPr txBox="1">
            <a:spLocks noGrp="1"/>
          </p:cNvSpPr>
          <p:nvPr>
            <p:ph type="body" idx="4294967295"/>
          </p:nvPr>
        </p:nvSpPr>
        <p:spPr>
          <a:xfrm>
            <a:off x="711200" y="349624"/>
            <a:ext cx="10972800" cy="5898776"/>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endParaRPr sz="2800">
              <a:solidFill>
                <a:srgbClr val="003366"/>
              </a:solidFill>
            </a:endParaRPr>
          </a:p>
          <a:p>
            <a:pPr marL="342900" lvl="0" indent="-342900" algn="l" rtl="0">
              <a:lnSpc>
                <a:spcPct val="100000"/>
              </a:lnSpc>
              <a:spcBef>
                <a:spcPts val="1000"/>
              </a:spcBef>
              <a:spcAft>
                <a:spcPts val="0"/>
              </a:spcAft>
              <a:buSzPts val="2240"/>
              <a:buFont typeface="Trebuchet MS"/>
              <a:buNone/>
            </a:pPr>
            <a:r>
              <a:rPr lang="en-US" sz="2800" b="1">
                <a:solidFill>
                  <a:schemeClr val="dk1"/>
                </a:solidFill>
              </a:rPr>
              <a:t>Variables</a:t>
            </a:r>
            <a:endParaRPr/>
          </a:p>
        </p:txBody>
      </p:sp>
      <p:sp>
        <p:nvSpPr>
          <p:cNvPr id="1788" name="Google Shape;1788;p231"/>
          <p:cNvSpPr/>
          <p:nvPr/>
        </p:nvSpPr>
        <p:spPr>
          <a:xfrm>
            <a:off x="609600" y="1452283"/>
            <a:ext cx="10972800" cy="4673882"/>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rgbClr val="000000"/>
              </a:buClr>
              <a:buSzPts val="2800"/>
              <a:buFont typeface="Arial"/>
              <a:buNone/>
            </a:pPr>
            <a:r>
              <a:rPr lang="en-US" sz="2800" b="0" i="0" u="sng" strike="noStrike" cap="none">
                <a:solidFill>
                  <a:schemeClr val="dk1"/>
                </a:solidFill>
                <a:latin typeface="Trebuchet MS"/>
                <a:ea typeface="Trebuchet MS"/>
                <a:cs typeface="Trebuchet MS"/>
                <a:sym typeface="Trebuchet MS"/>
              </a:rPr>
              <a:t>Examples (Variables)</a:t>
            </a:r>
            <a:endParaRPr sz="14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 x=23</a:t>
            </a:r>
            <a:endParaRPr sz="14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echo $x</a:t>
            </a:r>
            <a:endParaRPr sz="14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Result 🡪</a:t>
            </a:r>
            <a:r>
              <a:rPr lang="en-US" sz="2800" b="0" i="0" u="none" strike="noStrike" cap="none">
                <a:solidFill>
                  <a:srgbClr val="FF0000"/>
                </a:solidFill>
                <a:latin typeface="Trebuchet MS"/>
                <a:ea typeface="Trebuchet MS"/>
                <a:cs typeface="Trebuchet MS"/>
                <a:sym typeface="Trebuchet MS"/>
              </a:rPr>
              <a:t>23</a:t>
            </a:r>
            <a:endParaRPr sz="1400" b="0" i="0" u="none" strike="noStrike" cap="none">
              <a:solidFill>
                <a:srgbClr val="000000"/>
              </a:solidFill>
              <a:latin typeface="Arial"/>
              <a:ea typeface="Arial"/>
              <a:cs typeface="Arial"/>
              <a:sym typeface="Arial"/>
            </a:endParaRPr>
          </a:p>
          <a:p>
            <a:pPr marL="342900" marR="0" lvl="0" indent="-165100" algn="l" rtl="0">
              <a:lnSpc>
                <a:spcPct val="80000"/>
              </a:lnSpc>
              <a:spcBef>
                <a:spcPts val="0"/>
              </a:spcBef>
              <a:spcAft>
                <a:spcPts val="0"/>
              </a:spcAft>
              <a:buClr>
                <a:schemeClr val="dk1"/>
              </a:buClr>
              <a:buSzPts val="2800"/>
              <a:buFont typeface="Trebuchet MS"/>
              <a:buNone/>
            </a:pPr>
            <a:endParaRPr sz="2800" b="0" i="0" u="none" strike="noStrike" cap="none">
              <a:solidFill>
                <a:schemeClr val="dk1"/>
              </a:solidFill>
              <a:latin typeface="Trebuchet MS"/>
              <a:ea typeface="Trebuchet MS"/>
              <a:cs typeface="Trebuchet MS"/>
              <a:sym typeface="Trebuchet MS"/>
            </a:endParaRPr>
          </a:p>
          <a:p>
            <a:pPr marL="342900" marR="0" lvl="0" indent="-34290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x=10+2*7</a:t>
            </a:r>
            <a:endParaRPr sz="2800" b="0" i="0" u="none" strike="noStrike" cap="none">
              <a:solidFill>
                <a:schemeClr val="dk1"/>
              </a:solidFill>
              <a:latin typeface="Trebuchet MS"/>
              <a:ea typeface="Trebuchet MS"/>
              <a:cs typeface="Trebuchet MS"/>
              <a:sym typeface="Trebuchet MS"/>
            </a:endParaRPr>
          </a:p>
          <a:p>
            <a:pPr marL="342900" marR="0" lvl="0" indent="-34290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echo $x </a:t>
            </a:r>
            <a:endParaRPr sz="14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Result 🡪</a:t>
            </a:r>
            <a:r>
              <a:rPr lang="en-US" sz="2800" b="0" i="0" u="none" strike="noStrike" cap="none">
                <a:solidFill>
                  <a:srgbClr val="FF0000"/>
                </a:solidFill>
                <a:latin typeface="Trebuchet MS"/>
                <a:ea typeface="Trebuchet MS"/>
                <a:cs typeface="Trebuchet MS"/>
                <a:sym typeface="Trebuchet MS"/>
              </a:rPr>
              <a:t>10+2*7</a:t>
            </a:r>
            <a:endParaRPr sz="2800" b="0" i="0" u="none" strike="noStrike" cap="none">
              <a:solidFill>
                <a:srgbClr val="FF0000"/>
              </a:solidFill>
              <a:latin typeface="Trebuchet MS"/>
              <a:ea typeface="Trebuchet MS"/>
              <a:cs typeface="Trebuchet MS"/>
              <a:sym typeface="Trebuchet MS"/>
            </a:endParaRPr>
          </a:p>
          <a:p>
            <a:pPr marL="342900" marR="0" lvl="0" indent="-165100" algn="l" rtl="0">
              <a:lnSpc>
                <a:spcPct val="80000"/>
              </a:lnSpc>
              <a:spcBef>
                <a:spcPts val="0"/>
              </a:spcBef>
              <a:spcAft>
                <a:spcPts val="0"/>
              </a:spcAft>
              <a:buClr>
                <a:schemeClr val="dk1"/>
              </a:buClr>
              <a:buSzPts val="2800"/>
              <a:buFont typeface="Trebuchet MS"/>
              <a:buNone/>
            </a:pPr>
            <a:endParaRPr sz="2800" b="0" i="0" u="none" strike="noStrike" cap="none">
              <a:solidFill>
                <a:schemeClr val="dk1"/>
              </a:solidFill>
              <a:latin typeface="Trebuchet MS"/>
              <a:ea typeface="Trebuchet MS"/>
              <a:cs typeface="Trebuchet MS"/>
              <a:sym typeface="Trebuchet MS"/>
            </a:endParaRPr>
          </a:p>
          <a:p>
            <a:pPr marL="342900" marR="0" lvl="0" indent="-34290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let x=10+2*7</a:t>
            </a:r>
            <a:endParaRPr sz="14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echo $x</a:t>
            </a:r>
            <a:endParaRPr sz="1400" b="0" i="0" u="none" strike="noStrike" cap="none">
              <a:solidFill>
                <a:srgbClr val="000000"/>
              </a:solidFill>
              <a:latin typeface="Arial"/>
              <a:ea typeface="Arial"/>
              <a:cs typeface="Arial"/>
              <a:sym typeface="Arial"/>
            </a:endParaRPr>
          </a:p>
          <a:p>
            <a:pPr marL="342900" marR="0" lvl="0" indent="-34290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Result 🡪</a:t>
            </a:r>
            <a:r>
              <a:rPr lang="en-US" sz="2800" b="0" i="0" u="none" strike="noStrike" cap="none">
                <a:solidFill>
                  <a:srgbClr val="FF0000"/>
                </a:solidFill>
                <a:latin typeface="Trebuchet MS"/>
                <a:ea typeface="Trebuchet MS"/>
                <a:cs typeface="Trebuchet MS"/>
                <a:sym typeface="Trebuchet MS"/>
              </a:rPr>
              <a:t>24</a:t>
            </a:r>
            <a:endParaRPr sz="2800" b="0" i="0" u="none" strike="noStrike" cap="none">
              <a:solidFill>
                <a:srgbClr val="FF0000"/>
              </a:solidFill>
              <a:latin typeface="Trebuchet MS"/>
              <a:ea typeface="Trebuchet MS"/>
              <a:cs typeface="Trebuchet MS"/>
              <a:sym typeface="Trebuchet MS"/>
            </a:endParaRPr>
          </a:p>
          <a:p>
            <a:pPr marL="342900" marR="0" lvl="0" indent="-165100" algn="l" rtl="0">
              <a:lnSpc>
                <a:spcPct val="80000"/>
              </a:lnSpc>
              <a:spcBef>
                <a:spcPts val="0"/>
              </a:spcBef>
              <a:spcAft>
                <a:spcPts val="0"/>
              </a:spcAft>
              <a:buClr>
                <a:schemeClr val="dk1"/>
              </a:buClr>
              <a:buSzPts val="2800"/>
              <a:buFont typeface="Trebuchet MS"/>
              <a:buNone/>
            </a:pPr>
            <a:endParaRPr sz="2800" b="0" i="0" u="none" strike="noStrike" cap="none">
              <a:solidFill>
                <a:schemeClr val="dk1"/>
              </a:solidFill>
              <a:latin typeface="Trebuchet MS"/>
              <a:ea typeface="Trebuchet MS"/>
              <a:cs typeface="Trebuchet MS"/>
              <a:sym typeface="Trebuchet MS"/>
            </a:endParaRPr>
          </a:p>
          <a:p>
            <a:pPr marL="342900" marR="0" lvl="0" indent="-165100" algn="l" rtl="0">
              <a:lnSpc>
                <a:spcPct val="80000"/>
              </a:lnSpc>
              <a:spcBef>
                <a:spcPts val="0"/>
              </a:spcBef>
              <a:spcAft>
                <a:spcPts val="0"/>
              </a:spcAft>
              <a:buClr>
                <a:schemeClr val="dk1"/>
              </a:buClr>
              <a:buSzPts val="2800"/>
              <a:buFont typeface="Trebuchet MS"/>
              <a:buNone/>
            </a:pPr>
            <a:endParaRPr sz="2800" b="0" i="0" u="none" strike="noStrike" cap="none">
              <a:solidFill>
                <a:schemeClr val="dk1"/>
              </a:solidFill>
              <a:latin typeface="Trebuchet MS"/>
              <a:ea typeface="Trebuchet MS"/>
              <a:cs typeface="Trebuchet MS"/>
              <a:sym typeface="Trebuchet MS"/>
            </a:endParaRPr>
          </a:p>
        </p:txBody>
      </p:sp>
      <p:sp>
        <p:nvSpPr>
          <p:cNvPr id="1789" name="Google Shape;1789;p23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207</a:t>
            </a:fld>
            <a:endParaRPr sz="900">
              <a:solidFill>
                <a:schemeClr val="dk1"/>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232"/>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208</a:t>
            </a:fld>
            <a:endParaRPr sz="1400" b="0" i="0" u="none" strike="noStrike" cap="none">
              <a:solidFill>
                <a:schemeClr val="dk1"/>
              </a:solidFill>
              <a:latin typeface="Arial"/>
              <a:ea typeface="Arial"/>
              <a:cs typeface="Arial"/>
              <a:sym typeface="Arial"/>
            </a:endParaRPr>
          </a:p>
        </p:txBody>
      </p:sp>
      <p:sp>
        <p:nvSpPr>
          <p:cNvPr id="1795" name="Google Shape;1795;p232"/>
          <p:cNvSpPr txBox="1">
            <a:spLocks noGrp="1"/>
          </p:cNvSpPr>
          <p:nvPr>
            <p:ph type="body" idx="4294967295"/>
          </p:nvPr>
        </p:nvSpPr>
        <p:spPr>
          <a:xfrm>
            <a:off x="508000" y="591671"/>
            <a:ext cx="10972800" cy="5961529"/>
          </a:xfrm>
          <a:prstGeom prst="rect">
            <a:avLst/>
          </a:prstGeom>
          <a:noFill/>
          <a:ln>
            <a:noFill/>
          </a:ln>
        </p:spPr>
        <p:txBody>
          <a:bodyPr spcFirstLastPara="1" wrap="square" lIns="92075" tIns="46025" rIns="92075" bIns="46025" anchor="t" anchorCtr="0">
            <a:noAutofit/>
          </a:bodyPr>
          <a:lstStyle/>
          <a:p>
            <a:pPr marL="342900" lvl="0" indent="-342900" algn="l" rtl="0">
              <a:lnSpc>
                <a:spcPct val="70000"/>
              </a:lnSpc>
              <a:spcBef>
                <a:spcPts val="0"/>
              </a:spcBef>
              <a:spcAft>
                <a:spcPts val="0"/>
              </a:spcAft>
              <a:buSzPts val="2240"/>
              <a:buFont typeface="Trebuchet MS"/>
              <a:buNone/>
            </a:pPr>
            <a:endParaRPr sz="2800">
              <a:solidFill>
                <a:srgbClr val="003366"/>
              </a:solidFill>
            </a:endParaRPr>
          </a:p>
          <a:p>
            <a:pPr marL="342900" lvl="0" indent="-342900" algn="l" rtl="0">
              <a:lnSpc>
                <a:spcPct val="70000"/>
              </a:lnSpc>
              <a:spcBef>
                <a:spcPts val="1000"/>
              </a:spcBef>
              <a:spcAft>
                <a:spcPts val="0"/>
              </a:spcAft>
              <a:buSzPts val="1920"/>
              <a:buFont typeface="Trebuchet MS"/>
              <a:buNone/>
            </a:pPr>
            <a:r>
              <a:rPr lang="en-US" sz="2400">
                <a:solidFill>
                  <a:schemeClr val="dk1"/>
                </a:solidFill>
              </a:rPr>
              <a:t>Variables</a:t>
            </a:r>
            <a:endParaRPr/>
          </a:p>
          <a:p>
            <a:pPr marL="342900" lvl="0" indent="-342900" algn="l" rtl="0">
              <a:lnSpc>
                <a:spcPct val="70000"/>
              </a:lnSpc>
              <a:spcBef>
                <a:spcPts val="0"/>
              </a:spcBef>
              <a:spcAft>
                <a:spcPts val="0"/>
              </a:spcAft>
              <a:buSzPts val="1600"/>
              <a:buFont typeface="Trebuchet MS"/>
              <a:buNone/>
            </a:pPr>
            <a:endParaRPr sz="2000" u="sng">
              <a:solidFill>
                <a:schemeClr val="dk1"/>
              </a:solidFill>
            </a:endParaRPr>
          </a:p>
          <a:p>
            <a:pPr marL="342900" lvl="0" indent="-342900" algn="l" rtl="0">
              <a:lnSpc>
                <a:spcPct val="70000"/>
              </a:lnSpc>
              <a:spcBef>
                <a:spcPts val="0"/>
              </a:spcBef>
              <a:spcAft>
                <a:spcPts val="0"/>
              </a:spcAft>
              <a:buSzPts val="1920"/>
              <a:buFont typeface="Trebuchet MS"/>
              <a:buNone/>
            </a:pPr>
            <a:r>
              <a:rPr lang="en-US" sz="2400" u="sng">
                <a:solidFill>
                  <a:schemeClr val="dk1"/>
                </a:solidFill>
              </a:rPr>
              <a:t>Examples (Variables)</a:t>
            </a:r>
            <a:endParaRPr/>
          </a:p>
          <a:p>
            <a:pPr marL="342900" lvl="0" indent="-342900" algn="l" rtl="0">
              <a:lnSpc>
                <a:spcPct val="70000"/>
              </a:lnSpc>
              <a:spcBef>
                <a:spcPts val="0"/>
              </a:spcBef>
              <a:spcAft>
                <a:spcPts val="0"/>
              </a:spcAft>
              <a:buSzPts val="1920"/>
              <a:buFont typeface="Noto Sans Symbols"/>
              <a:buNone/>
            </a:pPr>
            <a:endParaRPr sz="2400">
              <a:solidFill>
                <a:schemeClr val="dk1"/>
              </a:solidFill>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name=“alan”</a:t>
            </a:r>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echo my name is $name</a:t>
            </a:r>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Result: </a:t>
            </a:r>
            <a:r>
              <a:rPr lang="en-US" sz="2000">
                <a:solidFill>
                  <a:srgbClr val="FF0000"/>
                </a:solidFill>
              </a:rPr>
              <a:t>my name is alan</a:t>
            </a:r>
            <a:endParaRPr sz="2000">
              <a:solidFill>
                <a:srgbClr val="FF0000"/>
              </a:solidFill>
            </a:endParaRPr>
          </a:p>
          <a:p>
            <a:pPr marL="342900" lvl="0" indent="-342900" algn="l" rtl="0">
              <a:lnSpc>
                <a:spcPct val="70000"/>
              </a:lnSpc>
              <a:spcBef>
                <a:spcPts val="1000"/>
              </a:spcBef>
              <a:spcAft>
                <a:spcPts val="0"/>
              </a:spcAft>
              <a:buSzPts val="1600"/>
              <a:buFont typeface="Trebuchet MS"/>
              <a:buNone/>
            </a:pPr>
            <a:endParaRPr sz="2000">
              <a:solidFill>
                <a:schemeClr val="dk1"/>
              </a:solidFill>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count=7</a:t>
            </a:r>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echo $count is the number</a:t>
            </a:r>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Result: </a:t>
            </a:r>
            <a:r>
              <a:rPr lang="en-US" sz="2000">
                <a:solidFill>
                  <a:srgbClr val="FF0000"/>
                </a:solidFill>
              </a:rPr>
              <a:t>7 is the number</a:t>
            </a:r>
            <a:endParaRPr/>
          </a:p>
          <a:p>
            <a:pPr marL="342900" lvl="0" indent="-342900" algn="l" rtl="0">
              <a:lnSpc>
                <a:spcPct val="70000"/>
              </a:lnSpc>
              <a:spcBef>
                <a:spcPts val="1000"/>
              </a:spcBef>
              <a:spcAft>
                <a:spcPts val="0"/>
              </a:spcAft>
              <a:buSzPts val="1600"/>
              <a:buFont typeface="Trebuchet MS"/>
              <a:buNone/>
            </a:pPr>
            <a:endParaRPr sz="2000">
              <a:solidFill>
                <a:schemeClr val="dk1"/>
              </a:solidFill>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count=5</a:t>
            </a:r>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number=$count (Assigning one variable to another)</a:t>
            </a:r>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echo $count and $number</a:t>
            </a:r>
            <a:endParaRPr/>
          </a:p>
          <a:p>
            <a:pPr marL="342900" lvl="0" indent="-342900" algn="l" rtl="0">
              <a:lnSpc>
                <a:spcPct val="70000"/>
              </a:lnSpc>
              <a:spcBef>
                <a:spcPts val="1000"/>
              </a:spcBef>
              <a:spcAft>
                <a:spcPts val="0"/>
              </a:spcAft>
              <a:buSzPts val="1600"/>
              <a:buFont typeface="Trebuchet MS"/>
              <a:buNone/>
            </a:pPr>
            <a:r>
              <a:rPr lang="en-US" sz="2000">
                <a:solidFill>
                  <a:schemeClr val="dk1"/>
                </a:solidFill>
              </a:rPr>
              <a:t>Result: </a:t>
            </a:r>
            <a:r>
              <a:rPr lang="en-US" sz="2000">
                <a:solidFill>
                  <a:srgbClr val="FF0000"/>
                </a:solidFill>
              </a:rPr>
              <a:t>5 and 5</a:t>
            </a:r>
            <a:endParaRPr/>
          </a:p>
          <a:p>
            <a:pPr marL="342900" lvl="0" indent="-342900" algn="l" rtl="0">
              <a:lnSpc>
                <a:spcPct val="70000"/>
              </a:lnSpc>
              <a:spcBef>
                <a:spcPts val="1000"/>
              </a:spcBef>
              <a:spcAft>
                <a:spcPts val="0"/>
              </a:spcAft>
              <a:buSzPts val="1600"/>
              <a:buFont typeface="Trebuchet MS"/>
              <a:buNone/>
            </a:pPr>
            <a:endParaRPr sz="2000">
              <a:solidFill>
                <a:schemeClr val="dk1"/>
              </a:solidFill>
            </a:endParaRPr>
          </a:p>
        </p:txBody>
      </p:sp>
      <p:sp>
        <p:nvSpPr>
          <p:cNvPr id="1796" name="Google Shape;1796;p23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208</a:t>
            </a:fld>
            <a:endParaRPr sz="900">
              <a:solidFill>
                <a:schemeClr val="dk1"/>
              </a:solidFill>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33"/>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209</a:t>
            </a:fld>
            <a:endParaRPr sz="1400" b="0" i="0" u="none" strike="noStrike" cap="none">
              <a:solidFill>
                <a:schemeClr val="dk1"/>
              </a:solidFill>
              <a:latin typeface="Arial"/>
              <a:ea typeface="Arial"/>
              <a:cs typeface="Arial"/>
              <a:sym typeface="Arial"/>
            </a:endParaRPr>
          </a:p>
        </p:txBody>
      </p:sp>
      <p:sp>
        <p:nvSpPr>
          <p:cNvPr id="1802" name="Google Shape;1802;p233"/>
          <p:cNvSpPr txBox="1">
            <a:spLocks noGrp="1"/>
          </p:cNvSpPr>
          <p:nvPr>
            <p:ph type="body" idx="4294967295"/>
          </p:nvPr>
        </p:nvSpPr>
        <p:spPr>
          <a:xfrm>
            <a:off x="508000" y="990600"/>
            <a:ext cx="10363200" cy="5486400"/>
          </a:xfrm>
          <a:prstGeom prst="rect">
            <a:avLst/>
          </a:prstGeom>
          <a:noFill/>
          <a:ln>
            <a:noFill/>
          </a:ln>
        </p:spPr>
        <p:txBody>
          <a:bodyPr spcFirstLastPara="1" wrap="square" lIns="92075" tIns="46025" rIns="92075" bIns="46025" anchor="t" anchorCtr="0">
            <a:noAutofit/>
          </a:bodyPr>
          <a:lstStyle/>
          <a:p>
            <a:pPr marL="342900" lvl="0" indent="-342900" algn="l" rtl="0">
              <a:lnSpc>
                <a:spcPct val="100000"/>
              </a:lnSpc>
              <a:spcBef>
                <a:spcPts val="0"/>
              </a:spcBef>
              <a:spcAft>
                <a:spcPts val="0"/>
              </a:spcAft>
              <a:buSzPts val="1920"/>
              <a:buFont typeface="Trebuchet MS"/>
              <a:buNone/>
            </a:pPr>
            <a:r>
              <a:rPr lang="en-US" sz="2400">
                <a:solidFill>
                  <a:schemeClr val="dk1"/>
                </a:solidFill>
              </a:rPr>
              <a:t>Variables</a:t>
            </a:r>
            <a:endParaRPr/>
          </a:p>
          <a:p>
            <a:pPr marL="342900" lvl="0" indent="-342900" algn="l" rtl="0">
              <a:lnSpc>
                <a:spcPct val="100000"/>
              </a:lnSpc>
              <a:spcBef>
                <a:spcPts val="0"/>
              </a:spcBef>
              <a:spcAft>
                <a:spcPts val="0"/>
              </a:spcAft>
              <a:buSzPts val="1600"/>
              <a:buFont typeface="Trebuchet MS"/>
              <a:buNone/>
            </a:pPr>
            <a:endParaRPr sz="2000" u="sng">
              <a:solidFill>
                <a:schemeClr val="dk1"/>
              </a:solidFill>
            </a:endParaRPr>
          </a:p>
          <a:p>
            <a:pPr marL="342900" lvl="0" indent="-342900" algn="l" rtl="0">
              <a:lnSpc>
                <a:spcPct val="100000"/>
              </a:lnSpc>
              <a:spcBef>
                <a:spcPts val="0"/>
              </a:spcBef>
              <a:spcAft>
                <a:spcPts val="0"/>
              </a:spcAft>
              <a:buSzPts val="1600"/>
              <a:buFont typeface="Trebuchet MS"/>
              <a:buNone/>
            </a:pPr>
            <a:r>
              <a:rPr lang="en-US" sz="2000" u="sng">
                <a:solidFill>
                  <a:schemeClr val="dk1"/>
                </a:solidFill>
              </a:rPr>
              <a:t>Examples (Variables)</a:t>
            </a:r>
            <a:endParaRPr sz="2000">
              <a:solidFill>
                <a:schemeClr val="dk1"/>
              </a:solidFill>
            </a:endParaRPr>
          </a:p>
          <a:p>
            <a:pPr marL="342900" lvl="0" indent="-342900" algn="l" rtl="0">
              <a:lnSpc>
                <a:spcPct val="100000"/>
              </a:lnSpc>
              <a:spcBef>
                <a:spcPts val="0"/>
              </a:spcBef>
              <a:spcAft>
                <a:spcPts val="0"/>
              </a:spcAft>
              <a:buSzPts val="1600"/>
              <a:buFont typeface="Noto Sans Symbols"/>
              <a:buNone/>
            </a:pPr>
            <a:endParaRPr sz="2000">
              <a:solidFill>
                <a:schemeClr val="dk1"/>
              </a:solidFill>
            </a:endParaRPr>
          </a:p>
          <a:p>
            <a:pPr marL="342900" lvl="0" indent="-342900" algn="l" rtl="0">
              <a:lnSpc>
                <a:spcPct val="100000"/>
              </a:lnSpc>
              <a:spcBef>
                <a:spcPts val="0"/>
              </a:spcBef>
              <a:spcAft>
                <a:spcPts val="0"/>
              </a:spcAft>
              <a:buSzPts val="1600"/>
              <a:buChar char="►"/>
            </a:pPr>
            <a:r>
              <a:rPr lang="en-US" sz="2000">
                <a:solidFill>
                  <a:schemeClr val="dk1"/>
                </a:solidFill>
              </a:rPr>
              <a:t>Unsetting</a:t>
            </a:r>
            <a:endParaRPr/>
          </a:p>
          <a:p>
            <a:pPr marL="342900" lvl="0" indent="-342900" algn="l" rtl="0">
              <a:lnSpc>
                <a:spcPct val="100000"/>
              </a:lnSpc>
              <a:spcBef>
                <a:spcPts val="1000"/>
              </a:spcBef>
              <a:spcAft>
                <a:spcPts val="0"/>
              </a:spcAft>
              <a:buSzPts val="1600"/>
              <a:buFont typeface="Trebuchet MS"/>
              <a:buNone/>
            </a:pPr>
            <a:r>
              <a:rPr lang="en-US" sz="2000">
                <a:solidFill>
                  <a:schemeClr val="dk1"/>
                </a:solidFill>
              </a:rPr>
              <a:t>x=1</a:t>
            </a:r>
            <a:endParaRPr/>
          </a:p>
          <a:p>
            <a:pPr marL="342900" lvl="0" indent="-342900" algn="l" rtl="0">
              <a:lnSpc>
                <a:spcPct val="100000"/>
              </a:lnSpc>
              <a:spcBef>
                <a:spcPts val="1000"/>
              </a:spcBef>
              <a:spcAft>
                <a:spcPts val="0"/>
              </a:spcAft>
              <a:buSzPts val="1600"/>
              <a:buFont typeface="Trebuchet MS"/>
              <a:buNone/>
            </a:pPr>
            <a:r>
              <a:rPr lang="en-US" sz="2000">
                <a:solidFill>
                  <a:schemeClr val="dk1"/>
                </a:solidFill>
              </a:rPr>
              <a:t>echo $x</a:t>
            </a:r>
            <a:endParaRPr/>
          </a:p>
          <a:p>
            <a:pPr marL="342900" lvl="0" indent="-342900" algn="l" rtl="0">
              <a:lnSpc>
                <a:spcPct val="100000"/>
              </a:lnSpc>
              <a:spcBef>
                <a:spcPts val="1000"/>
              </a:spcBef>
              <a:spcAft>
                <a:spcPts val="0"/>
              </a:spcAft>
              <a:buSzPts val="1600"/>
              <a:buFont typeface="Trebuchet MS"/>
              <a:buNone/>
            </a:pPr>
            <a:r>
              <a:rPr lang="en-US" sz="2000">
                <a:solidFill>
                  <a:schemeClr val="dk1"/>
                </a:solidFill>
              </a:rPr>
              <a:t>Result: </a:t>
            </a:r>
            <a:r>
              <a:rPr lang="en-US" sz="2000">
                <a:solidFill>
                  <a:srgbClr val="FF0000"/>
                </a:solidFill>
              </a:rPr>
              <a:t>1</a:t>
            </a:r>
            <a:endParaRPr/>
          </a:p>
          <a:p>
            <a:pPr marL="342900" lvl="0" indent="-342900" algn="l" rtl="0">
              <a:lnSpc>
                <a:spcPct val="100000"/>
              </a:lnSpc>
              <a:spcBef>
                <a:spcPts val="1000"/>
              </a:spcBef>
              <a:spcAft>
                <a:spcPts val="0"/>
              </a:spcAft>
              <a:buSzPts val="1600"/>
              <a:buFont typeface="Trebuchet MS"/>
              <a:buNone/>
            </a:pPr>
            <a:endParaRPr sz="2000">
              <a:solidFill>
                <a:schemeClr val="dk1"/>
              </a:solidFill>
            </a:endParaRPr>
          </a:p>
          <a:p>
            <a:pPr marL="342900" lvl="0" indent="-342900" algn="l" rtl="0">
              <a:lnSpc>
                <a:spcPct val="100000"/>
              </a:lnSpc>
              <a:spcBef>
                <a:spcPts val="1000"/>
              </a:spcBef>
              <a:spcAft>
                <a:spcPts val="0"/>
              </a:spcAft>
              <a:buSzPts val="1600"/>
              <a:buFont typeface="Trebuchet MS"/>
              <a:buNone/>
            </a:pPr>
            <a:r>
              <a:rPr lang="en-US" sz="2000">
                <a:solidFill>
                  <a:schemeClr val="dk1"/>
                </a:solidFill>
              </a:rPr>
              <a:t>unset x</a:t>
            </a:r>
            <a:endParaRPr/>
          </a:p>
          <a:p>
            <a:pPr marL="342900" lvl="0" indent="-342900" algn="l" rtl="0">
              <a:lnSpc>
                <a:spcPct val="100000"/>
              </a:lnSpc>
              <a:spcBef>
                <a:spcPts val="1000"/>
              </a:spcBef>
              <a:spcAft>
                <a:spcPts val="0"/>
              </a:spcAft>
              <a:buSzPts val="1600"/>
              <a:buFont typeface="Trebuchet MS"/>
              <a:buNone/>
            </a:pPr>
            <a:r>
              <a:rPr lang="en-US" sz="2000">
                <a:solidFill>
                  <a:schemeClr val="dk1"/>
                </a:solidFill>
              </a:rPr>
              <a:t>echo $x</a:t>
            </a:r>
            <a:endParaRPr/>
          </a:p>
          <a:p>
            <a:pPr marL="342900" lvl="0" indent="-342900" algn="l" rtl="0">
              <a:lnSpc>
                <a:spcPct val="100000"/>
              </a:lnSpc>
              <a:spcBef>
                <a:spcPts val="1000"/>
              </a:spcBef>
              <a:spcAft>
                <a:spcPts val="0"/>
              </a:spcAft>
              <a:buSzPts val="1600"/>
              <a:buFont typeface="Trebuchet MS"/>
              <a:buNone/>
            </a:pPr>
            <a:r>
              <a:rPr lang="en-US" sz="2000">
                <a:solidFill>
                  <a:schemeClr val="dk1"/>
                </a:solidFill>
              </a:rPr>
              <a:t>Result: </a:t>
            </a:r>
            <a:endParaRPr/>
          </a:p>
          <a:p>
            <a:pPr marL="342900" lvl="0" indent="-342900" algn="l" rtl="0">
              <a:lnSpc>
                <a:spcPct val="100000"/>
              </a:lnSpc>
              <a:spcBef>
                <a:spcPts val="1000"/>
              </a:spcBef>
              <a:spcAft>
                <a:spcPts val="0"/>
              </a:spcAft>
              <a:buSzPts val="1600"/>
              <a:buFont typeface="Trebuchet MS"/>
              <a:buNone/>
            </a:pPr>
            <a:endParaRPr sz="2000">
              <a:solidFill>
                <a:schemeClr val="dk1"/>
              </a:solidFill>
            </a:endParaRPr>
          </a:p>
          <a:p>
            <a:pPr marL="342900" lvl="0" indent="-342900" algn="l" rtl="0">
              <a:lnSpc>
                <a:spcPct val="100000"/>
              </a:lnSpc>
              <a:spcBef>
                <a:spcPts val="1000"/>
              </a:spcBef>
              <a:spcAft>
                <a:spcPts val="0"/>
              </a:spcAft>
              <a:buSzPts val="1600"/>
              <a:buFont typeface="Trebuchet MS"/>
              <a:buNone/>
            </a:pPr>
            <a:endParaRPr sz="2000">
              <a:solidFill>
                <a:schemeClr val="dk1"/>
              </a:solidFill>
            </a:endParaRPr>
          </a:p>
          <a:p>
            <a:pPr marL="342900" lvl="0" indent="-241300" algn="l" rtl="0">
              <a:lnSpc>
                <a:spcPct val="100000"/>
              </a:lnSpc>
              <a:spcBef>
                <a:spcPts val="1000"/>
              </a:spcBef>
              <a:spcAft>
                <a:spcPts val="0"/>
              </a:spcAft>
              <a:buSzPts val="1600"/>
              <a:buNone/>
            </a:pPr>
            <a:endParaRPr sz="2000">
              <a:solidFill>
                <a:schemeClr val="lt1"/>
              </a:solidFill>
            </a:endParaRPr>
          </a:p>
        </p:txBody>
      </p:sp>
      <p:sp>
        <p:nvSpPr>
          <p:cNvPr id="1803" name="Google Shape;1803;p23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209</a:t>
            </a:fld>
            <a:endParaRPr sz="9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a:p>
        </p:txBody>
      </p:sp>
      <p:sp>
        <p:nvSpPr>
          <p:cNvPr id="300" name="Google Shape;300;p4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a:t>
            </a:r>
            <a:r>
              <a:rPr lang="en-US" sz="2800" b="1" u="sng"/>
              <a:t>Shell</a:t>
            </a:r>
            <a:endParaRPr/>
          </a:p>
          <a:p>
            <a:pPr marL="342900" lvl="0" indent="-342900" algn="l" rtl="0">
              <a:lnSpc>
                <a:spcPct val="100000"/>
              </a:lnSpc>
              <a:spcBef>
                <a:spcPts val="1000"/>
              </a:spcBef>
              <a:spcAft>
                <a:spcPts val="0"/>
              </a:spcAft>
              <a:buSzPts val="2240"/>
              <a:buNone/>
            </a:pPr>
            <a:r>
              <a:rPr lang="en-US" sz="2800"/>
              <a:t>	Is a </a:t>
            </a:r>
            <a:r>
              <a:rPr lang="en-US" sz="2800">
                <a:solidFill>
                  <a:srgbClr val="FF0000"/>
                </a:solidFill>
              </a:rPr>
              <a:t>command line interpreter</a:t>
            </a:r>
            <a:r>
              <a:rPr lang="en-US" sz="2800"/>
              <a:t>. </a:t>
            </a:r>
            <a:endParaRPr/>
          </a:p>
          <a:p>
            <a:pPr marL="342900" lvl="0" indent="-342900" algn="l" rtl="0">
              <a:lnSpc>
                <a:spcPct val="100000"/>
              </a:lnSpc>
              <a:spcBef>
                <a:spcPts val="1000"/>
              </a:spcBef>
              <a:spcAft>
                <a:spcPts val="0"/>
              </a:spcAft>
              <a:buSzPts val="2240"/>
              <a:buNone/>
            </a:pPr>
            <a:endParaRPr sz="2800"/>
          </a:p>
          <a:p>
            <a:pPr marL="342900" lvl="0" indent="-342900" algn="l" rtl="0">
              <a:lnSpc>
                <a:spcPct val="100000"/>
              </a:lnSpc>
              <a:spcBef>
                <a:spcPts val="1000"/>
              </a:spcBef>
              <a:spcAft>
                <a:spcPts val="0"/>
              </a:spcAft>
              <a:buSzPts val="2240"/>
              <a:buNone/>
            </a:pPr>
            <a:r>
              <a:rPr lang="en-US" sz="2800"/>
              <a:t>	A utility program designed to </a:t>
            </a:r>
            <a:r>
              <a:rPr lang="en-US" sz="2800">
                <a:solidFill>
                  <a:srgbClr val="FF0000"/>
                </a:solidFill>
              </a:rPr>
              <a:t>accept command </a:t>
            </a:r>
            <a:r>
              <a:rPr lang="en-US" sz="2800"/>
              <a:t>from user and execute them.</a:t>
            </a:r>
            <a:endParaRPr/>
          </a:p>
          <a:p>
            <a:pPr marL="342900" lvl="0" indent="-342900" algn="l" rtl="0">
              <a:lnSpc>
                <a:spcPct val="100000"/>
              </a:lnSpc>
              <a:spcBef>
                <a:spcPts val="1000"/>
              </a:spcBef>
              <a:spcAft>
                <a:spcPts val="0"/>
              </a:spcAft>
              <a:buSzPts val="2240"/>
              <a:buNone/>
            </a:pPr>
            <a:endParaRPr sz="2800"/>
          </a:p>
          <a:p>
            <a:pPr marL="342900" lvl="0" indent="-342900" algn="l" rtl="0">
              <a:lnSpc>
                <a:spcPct val="100000"/>
              </a:lnSpc>
              <a:spcBef>
                <a:spcPts val="1000"/>
              </a:spcBef>
              <a:spcAft>
                <a:spcPts val="0"/>
              </a:spcAft>
              <a:buSzPts val="2240"/>
              <a:buNone/>
            </a:pPr>
            <a:r>
              <a:rPr lang="en-US" sz="2800"/>
              <a:t>	An </a:t>
            </a:r>
            <a:r>
              <a:rPr lang="en-US" sz="2800">
                <a:solidFill>
                  <a:srgbClr val="FF0000"/>
                </a:solidFill>
              </a:rPr>
              <a:t>interface </a:t>
            </a:r>
            <a:r>
              <a:rPr lang="en-US" sz="2800"/>
              <a:t>between </a:t>
            </a:r>
            <a:r>
              <a:rPr lang="en-US" sz="2800">
                <a:solidFill>
                  <a:srgbClr val="FF0000"/>
                </a:solidFill>
              </a:rPr>
              <a:t>user</a:t>
            </a:r>
            <a:r>
              <a:rPr lang="en-US" sz="2800"/>
              <a:t> and </a:t>
            </a:r>
            <a:r>
              <a:rPr lang="en-US" sz="2800">
                <a:solidFill>
                  <a:srgbClr val="FF0000"/>
                </a:solidFill>
              </a:rPr>
              <a:t>kernel</a:t>
            </a:r>
            <a:endParaRPr sz="2800">
              <a:solidFill>
                <a:srgbClr val="FF0000"/>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234"/>
          <p:cNvSpPr txBox="1">
            <a:spLocks noGrp="1"/>
          </p:cNvSpPr>
          <p:nvPr>
            <p:ph type="title"/>
          </p:nvPr>
        </p:nvSpPr>
        <p:spPr>
          <a:xfrm>
            <a:off x="0" y="0"/>
            <a:ext cx="12192000"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Single Quote, Double Quote, Backslash and Backtick in Variables</a:t>
            </a:r>
            <a:endParaRPr b="1">
              <a:solidFill>
                <a:schemeClr val="dk1"/>
              </a:solidFill>
            </a:endParaRPr>
          </a:p>
        </p:txBody>
      </p:sp>
      <p:graphicFrame>
        <p:nvGraphicFramePr>
          <p:cNvPr id="1809" name="Google Shape;1809;p234"/>
          <p:cNvGraphicFramePr/>
          <p:nvPr/>
        </p:nvGraphicFramePr>
        <p:xfrm>
          <a:off x="1577340" y="1163320"/>
          <a:ext cx="3000000" cy="3000000"/>
        </p:xfrm>
        <a:graphic>
          <a:graphicData uri="http://schemas.openxmlformats.org/drawingml/2006/table">
            <a:tbl>
              <a:tblPr firstRow="1" bandRow="1">
                <a:noFill/>
                <a:tableStyleId>{C9DE93FA-2E25-400F-9FBD-89434640F52B}</a:tableStyleId>
              </a:tblPr>
              <a:tblGrid>
                <a:gridCol w="2191375">
                  <a:extLst>
                    <a:ext uri="{9D8B030D-6E8A-4147-A177-3AD203B41FA5}">
                      <a16:colId xmlns:a16="http://schemas.microsoft.com/office/drawing/2014/main" val="20000"/>
                    </a:ext>
                  </a:extLst>
                </a:gridCol>
                <a:gridCol w="4499000">
                  <a:extLst>
                    <a:ext uri="{9D8B030D-6E8A-4147-A177-3AD203B41FA5}">
                      <a16:colId xmlns:a16="http://schemas.microsoft.com/office/drawing/2014/main" val="20001"/>
                    </a:ext>
                  </a:extLst>
                </a:gridCol>
                <a:gridCol w="3345175">
                  <a:extLst>
                    <a:ext uri="{9D8B030D-6E8A-4147-A177-3AD203B41FA5}">
                      <a16:colId xmlns:a16="http://schemas.microsoft.com/office/drawing/2014/main" val="20002"/>
                    </a:ext>
                  </a:extLst>
                </a:gridCol>
              </a:tblGrid>
              <a:tr h="228600">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Symbol</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Meaning</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Example</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Clr>
                          <a:srgbClr val="000000"/>
                        </a:buClr>
                        <a:buSzPts val="4800"/>
                        <a:buFont typeface="Arial"/>
                        <a:buNone/>
                      </a:pPr>
                      <a:r>
                        <a:rPr lang="en-US" sz="4800" u="none" strike="noStrike" cap="none"/>
                        <a:t>‘       ’</a:t>
                      </a:r>
                      <a:endParaRPr sz="4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Always get you exactly what's inside the quotation marks 🡪 treat any characters </a:t>
                      </a:r>
                      <a:r>
                        <a:rPr lang="en-US" sz="1800" u="none" strike="noStrike" cap="none">
                          <a:solidFill>
                            <a:srgbClr val="FF0000"/>
                          </a:solidFill>
                        </a:rPr>
                        <a:t>literally</a:t>
                      </a:r>
                      <a:r>
                        <a:rPr lang="en-US" sz="1800" u="none" strike="noStrike" cap="none"/>
                        <a:t>.</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‘This is $SHELL ’</a:t>
                      </a:r>
                      <a:endParaRPr sz="1400" u="none" strike="noStrike" cap="none"/>
                    </a:p>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en-US" sz="1800" u="none" strike="noStrike" cap="none"/>
                        <a:t>This is $SHELL</a:t>
                      </a:r>
                      <a:endParaRPr sz="1400" u="none" strike="noStrike" cap="none"/>
                    </a:p>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4800"/>
                        <a:buFont typeface="Arial"/>
                        <a:buNone/>
                      </a:pPr>
                      <a:r>
                        <a:rPr lang="en-US" sz="4800" u="none" strike="noStrike" cap="none"/>
                        <a:t>“       ”</a:t>
                      </a:r>
                      <a:endParaRPr sz="4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Assign a string that contains </a:t>
                      </a:r>
                      <a:r>
                        <a:rPr lang="en-US" sz="1800" u="none" strike="noStrike" cap="none">
                          <a:solidFill>
                            <a:srgbClr val="FF0000"/>
                          </a:solidFill>
                        </a:rPr>
                        <a:t>special characters the shell should act on</a:t>
                      </a:r>
                      <a:r>
                        <a:rPr lang="en-US" sz="1800" u="none" strike="noStrike" cap="none"/>
                        <a:t>.</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“This is $SHELL”</a:t>
                      </a:r>
                      <a:endParaRPr sz="1400" u="none" strike="noStrike" cap="none"/>
                    </a:p>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en-US" sz="1800" u="none" strike="noStrike" cap="none"/>
                        <a:t>This is /bin/bash</a:t>
                      </a:r>
                      <a:endParaRPr sz="1400" u="none" strike="noStrike" cap="none"/>
                    </a:p>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Clr>
                          <a:srgbClr val="000000"/>
                        </a:buClr>
                        <a:buSzPts val="4800"/>
                        <a:buFont typeface="Arial"/>
                        <a:buNone/>
                      </a:pPr>
                      <a:r>
                        <a:rPr lang="en-US" sz="4800" u="none" strike="noStrike" cap="none"/>
                        <a:t>\</a:t>
                      </a:r>
                      <a:endParaRPr sz="4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To </a:t>
                      </a:r>
                      <a:r>
                        <a:rPr lang="en-US" sz="1800" i="0" u="none" strike="noStrike" cap="none">
                          <a:solidFill>
                            <a:srgbClr val="FF0000"/>
                          </a:solidFill>
                        </a:rPr>
                        <a:t>escape</a:t>
                      </a:r>
                      <a:r>
                        <a:rPr lang="en-US" sz="1800" u="none" strike="noStrike" cap="none">
                          <a:solidFill>
                            <a:srgbClr val="FF0000"/>
                          </a:solidFill>
                        </a:rPr>
                        <a:t> (treat literally)</a:t>
                      </a:r>
                      <a:r>
                        <a:rPr lang="en-US" sz="1800" u="none" strike="noStrike" cap="none"/>
                        <a:t> a special character that might otherwise operated on</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Trebuchet MS"/>
                        <a:buNone/>
                      </a:pPr>
                      <a:r>
                        <a:rPr lang="en-US" sz="1800" u="none" strike="noStrike" cap="none"/>
                        <a:t>“This is \$SHELL”</a:t>
                      </a:r>
                      <a:endParaRPr sz="1400" u="none" strike="noStrike" cap="none"/>
                    </a:p>
                    <a:p>
                      <a:pPr marL="0" marR="0" lvl="0" indent="0" algn="ctr" rtl="0">
                        <a:lnSpc>
                          <a:spcPct val="100000"/>
                        </a:lnSpc>
                        <a:spcBef>
                          <a:spcPts val="0"/>
                        </a:spcBef>
                        <a:spcAft>
                          <a:spcPts val="0"/>
                        </a:spcAft>
                        <a:buClr>
                          <a:schemeClr val="dk1"/>
                        </a:buClr>
                        <a:buSzPts val="1800"/>
                        <a:buFont typeface="Trebuchet MS"/>
                        <a:buNone/>
                      </a:pPr>
                      <a:endParaRPr sz="1800" u="none" strike="noStrike" cap="none"/>
                    </a:p>
                    <a:p>
                      <a:pPr marL="0" marR="0" lvl="0" indent="0" algn="ctr" rtl="0">
                        <a:lnSpc>
                          <a:spcPct val="100000"/>
                        </a:lnSpc>
                        <a:spcBef>
                          <a:spcPts val="0"/>
                        </a:spcBef>
                        <a:spcAft>
                          <a:spcPts val="0"/>
                        </a:spcAft>
                        <a:buClr>
                          <a:schemeClr val="dk1"/>
                        </a:buClr>
                        <a:buSzPts val="1800"/>
                        <a:buFont typeface="Trebuchet MS"/>
                        <a:buNone/>
                      </a:pPr>
                      <a:r>
                        <a:rPr lang="en-US" sz="1800" u="none" strike="noStrike" cap="none"/>
                        <a:t>This is $SHELL</a:t>
                      </a:r>
                      <a:endParaRPr sz="1400" u="none" strike="noStrike" cap="none"/>
                    </a:p>
                    <a:p>
                      <a:pPr marL="0" marR="0" lvl="0" indent="0" algn="ctr" rtl="0">
                        <a:lnSpc>
                          <a:spcPct val="100000"/>
                        </a:lnSpc>
                        <a:spcBef>
                          <a:spcPts val="0"/>
                        </a:spcBef>
                        <a:spcAft>
                          <a:spcPts val="0"/>
                        </a:spcAft>
                        <a:buClr>
                          <a:schemeClr val="dk1"/>
                        </a:buClr>
                        <a:buSzPts val="1800"/>
                        <a:buFont typeface="Trebuchet MS"/>
                        <a:buNone/>
                      </a:pP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Clr>
                          <a:srgbClr val="000000"/>
                        </a:buClr>
                        <a:buSzPts val="4800"/>
                        <a:buFont typeface="Arial"/>
                        <a:buNone/>
                      </a:pPr>
                      <a:r>
                        <a:rPr lang="en-US" sz="4800" u="none" strike="noStrike" cap="none"/>
                        <a:t>`       `</a:t>
                      </a:r>
                      <a:endParaRPr sz="4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To assign </a:t>
                      </a:r>
                      <a:r>
                        <a:rPr lang="en-US" sz="1800" u="none" strike="noStrike" cap="none">
                          <a:solidFill>
                            <a:srgbClr val="FF0000"/>
                          </a:solidFill>
                        </a:rPr>
                        <a:t>result of UNIX/LINUX command to a variable</a:t>
                      </a:r>
                      <a:endParaRPr sz="1800" u="none" strike="noStrike" cap="none">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rebuchet MS"/>
                        <a:buNone/>
                      </a:pPr>
                      <a:r>
                        <a:rPr lang="en-US" sz="1800" b="1" u="none" strike="noStrike" cap="none"/>
                        <a:t>       num=1</a:t>
                      </a:r>
                      <a:endParaRPr sz="1400" u="none" strike="noStrike" cap="none"/>
                    </a:p>
                    <a:p>
                      <a:pPr marL="0" marR="0" lvl="0" indent="0" algn="l" rtl="0">
                        <a:lnSpc>
                          <a:spcPct val="100000"/>
                        </a:lnSpc>
                        <a:spcBef>
                          <a:spcPts val="0"/>
                        </a:spcBef>
                        <a:spcAft>
                          <a:spcPts val="0"/>
                        </a:spcAft>
                        <a:buClr>
                          <a:schemeClr val="dk1"/>
                        </a:buClr>
                        <a:buSzPts val="1800"/>
                        <a:buFont typeface="Trebuchet MS"/>
                        <a:buNone/>
                      </a:pPr>
                      <a:r>
                        <a:rPr lang="en-US" sz="1800" b="1" u="none" strike="noStrike" cap="none"/>
                        <a:t>	num=`expr $num + 1`</a:t>
                      </a:r>
                      <a:endParaRPr sz="1400" u="none" strike="noStrike" cap="none"/>
                    </a:p>
                    <a:p>
                      <a:pPr marL="0" marR="0" lvl="0" indent="0" algn="l" rtl="0">
                        <a:lnSpc>
                          <a:spcPct val="100000"/>
                        </a:lnSpc>
                        <a:spcBef>
                          <a:spcPts val="0"/>
                        </a:spcBef>
                        <a:spcAft>
                          <a:spcPts val="0"/>
                        </a:spcAft>
                        <a:buClr>
                          <a:schemeClr val="dk1"/>
                        </a:buClr>
                        <a:buSzPts val="1800"/>
                        <a:buFont typeface="Trebuchet MS"/>
                        <a:buNone/>
                      </a:pPr>
                      <a:r>
                        <a:rPr lang="en-US" sz="1800" b="1" u="none" strike="noStrike" cap="none"/>
                        <a:t>	echo $num</a:t>
                      </a:r>
                      <a:endParaRPr sz="1800" b="1" u="none" strike="noStrike" cap="none"/>
                    </a:p>
                    <a:p>
                      <a:pPr marL="0" marR="0" lvl="0" indent="0" algn="l" rtl="0">
                        <a:lnSpc>
                          <a:spcPct val="100000"/>
                        </a:lnSpc>
                        <a:spcBef>
                          <a:spcPts val="0"/>
                        </a:spcBef>
                        <a:spcAft>
                          <a:spcPts val="0"/>
                        </a:spcAft>
                        <a:buClr>
                          <a:schemeClr val="dk1"/>
                        </a:buClr>
                        <a:buSzPts val="1800"/>
                        <a:buFont typeface="Trebuchet MS"/>
                        <a:buNone/>
                      </a:pPr>
                      <a:r>
                        <a:rPr lang="en-US" sz="1800" b="1" u="none" strike="noStrike" cap="none"/>
                        <a:t>	</a:t>
                      </a:r>
                      <a:endParaRPr sz="1800" b="1" u="none" strike="noStrike" cap="none">
                        <a:solidFill>
                          <a:srgbClr val="3399FF"/>
                        </a:solidFill>
                      </a:endParaRPr>
                    </a:p>
                    <a:p>
                      <a:pPr marL="0" marR="0" lvl="0" indent="0" algn="ctr" rtl="0">
                        <a:lnSpc>
                          <a:spcPct val="100000"/>
                        </a:lnSpc>
                        <a:spcBef>
                          <a:spcPts val="0"/>
                        </a:spcBef>
                        <a:spcAft>
                          <a:spcPts val="0"/>
                        </a:spcAft>
                        <a:buClr>
                          <a:schemeClr val="dk1"/>
                        </a:buClr>
                        <a:buSzPts val="1800"/>
                        <a:buFont typeface="Trebuchet MS"/>
                        <a:buNone/>
                      </a:pP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2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Examples </a:t>
            </a:r>
            <a:endParaRPr b="1">
              <a:solidFill>
                <a:schemeClr val="dk1"/>
              </a:solidFill>
            </a:endParaRPr>
          </a:p>
        </p:txBody>
      </p:sp>
      <p:sp>
        <p:nvSpPr>
          <p:cNvPr id="1815" name="Google Shape;1815;p23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072"/>
              <a:buNone/>
            </a:pPr>
            <a:r>
              <a:rPr lang="en-US" sz="2590" b="1"/>
              <a:t>	message='Good Morning $USER !'</a:t>
            </a:r>
            <a:br>
              <a:rPr lang="en-US" sz="2590" b="1"/>
            </a:br>
            <a:r>
              <a:rPr lang="en-US" sz="2590" b="1"/>
              <a:t>echo $message</a:t>
            </a:r>
            <a:endParaRPr/>
          </a:p>
          <a:p>
            <a:pPr marL="342900" lvl="0" indent="-342900" algn="l" rtl="0">
              <a:lnSpc>
                <a:spcPct val="80000"/>
              </a:lnSpc>
              <a:spcBef>
                <a:spcPts val="1000"/>
              </a:spcBef>
              <a:spcAft>
                <a:spcPts val="0"/>
              </a:spcAft>
              <a:buSzPts val="2072"/>
              <a:buNone/>
            </a:pPr>
            <a:r>
              <a:rPr lang="en-US" sz="2590" b="1"/>
              <a:t>	</a:t>
            </a:r>
            <a:endParaRPr/>
          </a:p>
          <a:p>
            <a:pPr marL="342900" lvl="0" indent="-342900" algn="l" rtl="0">
              <a:lnSpc>
                <a:spcPct val="80000"/>
              </a:lnSpc>
              <a:spcBef>
                <a:spcPts val="1000"/>
              </a:spcBef>
              <a:spcAft>
                <a:spcPts val="0"/>
              </a:spcAft>
              <a:buSzPts val="2072"/>
              <a:buNone/>
            </a:pPr>
            <a:r>
              <a:rPr lang="en-US" sz="2590" b="1" i="1">
                <a:solidFill>
                  <a:srgbClr val="3399FF"/>
                </a:solidFill>
              </a:rPr>
              <a:t>	Good Morning $USER</a:t>
            </a:r>
            <a:endParaRPr/>
          </a:p>
          <a:p>
            <a:pPr marL="342900" lvl="0" indent="-342900" algn="l" rtl="0">
              <a:lnSpc>
                <a:spcPct val="80000"/>
              </a:lnSpc>
              <a:spcBef>
                <a:spcPts val="1000"/>
              </a:spcBef>
              <a:spcAft>
                <a:spcPts val="0"/>
              </a:spcAft>
              <a:buSzPts val="2072"/>
              <a:buNone/>
            </a:pPr>
            <a:endParaRPr sz="2590"/>
          </a:p>
          <a:p>
            <a:pPr marL="342900" lvl="0" indent="-342900" algn="l" rtl="0">
              <a:lnSpc>
                <a:spcPct val="80000"/>
              </a:lnSpc>
              <a:spcBef>
                <a:spcPts val="1000"/>
              </a:spcBef>
              <a:spcAft>
                <a:spcPts val="0"/>
              </a:spcAft>
              <a:buSzPts val="2072"/>
              <a:buNone/>
            </a:pPr>
            <a:r>
              <a:rPr lang="en-US" sz="2590" b="1"/>
              <a:t>	message=“Good Morning $USER !”</a:t>
            </a:r>
            <a:br>
              <a:rPr lang="en-US" sz="2590" b="1"/>
            </a:br>
            <a:r>
              <a:rPr lang="en-US" sz="2590" b="1"/>
              <a:t>echo $message</a:t>
            </a:r>
            <a:endParaRPr/>
          </a:p>
          <a:p>
            <a:pPr marL="342900" lvl="0" indent="-342900" algn="l" rtl="0">
              <a:lnSpc>
                <a:spcPct val="80000"/>
              </a:lnSpc>
              <a:spcBef>
                <a:spcPts val="1000"/>
              </a:spcBef>
              <a:spcAft>
                <a:spcPts val="0"/>
              </a:spcAft>
              <a:buSzPts val="2072"/>
              <a:buNone/>
            </a:pPr>
            <a:r>
              <a:rPr lang="en-US" sz="2590" b="1"/>
              <a:t> </a:t>
            </a:r>
            <a:r>
              <a:rPr lang="en-US" sz="2590"/>
              <a:t/>
            </a:r>
            <a:br>
              <a:rPr lang="en-US" sz="2590"/>
            </a:br>
            <a:r>
              <a:rPr lang="en-US" sz="2590" b="1" i="1">
                <a:solidFill>
                  <a:srgbClr val="3399FF"/>
                </a:solidFill>
              </a:rPr>
              <a:t> Good Morning administrator</a:t>
            </a:r>
            <a:endParaRPr sz="259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3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Examples</a:t>
            </a:r>
            <a:endParaRPr b="1">
              <a:solidFill>
                <a:schemeClr val="dk1"/>
              </a:solidFill>
            </a:endParaRPr>
          </a:p>
        </p:txBody>
      </p:sp>
      <p:sp>
        <p:nvSpPr>
          <p:cNvPr id="1821" name="Google Shape;1821;p236"/>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1332"/>
              <a:buNone/>
            </a:pPr>
            <a:r>
              <a:rPr lang="en-US" sz="1665" b="1"/>
              <a:t>	</a:t>
            </a:r>
            <a:r>
              <a:rPr lang="en-US" sz="2590" b="1"/>
              <a:t>message=“Good Morning \$USER !”</a:t>
            </a:r>
            <a:br>
              <a:rPr lang="en-US" sz="2590" b="1"/>
            </a:br>
            <a:r>
              <a:rPr lang="en-US" sz="2590" b="1"/>
              <a:t>echo $message</a:t>
            </a:r>
            <a:endParaRPr/>
          </a:p>
          <a:p>
            <a:pPr marL="342900" lvl="0" indent="-342900" algn="l" rtl="0">
              <a:lnSpc>
                <a:spcPct val="80000"/>
              </a:lnSpc>
              <a:spcBef>
                <a:spcPts val="1000"/>
              </a:spcBef>
              <a:spcAft>
                <a:spcPts val="0"/>
              </a:spcAft>
              <a:buSzPts val="2072"/>
              <a:buNone/>
            </a:pPr>
            <a:r>
              <a:rPr lang="en-US" sz="2590" b="1"/>
              <a:t>	</a:t>
            </a:r>
            <a:endParaRPr/>
          </a:p>
          <a:p>
            <a:pPr marL="342900" lvl="0" indent="-342900" algn="l" rtl="0">
              <a:lnSpc>
                <a:spcPct val="80000"/>
              </a:lnSpc>
              <a:spcBef>
                <a:spcPts val="1000"/>
              </a:spcBef>
              <a:spcAft>
                <a:spcPts val="0"/>
              </a:spcAft>
              <a:buSzPts val="2072"/>
              <a:buNone/>
            </a:pPr>
            <a:r>
              <a:rPr lang="en-US" sz="2590" b="1" i="1">
                <a:solidFill>
                  <a:srgbClr val="3399FF"/>
                </a:solidFill>
              </a:rPr>
              <a:t>	Good Morning $USER</a:t>
            </a:r>
            <a:endParaRPr/>
          </a:p>
          <a:p>
            <a:pPr marL="342900" lvl="0" indent="-342900" algn="l" rtl="0">
              <a:lnSpc>
                <a:spcPct val="80000"/>
              </a:lnSpc>
              <a:spcBef>
                <a:spcPts val="1000"/>
              </a:spcBef>
              <a:spcAft>
                <a:spcPts val="0"/>
              </a:spcAft>
              <a:buSzPts val="2072"/>
              <a:buNone/>
            </a:pPr>
            <a:endParaRPr sz="2590" b="1" i="1">
              <a:solidFill>
                <a:srgbClr val="3399FF"/>
              </a:solidFill>
            </a:endParaRPr>
          </a:p>
          <a:p>
            <a:pPr marL="342900" lvl="0" indent="-342900" algn="l" rtl="0">
              <a:lnSpc>
                <a:spcPct val="80000"/>
              </a:lnSpc>
              <a:spcBef>
                <a:spcPts val="1000"/>
              </a:spcBef>
              <a:spcAft>
                <a:spcPts val="0"/>
              </a:spcAft>
              <a:buSzPts val="2072"/>
              <a:buNone/>
            </a:pPr>
            <a:r>
              <a:rPr lang="en-US" sz="2590" b="1"/>
              <a:t>	message=2000</a:t>
            </a:r>
            <a:br>
              <a:rPr lang="en-US" sz="2590" b="1"/>
            </a:br>
            <a:r>
              <a:rPr lang="en-US" sz="2590" b="1"/>
              <a:t>echo $message</a:t>
            </a:r>
            <a:endParaRPr/>
          </a:p>
          <a:p>
            <a:pPr marL="342900" lvl="0" indent="-342900" algn="l" rtl="0">
              <a:lnSpc>
                <a:spcPct val="80000"/>
              </a:lnSpc>
              <a:spcBef>
                <a:spcPts val="1000"/>
              </a:spcBef>
              <a:spcAft>
                <a:spcPts val="0"/>
              </a:spcAft>
              <a:buSzPts val="2072"/>
              <a:buNone/>
            </a:pPr>
            <a:endParaRPr sz="2590" b="1"/>
          </a:p>
          <a:p>
            <a:pPr marL="342900" lvl="0" indent="-342900" algn="l" rtl="0">
              <a:lnSpc>
                <a:spcPct val="80000"/>
              </a:lnSpc>
              <a:spcBef>
                <a:spcPts val="1000"/>
              </a:spcBef>
              <a:spcAft>
                <a:spcPts val="0"/>
              </a:spcAft>
              <a:buSzPts val="2072"/>
              <a:buNone/>
            </a:pPr>
            <a:r>
              <a:rPr lang="en-US" sz="2590" b="1"/>
              <a:t>	</a:t>
            </a:r>
            <a:r>
              <a:rPr lang="en-US" sz="2590" b="1" i="1">
                <a:solidFill>
                  <a:srgbClr val="3399FF"/>
                </a:solidFill>
              </a:rPr>
              <a:t>2000</a:t>
            </a:r>
            <a:endParaRPr sz="2590" i="1">
              <a:solidFill>
                <a:srgbClr val="3399FF"/>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237"/>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213</a:t>
            </a:fld>
            <a:endParaRPr sz="1400" b="0" i="0" u="none" strike="noStrike" cap="none">
              <a:solidFill>
                <a:schemeClr val="dk1"/>
              </a:solidFill>
              <a:latin typeface="Arial"/>
              <a:ea typeface="Arial"/>
              <a:cs typeface="Arial"/>
              <a:sym typeface="Arial"/>
            </a:endParaRPr>
          </a:p>
        </p:txBody>
      </p:sp>
      <p:sp>
        <p:nvSpPr>
          <p:cNvPr id="1828" name="Google Shape;1828;p237"/>
          <p:cNvSpPr txBox="1">
            <a:spLocks noGrp="1"/>
          </p:cNvSpPr>
          <p:nvPr>
            <p:ph type="body" idx="4294967295"/>
          </p:nvPr>
        </p:nvSpPr>
        <p:spPr>
          <a:xfrm>
            <a:off x="609600" y="361950"/>
            <a:ext cx="10972800" cy="576421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endParaRPr sz="2800">
              <a:solidFill>
                <a:srgbClr val="003366"/>
              </a:solidFill>
            </a:endParaRPr>
          </a:p>
          <a:p>
            <a:pPr marL="342900" lvl="0" indent="-342900" algn="l" rtl="0">
              <a:lnSpc>
                <a:spcPct val="100000"/>
              </a:lnSpc>
              <a:spcBef>
                <a:spcPts val="1000"/>
              </a:spcBef>
              <a:spcAft>
                <a:spcPts val="0"/>
              </a:spcAft>
              <a:buSzPts val="2240"/>
              <a:buChar char="►"/>
            </a:pPr>
            <a:r>
              <a:rPr lang="en-US" sz="2800">
                <a:solidFill>
                  <a:schemeClr val="dk1"/>
                </a:solidFill>
              </a:rPr>
              <a:t>Linux has </a:t>
            </a:r>
            <a:r>
              <a:rPr lang="en-US" sz="2800">
                <a:solidFill>
                  <a:srgbClr val="FF0000"/>
                </a:solidFill>
              </a:rPr>
              <a:t>three</a:t>
            </a:r>
            <a:r>
              <a:rPr lang="en-US" sz="2800">
                <a:solidFill>
                  <a:schemeClr val="dk1"/>
                </a:solidFill>
              </a:rPr>
              <a:t> standard data channels: </a:t>
            </a:r>
            <a:endParaRPr/>
          </a:p>
          <a:p>
            <a:pPr marL="342900" lvl="0" indent="-342900" algn="l" rtl="0">
              <a:lnSpc>
                <a:spcPct val="100000"/>
              </a:lnSpc>
              <a:spcBef>
                <a:spcPts val="1000"/>
              </a:spcBef>
              <a:spcAft>
                <a:spcPts val="0"/>
              </a:spcAft>
              <a:buSzPts val="2240"/>
              <a:buChar char="►"/>
            </a:pPr>
            <a:r>
              <a:rPr lang="en-US" sz="2800">
                <a:solidFill>
                  <a:schemeClr val="dk1"/>
                </a:solidFill>
              </a:rPr>
              <a:t>Standard input (stdin). The currently running program reads the input from this channel (usually the keyboard).</a:t>
            </a:r>
            <a:endParaRPr/>
          </a:p>
          <a:p>
            <a:pPr marL="342900" lvl="0" indent="-342900" algn="l" rtl="0">
              <a:lnSpc>
                <a:spcPct val="100000"/>
              </a:lnSpc>
              <a:spcBef>
                <a:spcPts val="1000"/>
              </a:spcBef>
              <a:spcAft>
                <a:spcPts val="0"/>
              </a:spcAft>
              <a:buSzPts val="2240"/>
              <a:buChar char="►"/>
            </a:pPr>
            <a:r>
              <a:rPr lang="en-US" sz="2800">
                <a:solidFill>
                  <a:schemeClr val="dk1"/>
                </a:solidFill>
              </a:rPr>
              <a:t>Standard output (stdout). The program sends its output to this channel (usually the monitor).</a:t>
            </a:r>
            <a:endParaRPr/>
          </a:p>
          <a:p>
            <a:pPr marL="342900" lvl="0" indent="-342900" algn="l" rtl="0">
              <a:lnSpc>
                <a:spcPct val="100000"/>
              </a:lnSpc>
              <a:spcBef>
                <a:spcPts val="1000"/>
              </a:spcBef>
              <a:spcAft>
                <a:spcPts val="0"/>
              </a:spcAft>
              <a:buSzPts val="2240"/>
              <a:buChar char="►"/>
            </a:pPr>
            <a:r>
              <a:rPr lang="en-US" sz="2800">
                <a:solidFill>
                  <a:schemeClr val="dk1"/>
                </a:solidFill>
              </a:rPr>
              <a:t>Standard error (stderr). Errors are issued through this channel (usually the monitor).</a:t>
            </a:r>
            <a:endParaRPr/>
          </a:p>
        </p:txBody>
      </p:sp>
      <p:pic>
        <p:nvPicPr>
          <p:cNvPr id="1829" name="Google Shape;1829;p237"/>
          <p:cNvPicPr preferRelativeResize="0"/>
          <p:nvPr/>
        </p:nvPicPr>
        <p:blipFill rotWithShape="1">
          <a:blip r:embed="rId3">
            <a:alphaModFix/>
          </a:blip>
          <a:srcRect b="15335"/>
          <a:stretch/>
        </p:blipFill>
        <p:spPr>
          <a:xfrm>
            <a:off x="2133600" y="4410634"/>
            <a:ext cx="8331200" cy="2072053"/>
          </a:xfrm>
          <a:prstGeom prst="rect">
            <a:avLst/>
          </a:prstGeom>
          <a:noFill/>
          <a:ln>
            <a:noFill/>
          </a:ln>
        </p:spPr>
      </p:pic>
      <p:sp>
        <p:nvSpPr>
          <p:cNvPr id="1830" name="Google Shape;1830;p23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213</a:t>
            </a:fld>
            <a:endParaRPr sz="900">
              <a:solidFill>
                <a:schemeClr val="dk1"/>
              </a:solidFill>
              <a:latin typeface="Arial"/>
              <a:ea typeface="Arial"/>
              <a:cs typeface="Arial"/>
              <a:sym typeface="Arial"/>
            </a:endParaRPr>
          </a:p>
        </p:txBody>
      </p:sp>
      <p:sp>
        <p:nvSpPr>
          <p:cNvPr id="1831" name="Google Shape;1831;p237"/>
          <p:cNvSpPr/>
          <p:nvPr/>
        </p:nvSpPr>
        <p:spPr>
          <a:xfrm>
            <a:off x="406400" y="361950"/>
            <a:ext cx="11785600" cy="7810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Use Piping and Redirection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238"/>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214</a:t>
            </a:fld>
            <a:endParaRPr sz="1400" b="0" i="0" u="none" strike="noStrike" cap="none">
              <a:solidFill>
                <a:schemeClr val="dk1"/>
              </a:solidFill>
              <a:latin typeface="Arial"/>
              <a:ea typeface="Arial"/>
              <a:cs typeface="Arial"/>
              <a:sym typeface="Arial"/>
            </a:endParaRPr>
          </a:p>
        </p:txBody>
      </p:sp>
      <p:sp>
        <p:nvSpPr>
          <p:cNvPr id="1838" name="Google Shape;1838;p238"/>
          <p:cNvSpPr txBox="1">
            <a:spLocks noGrp="1"/>
          </p:cNvSpPr>
          <p:nvPr>
            <p:ph type="body" idx="4294967295"/>
          </p:nvPr>
        </p:nvSpPr>
        <p:spPr>
          <a:xfrm>
            <a:off x="609600" y="361951"/>
            <a:ext cx="10972800" cy="576421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endParaRPr sz="2800">
              <a:solidFill>
                <a:schemeClr val="dk1"/>
              </a:solidFill>
            </a:endParaRPr>
          </a:p>
          <a:p>
            <a:pPr marL="342900" lvl="0" indent="-342900" algn="l" rtl="0">
              <a:lnSpc>
                <a:spcPct val="100000"/>
              </a:lnSpc>
              <a:spcBef>
                <a:spcPts val="1000"/>
              </a:spcBef>
              <a:spcAft>
                <a:spcPts val="0"/>
              </a:spcAft>
              <a:buSzPts val="2240"/>
              <a:buChar char="►"/>
            </a:pPr>
            <a:r>
              <a:rPr lang="en-US" sz="2800">
                <a:solidFill>
                  <a:schemeClr val="dk1"/>
                </a:solidFill>
              </a:rPr>
              <a:t>Each channel can be redirected by the shell. For example, stdin can come from a file or stdout and stderr can be directed to a file. </a:t>
            </a:r>
            <a:endParaRPr/>
          </a:p>
          <a:p>
            <a:pPr marL="342900" lvl="0" indent="-342900" algn="l" rtl="0">
              <a:lnSpc>
                <a:spcPct val="100000"/>
              </a:lnSpc>
              <a:spcBef>
                <a:spcPts val="1000"/>
              </a:spcBef>
              <a:spcAft>
                <a:spcPts val="0"/>
              </a:spcAft>
              <a:buSzPts val="2240"/>
              <a:buChar char="►"/>
            </a:pPr>
            <a:r>
              <a:rPr lang="en-US" sz="2800">
                <a:solidFill>
                  <a:schemeClr val="dk1"/>
                </a:solidFill>
              </a:rPr>
              <a:t>The following are the redirection characters:</a:t>
            </a:r>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241300" algn="l" rtl="0">
              <a:lnSpc>
                <a:spcPct val="100000"/>
              </a:lnSpc>
              <a:spcBef>
                <a:spcPts val="1000"/>
              </a:spcBef>
              <a:spcAft>
                <a:spcPts val="0"/>
              </a:spcAft>
              <a:buSzPts val="1600"/>
              <a:buNone/>
            </a:pPr>
            <a:endParaRPr sz="2000">
              <a:solidFill>
                <a:schemeClr val="dk1"/>
              </a:solidFill>
            </a:endParaRPr>
          </a:p>
        </p:txBody>
      </p:sp>
      <p:graphicFrame>
        <p:nvGraphicFramePr>
          <p:cNvPr id="1839" name="Google Shape;1839;p238"/>
          <p:cNvGraphicFramePr/>
          <p:nvPr/>
        </p:nvGraphicFramePr>
        <p:xfrm>
          <a:off x="812800" y="2819400"/>
          <a:ext cx="3000000" cy="3000000"/>
        </p:xfrm>
        <a:graphic>
          <a:graphicData uri="http://schemas.openxmlformats.org/drawingml/2006/table">
            <a:tbl>
              <a:tblPr>
                <a:noFill/>
                <a:tableStyleId>{C9DE93FA-2E25-400F-9FBD-89434640F52B}</a:tableStyleId>
              </a:tblPr>
              <a:tblGrid>
                <a:gridCol w="2438400">
                  <a:extLst>
                    <a:ext uri="{9D8B030D-6E8A-4147-A177-3AD203B41FA5}">
                      <a16:colId xmlns:a16="http://schemas.microsoft.com/office/drawing/2014/main" val="20000"/>
                    </a:ext>
                  </a:extLst>
                </a:gridCol>
                <a:gridCol w="8128000">
                  <a:extLst>
                    <a:ext uri="{9D8B030D-6E8A-4147-A177-3AD203B41FA5}">
                      <a16:colId xmlns:a16="http://schemas.microsoft.com/office/drawing/2014/main" val="20001"/>
                    </a:ext>
                  </a:extLst>
                </a:gridCol>
              </a:tblGrid>
              <a:tr h="8228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Redirection Character</a:t>
                      </a:r>
                      <a:endParaRPr sz="1400" u="none" strike="noStrike" cap="none"/>
                    </a:p>
                  </a:txBody>
                  <a:tcPr marL="121925" marR="121925"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Description</a:t>
                      </a:r>
                      <a:endParaRPr sz="1400" u="none" strike="noStrike" cap="none"/>
                    </a:p>
                  </a:txBody>
                  <a:tcPr marL="121925" marR="121925"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52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&lt;</a:t>
                      </a:r>
                      <a:endParaRPr sz="1400" u="none" strike="noStrike" cap="none"/>
                    </a:p>
                  </a:txBody>
                  <a:tcPr marL="121925" marR="121925"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Redirects Standard Input</a:t>
                      </a:r>
                      <a:endParaRPr sz="1400" u="none" strike="noStrike" cap="none"/>
                    </a:p>
                  </a:txBody>
                  <a:tcPr marL="121925" marR="121925"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4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&gt;</a:t>
                      </a:r>
                      <a:endParaRPr sz="1400" u="none" strike="noStrike" cap="none"/>
                    </a:p>
                  </a:txBody>
                  <a:tcPr marL="121925" marR="121925"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Redirects Standard Output</a:t>
                      </a:r>
                      <a:endParaRPr sz="1400" u="none" strike="noStrike" cap="none"/>
                    </a:p>
                  </a:txBody>
                  <a:tcPr marL="121925" marR="121925"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4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&gt;&gt;</a:t>
                      </a:r>
                      <a:endParaRPr sz="1400" u="none" strike="noStrike" cap="none"/>
                    </a:p>
                  </a:txBody>
                  <a:tcPr marL="121925" marR="121925"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Redirects standard output, appends to a file</a:t>
                      </a:r>
                      <a:endParaRPr sz="1400" u="none" strike="noStrike" cap="none"/>
                    </a:p>
                  </a:txBody>
                  <a:tcPr marL="121925" marR="121925"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94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2&gt;</a:t>
                      </a:r>
                      <a:endParaRPr sz="1400" u="none" strike="noStrike" cap="none"/>
                    </a:p>
                  </a:txBody>
                  <a:tcPr marL="121925" marR="121925"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Redirects standard error output</a:t>
                      </a:r>
                      <a:endParaRPr sz="1400" u="none" strike="noStrike" cap="none"/>
                    </a:p>
                  </a:txBody>
                  <a:tcPr marL="121925" marR="121925"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40" name="Google Shape;1840;p23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214</a:t>
            </a:fld>
            <a:endParaRPr sz="900">
              <a:solidFill>
                <a:schemeClr val="dk1"/>
              </a:solidFill>
              <a:latin typeface="Arial"/>
              <a:ea typeface="Arial"/>
              <a:cs typeface="Arial"/>
              <a:sym typeface="Arial"/>
            </a:endParaRPr>
          </a:p>
        </p:txBody>
      </p:sp>
      <p:sp>
        <p:nvSpPr>
          <p:cNvPr id="1841" name="Google Shape;1841;p238"/>
          <p:cNvSpPr/>
          <p:nvPr/>
        </p:nvSpPr>
        <p:spPr>
          <a:xfrm>
            <a:off x="406400" y="361950"/>
            <a:ext cx="11785600" cy="7810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Use Piping and Redirection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39"/>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215</a:t>
            </a:fld>
            <a:endParaRPr sz="1400" b="0" i="0" u="none" strike="noStrike" cap="none">
              <a:solidFill>
                <a:schemeClr val="dk1"/>
              </a:solidFill>
              <a:latin typeface="Arial"/>
              <a:ea typeface="Arial"/>
              <a:cs typeface="Arial"/>
              <a:sym typeface="Arial"/>
            </a:endParaRPr>
          </a:p>
        </p:txBody>
      </p:sp>
      <p:sp>
        <p:nvSpPr>
          <p:cNvPr id="1848" name="Google Shape;1848;p239"/>
          <p:cNvSpPr txBox="1">
            <a:spLocks noGrp="1"/>
          </p:cNvSpPr>
          <p:nvPr>
            <p:ph type="body" idx="1"/>
          </p:nvPr>
        </p:nvSpPr>
        <p:spPr>
          <a:xfrm>
            <a:off x="406400" y="1048871"/>
            <a:ext cx="11785600" cy="558052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solidFill>
                  <a:schemeClr val="dk1"/>
                </a:solidFill>
              </a:rPr>
              <a:t>Example:</a:t>
            </a:r>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342900" algn="l" rtl="0">
              <a:lnSpc>
                <a:spcPct val="100000"/>
              </a:lnSpc>
              <a:spcBef>
                <a:spcPts val="1000"/>
              </a:spcBef>
              <a:spcAft>
                <a:spcPts val="0"/>
              </a:spcAft>
              <a:buSzPts val="2240"/>
              <a:buFont typeface="Trebuchet MS"/>
              <a:buNone/>
            </a:pPr>
            <a:endParaRPr sz="2800">
              <a:solidFill>
                <a:schemeClr val="dk1"/>
              </a:solidFill>
            </a:endParaRPr>
          </a:p>
          <a:p>
            <a:pPr marL="342900" lvl="0" indent="-342900" algn="l" rtl="0">
              <a:lnSpc>
                <a:spcPct val="100000"/>
              </a:lnSpc>
              <a:spcBef>
                <a:spcPts val="1000"/>
              </a:spcBef>
              <a:spcAft>
                <a:spcPts val="0"/>
              </a:spcAft>
              <a:buSzPts val="2240"/>
              <a:buChar char="►"/>
            </a:pPr>
            <a:r>
              <a:rPr lang="en-US" sz="2800">
                <a:solidFill>
                  <a:schemeClr val="dk1"/>
                </a:solidFill>
              </a:rPr>
              <a:t>If the standard error output is redirected to /dev/null, only the standard output is displayed on screen.</a:t>
            </a:r>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342900" algn="l" rtl="0">
              <a:lnSpc>
                <a:spcPct val="100000"/>
              </a:lnSpc>
              <a:spcBef>
                <a:spcPts val="1000"/>
              </a:spcBef>
              <a:spcAft>
                <a:spcPts val="0"/>
              </a:spcAft>
              <a:buSzPts val="2240"/>
              <a:buFont typeface="Trebuchet MS"/>
              <a:buNone/>
            </a:pPr>
            <a:r>
              <a:rPr lang="en-US" sz="2800">
                <a:solidFill>
                  <a:schemeClr val="dk1"/>
                </a:solidFill>
              </a:rPr>
              <a:t>****Remark:</a:t>
            </a:r>
            <a:endParaRPr/>
          </a:p>
          <a:p>
            <a:pPr marL="342900" lvl="0" indent="-342900" algn="l" rtl="0">
              <a:lnSpc>
                <a:spcPct val="100000"/>
              </a:lnSpc>
              <a:spcBef>
                <a:spcPts val="1000"/>
              </a:spcBef>
              <a:spcAft>
                <a:spcPts val="0"/>
              </a:spcAft>
              <a:buSzPts val="2240"/>
              <a:buFont typeface="Trebuchet MS"/>
              <a:buNone/>
            </a:pPr>
            <a:r>
              <a:rPr lang="en-US" sz="2800">
                <a:solidFill>
                  <a:schemeClr val="dk1"/>
                </a:solidFill>
              </a:rPr>
              <a:t>The null device (/dev/null) is a special file that discards all data written to it and  provides no data to any process that reads from it.</a:t>
            </a:r>
            <a:endParaRPr/>
          </a:p>
        </p:txBody>
      </p:sp>
      <p:sp>
        <p:nvSpPr>
          <p:cNvPr id="1849" name="Google Shape;1849;p23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215</a:t>
            </a:fld>
            <a:endParaRPr sz="900">
              <a:solidFill>
                <a:schemeClr val="dk1"/>
              </a:solidFill>
              <a:latin typeface="Arial"/>
              <a:ea typeface="Arial"/>
              <a:cs typeface="Arial"/>
              <a:sym typeface="Arial"/>
            </a:endParaRPr>
          </a:p>
        </p:txBody>
      </p:sp>
      <p:sp>
        <p:nvSpPr>
          <p:cNvPr id="1850" name="Google Shape;1850;p239"/>
          <p:cNvSpPr txBox="1"/>
          <p:nvPr/>
        </p:nvSpPr>
        <p:spPr>
          <a:xfrm>
            <a:off x="2438400" y="2438401"/>
            <a:ext cx="6299200" cy="369332"/>
          </a:xfrm>
          <a:prstGeom prst="rect">
            <a:avLst/>
          </a:prstGeom>
          <a:noFill/>
          <a:ln>
            <a:noFill/>
          </a:ln>
        </p:spPr>
        <p:txBody>
          <a:bodyPr spcFirstLastPara="1" wrap="square" lIns="91425" tIns="45700" rIns="91425" bIns="45700" anchor="t" anchorCtr="0">
            <a:noAutofit/>
          </a:bodyPr>
          <a:lstStyle/>
          <a:p>
            <a:pPr marL="742950" marR="0" lvl="0" indent="-28575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1" name="Google Shape;1851;p239"/>
          <p:cNvSpPr/>
          <p:nvPr/>
        </p:nvSpPr>
        <p:spPr>
          <a:xfrm>
            <a:off x="406400" y="361950"/>
            <a:ext cx="11785600" cy="43704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Use Piping and Redirection </a:t>
            </a:r>
            <a:endParaRPr sz="1400" b="0" i="0" u="none" strike="noStrike" cap="none">
              <a:solidFill>
                <a:srgbClr val="000000"/>
              </a:solidFill>
              <a:latin typeface="Arial"/>
              <a:ea typeface="Arial"/>
              <a:cs typeface="Arial"/>
              <a:sym typeface="Arial"/>
            </a:endParaRPr>
          </a:p>
        </p:txBody>
      </p:sp>
      <p:pic>
        <p:nvPicPr>
          <p:cNvPr id="1852" name="Google Shape;1852;p239"/>
          <p:cNvPicPr preferRelativeResize="0"/>
          <p:nvPr/>
        </p:nvPicPr>
        <p:blipFill rotWithShape="1">
          <a:blip r:embed="rId3">
            <a:alphaModFix/>
          </a:blip>
          <a:srcRect l="34776" t="20512" r="36378" b="65527"/>
          <a:stretch/>
        </p:blipFill>
        <p:spPr>
          <a:xfrm>
            <a:off x="914400" y="1905000"/>
            <a:ext cx="9652000" cy="13716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240"/>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216</a:t>
            </a:fld>
            <a:endParaRPr sz="1400" b="0" i="0" u="none" strike="noStrike" cap="none">
              <a:solidFill>
                <a:schemeClr val="dk1"/>
              </a:solidFill>
              <a:latin typeface="Arial"/>
              <a:ea typeface="Arial"/>
              <a:cs typeface="Arial"/>
              <a:sym typeface="Arial"/>
            </a:endParaRPr>
          </a:p>
        </p:txBody>
      </p:sp>
      <p:sp>
        <p:nvSpPr>
          <p:cNvPr id="1859" name="Google Shape;1859;p240"/>
          <p:cNvSpPr txBox="1">
            <a:spLocks noGrp="1"/>
          </p:cNvSpPr>
          <p:nvPr>
            <p:ph type="body" idx="1"/>
          </p:nvPr>
        </p:nvSpPr>
        <p:spPr>
          <a:xfrm>
            <a:off x="406400" y="1075764"/>
            <a:ext cx="11785600" cy="555363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solidFill>
                  <a:schemeClr val="dk1"/>
                </a:solidFill>
              </a:rPr>
              <a:t>Example:</a:t>
            </a:r>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200660" algn="l" rtl="0">
              <a:lnSpc>
                <a:spcPct val="100000"/>
              </a:lnSpc>
              <a:spcBef>
                <a:spcPts val="1000"/>
              </a:spcBef>
              <a:spcAft>
                <a:spcPts val="0"/>
              </a:spcAft>
              <a:buSzPts val="2240"/>
              <a:buNone/>
            </a:pPr>
            <a:endParaRPr sz="2800">
              <a:solidFill>
                <a:schemeClr val="dk1"/>
              </a:solidFill>
            </a:endParaRPr>
          </a:p>
          <a:p>
            <a:pPr marL="0" lvl="0" indent="0" algn="l" rtl="0">
              <a:lnSpc>
                <a:spcPct val="100000"/>
              </a:lnSpc>
              <a:spcBef>
                <a:spcPts val="1000"/>
              </a:spcBef>
              <a:spcAft>
                <a:spcPts val="0"/>
              </a:spcAft>
              <a:buSzPts val="2240"/>
              <a:buNone/>
            </a:pPr>
            <a:endParaRPr sz="2800">
              <a:solidFill>
                <a:schemeClr val="dk1"/>
              </a:solidFill>
            </a:endParaRPr>
          </a:p>
          <a:p>
            <a:pPr marL="342900" lvl="0" indent="-342900" algn="l" rtl="0">
              <a:lnSpc>
                <a:spcPct val="100000"/>
              </a:lnSpc>
              <a:spcBef>
                <a:spcPts val="1000"/>
              </a:spcBef>
              <a:spcAft>
                <a:spcPts val="0"/>
              </a:spcAft>
              <a:buSzPts val="2240"/>
              <a:buChar char="►"/>
            </a:pPr>
            <a:r>
              <a:rPr lang="en-US" sz="2800">
                <a:solidFill>
                  <a:schemeClr val="dk1"/>
                </a:solidFill>
              </a:rPr>
              <a:t>In this example, only the standard output result is redirected to the “list” file but not the standard error output result.</a:t>
            </a:r>
            <a:endParaRPr/>
          </a:p>
          <a:p>
            <a:pPr marL="342900" lvl="0" indent="-241300" algn="l" rtl="0">
              <a:lnSpc>
                <a:spcPct val="100000"/>
              </a:lnSpc>
              <a:spcBef>
                <a:spcPts val="1000"/>
              </a:spcBef>
              <a:spcAft>
                <a:spcPts val="0"/>
              </a:spcAft>
              <a:buSzPts val="1600"/>
              <a:buNone/>
            </a:pPr>
            <a:endParaRPr sz="2000">
              <a:solidFill>
                <a:schemeClr val="dk1"/>
              </a:solidFill>
            </a:endParaRPr>
          </a:p>
        </p:txBody>
      </p:sp>
      <p:sp>
        <p:nvSpPr>
          <p:cNvPr id="1860" name="Google Shape;1860;p24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216</a:t>
            </a:fld>
            <a:endParaRPr sz="900">
              <a:solidFill>
                <a:schemeClr val="dk1"/>
              </a:solidFill>
              <a:latin typeface="Arial"/>
              <a:ea typeface="Arial"/>
              <a:cs typeface="Arial"/>
              <a:sym typeface="Arial"/>
            </a:endParaRPr>
          </a:p>
        </p:txBody>
      </p:sp>
      <p:sp>
        <p:nvSpPr>
          <p:cNvPr id="1861" name="Google Shape;1861;p240"/>
          <p:cNvSpPr txBox="1"/>
          <p:nvPr/>
        </p:nvSpPr>
        <p:spPr>
          <a:xfrm>
            <a:off x="2438400" y="2438401"/>
            <a:ext cx="6299200" cy="369332"/>
          </a:xfrm>
          <a:prstGeom prst="rect">
            <a:avLst/>
          </a:prstGeom>
          <a:noFill/>
          <a:ln>
            <a:noFill/>
          </a:ln>
        </p:spPr>
        <p:txBody>
          <a:bodyPr spcFirstLastPara="1" wrap="square" lIns="91425" tIns="45700" rIns="91425" bIns="45700" anchor="t" anchorCtr="0">
            <a:noAutofit/>
          </a:bodyPr>
          <a:lstStyle/>
          <a:p>
            <a:pPr marL="742950" marR="0" lvl="0" indent="-28575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2" name="Google Shape;1862;p240"/>
          <p:cNvSpPr/>
          <p:nvPr/>
        </p:nvSpPr>
        <p:spPr>
          <a:xfrm>
            <a:off x="406400" y="390525"/>
            <a:ext cx="11785600" cy="7810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Use Piping and Redirection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pic>
        <p:nvPicPr>
          <p:cNvPr id="1863" name="Google Shape;1863;p240"/>
          <p:cNvPicPr preferRelativeResize="0"/>
          <p:nvPr/>
        </p:nvPicPr>
        <p:blipFill rotWithShape="1">
          <a:blip r:embed="rId3">
            <a:alphaModFix/>
          </a:blip>
          <a:srcRect l="38190" t="27969" r="29990" b="61707"/>
          <a:stretch/>
        </p:blipFill>
        <p:spPr>
          <a:xfrm>
            <a:off x="1168400" y="1714501"/>
            <a:ext cx="8839200" cy="164726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241"/>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217</a:t>
            </a:fld>
            <a:endParaRPr sz="1400" b="0" i="0" u="none" strike="noStrike" cap="none">
              <a:solidFill>
                <a:schemeClr val="dk1"/>
              </a:solidFill>
              <a:latin typeface="Arial"/>
              <a:ea typeface="Arial"/>
              <a:cs typeface="Arial"/>
              <a:sym typeface="Arial"/>
            </a:endParaRPr>
          </a:p>
        </p:txBody>
      </p:sp>
      <p:sp>
        <p:nvSpPr>
          <p:cNvPr id="1870" name="Google Shape;1870;p241"/>
          <p:cNvSpPr txBox="1">
            <a:spLocks noGrp="1"/>
          </p:cNvSpPr>
          <p:nvPr>
            <p:ph type="body" idx="1"/>
          </p:nvPr>
        </p:nvSpPr>
        <p:spPr>
          <a:xfrm>
            <a:off x="406400" y="645459"/>
            <a:ext cx="11785600" cy="598394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r>
              <a:rPr lang="en-US" sz="2800"/>
              <a:t>Example:</a:t>
            </a:r>
            <a:endParaRPr sz="2800">
              <a:solidFill>
                <a:srgbClr val="C00000"/>
              </a:solidFill>
            </a:endParaRPr>
          </a:p>
          <a:p>
            <a:pPr marL="342900" lvl="0" indent="-342900" algn="l" rtl="0">
              <a:lnSpc>
                <a:spcPct val="100000"/>
              </a:lnSpc>
              <a:spcBef>
                <a:spcPts val="1000"/>
              </a:spcBef>
              <a:spcAft>
                <a:spcPts val="0"/>
              </a:spcAft>
              <a:buSzPts val="2240"/>
              <a:buChar char="►"/>
            </a:pPr>
            <a:r>
              <a:rPr lang="en-US" sz="2800">
                <a:solidFill>
                  <a:schemeClr val="dk1"/>
                </a:solidFill>
              </a:rPr>
              <a:t>To redirect standard output and standard error output to a file called “list”,</a:t>
            </a:r>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200660" algn="l" rtl="0">
              <a:lnSpc>
                <a:spcPct val="100000"/>
              </a:lnSpc>
              <a:spcBef>
                <a:spcPts val="1000"/>
              </a:spcBef>
              <a:spcAft>
                <a:spcPts val="0"/>
              </a:spcAft>
              <a:buSzPts val="2240"/>
              <a:buNone/>
            </a:pPr>
            <a:endParaRPr sz="2800">
              <a:solidFill>
                <a:srgbClr val="C00000"/>
              </a:solidFill>
            </a:endParaRPr>
          </a:p>
          <a:p>
            <a:pPr marL="342900" lvl="0" indent="-200660" algn="l" rtl="0">
              <a:lnSpc>
                <a:spcPct val="100000"/>
              </a:lnSpc>
              <a:spcBef>
                <a:spcPts val="1000"/>
              </a:spcBef>
              <a:spcAft>
                <a:spcPts val="0"/>
              </a:spcAft>
              <a:buSzPts val="2240"/>
              <a:buNone/>
            </a:pPr>
            <a:endParaRPr sz="2800">
              <a:solidFill>
                <a:srgbClr val="C00000"/>
              </a:solidFill>
            </a:endParaRPr>
          </a:p>
          <a:p>
            <a:pPr marL="0" lvl="0" indent="0" algn="l" rtl="0">
              <a:lnSpc>
                <a:spcPct val="100000"/>
              </a:lnSpc>
              <a:spcBef>
                <a:spcPts val="1000"/>
              </a:spcBef>
              <a:spcAft>
                <a:spcPts val="0"/>
              </a:spcAft>
              <a:buSzPts val="2240"/>
              <a:buNone/>
            </a:pPr>
            <a:endParaRPr sz="2800">
              <a:solidFill>
                <a:schemeClr val="lt1"/>
              </a:solidFill>
            </a:endParaRPr>
          </a:p>
          <a:p>
            <a:pPr marL="342900" lvl="0" indent="-342900" algn="l" rtl="0">
              <a:lnSpc>
                <a:spcPct val="100000"/>
              </a:lnSpc>
              <a:spcBef>
                <a:spcPts val="1000"/>
              </a:spcBef>
              <a:spcAft>
                <a:spcPts val="0"/>
              </a:spcAft>
              <a:buSzPts val="2240"/>
              <a:buChar char="►"/>
            </a:pPr>
            <a:r>
              <a:rPr lang="en-US" sz="2800">
                <a:solidFill>
                  <a:schemeClr val="dk1"/>
                </a:solidFill>
              </a:rPr>
              <a:t>In this example, first, the standard output is redirected to “list” file, then, the standard error output is redirected to the standard output  channel(2&gt;&amp;1).  The &amp; refer to the file descriptor that follows (1 for the standard output channel).</a:t>
            </a:r>
            <a:endParaRPr/>
          </a:p>
        </p:txBody>
      </p:sp>
      <p:sp>
        <p:nvSpPr>
          <p:cNvPr id="1871" name="Google Shape;1871;p24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217</a:t>
            </a:fld>
            <a:endParaRPr sz="900">
              <a:solidFill>
                <a:schemeClr val="dk1"/>
              </a:solidFill>
              <a:latin typeface="Arial"/>
              <a:ea typeface="Arial"/>
              <a:cs typeface="Arial"/>
              <a:sym typeface="Arial"/>
            </a:endParaRPr>
          </a:p>
        </p:txBody>
      </p:sp>
      <p:sp>
        <p:nvSpPr>
          <p:cNvPr id="1872" name="Google Shape;1872;p241"/>
          <p:cNvSpPr txBox="1"/>
          <p:nvPr/>
        </p:nvSpPr>
        <p:spPr>
          <a:xfrm>
            <a:off x="2438400" y="2438401"/>
            <a:ext cx="6299200" cy="369332"/>
          </a:xfrm>
          <a:prstGeom prst="rect">
            <a:avLst/>
          </a:prstGeom>
          <a:noFill/>
          <a:ln>
            <a:noFill/>
          </a:ln>
        </p:spPr>
        <p:txBody>
          <a:bodyPr spcFirstLastPara="1" wrap="square" lIns="91425" tIns="45700" rIns="91425" bIns="45700" anchor="t" anchorCtr="0">
            <a:noAutofit/>
          </a:bodyPr>
          <a:lstStyle/>
          <a:p>
            <a:pPr marL="742950" marR="0" lvl="0" indent="-28575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873" name="Google Shape;1873;p241"/>
          <p:cNvPicPr preferRelativeResize="0"/>
          <p:nvPr/>
        </p:nvPicPr>
        <p:blipFill rotWithShape="1">
          <a:blip r:embed="rId3">
            <a:alphaModFix/>
          </a:blip>
          <a:srcRect l="33495" t="32763" r="37660" b="51851"/>
          <a:stretch/>
        </p:blipFill>
        <p:spPr>
          <a:xfrm>
            <a:off x="609600" y="2169460"/>
            <a:ext cx="10972800" cy="1891552"/>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42"/>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218</a:t>
            </a:fld>
            <a:endParaRPr sz="1400" b="0" i="0" u="none" strike="noStrike" cap="none">
              <a:solidFill>
                <a:schemeClr val="dk1"/>
              </a:solidFill>
              <a:latin typeface="Arial"/>
              <a:ea typeface="Arial"/>
              <a:cs typeface="Arial"/>
              <a:sym typeface="Arial"/>
            </a:endParaRPr>
          </a:p>
        </p:txBody>
      </p:sp>
      <p:sp>
        <p:nvSpPr>
          <p:cNvPr id="1880" name="Google Shape;1880;p242"/>
          <p:cNvSpPr txBox="1">
            <a:spLocks noGrp="1"/>
          </p:cNvSpPr>
          <p:nvPr>
            <p:ph type="body" idx="1"/>
          </p:nvPr>
        </p:nvSpPr>
        <p:spPr>
          <a:xfrm>
            <a:off x="406400" y="1143000"/>
            <a:ext cx="11785600" cy="5486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r>
              <a:rPr lang="en-US" sz="2800"/>
              <a:t>Example:</a:t>
            </a:r>
            <a:endParaRPr sz="2800">
              <a:solidFill>
                <a:srgbClr val="C00000"/>
              </a:solidFill>
            </a:endParaRPr>
          </a:p>
          <a:p>
            <a:pPr marL="342900" lvl="0" indent="-200660" algn="l" rtl="0">
              <a:lnSpc>
                <a:spcPct val="100000"/>
              </a:lnSpc>
              <a:spcBef>
                <a:spcPts val="1000"/>
              </a:spcBef>
              <a:spcAft>
                <a:spcPts val="0"/>
              </a:spcAft>
              <a:buSzPts val="2240"/>
              <a:buNone/>
            </a:pPr>
            <a:endParaRPr sz="2800"/>
          </a:p>
        </p:txBody>
      </p:sp>
      <p:sp>
        <p:nvSpPr>
          <p:cNvPr id="1881" name="Google Shape;1881;p24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218</a:t>
            </a:fld>
            <a:endParaRPr sz="900">
              <a:solidFill>
                <a:schemeClr val="dk1"/>
              </a:solidFill>
              <a:latin typeface="Arial"/>
              <a:ea typeface="Arial"/>
              <a:cs typeface="Arial"/>
              <a:sym typeface="Arial"/>
            </a:endParaRPr>
          </a:p>
        </p:txBody>
      </p:sp>
      <p:sp>
        <p:nvSpPr>
          <p:cNvPr id="1882" name="Google Shape;1882;p242"/>
          <p:cNvSpPr txBox="1"/>
          <p:nvPr/>
        </p:nvSpPr>
        <p:spPr>
          <a:xfrm>
            <a:off x="2438400" y="2438401"/>
            <a:ext cx="6299200" cy="369332"/>
          </a:xfrm>
          <a:prstGeom prst="rect">
            <a:avLst/>
          </a:prstGeom>
          <a:noFill/>
          <a:ln>
            <a:noFill/>
          </a:ln>
        </p:spPr>
        <p:txBody>
          <a:bodyPr spcFirstLastPara="1" wrap="square" lIns="91425" tIns="45700" rIns="91425" bIns="45700" anchor="t" anchorCtr="0">
            <a:noAutofit/>
          </a:bodyPr>
          <a:lstStyle/>
          <a:p>
            <a:pPr marL="742950" marR="0" lvl="0" indent="-28575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3" name="Google Shape;1883;p242"/>
          <p:cNvSpPr/>
          <p:nvPr/>
        </p:nvSpPr>
        <p:spPr>
          <a:xfrm>
            <a:off x="406400" y="361950"/>
            <a:ext cx="11785600" cy="7810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Use Piping and Redirection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pic>
        <p:nvPicPr>
          <p:cNvPr id="1884" name="Google Shape;1884;p242"/>
          <p:cNvPicPr preferRelativeResize="0"/>
          <p:nvPr/>
        </p:nvPicPr>
        <p:blipFill rotWithShape="1">
          <a:blip r:embed="rId3">
            <a:alphaModFix/>
          </a:blip>
          <a:srcRect/>
          <a:stretch/>
        </p:blipFill>
        <p:spPr>
          <a:xfrm>
            <a:off x="887506" y="1855694"/>
            <a:ext cx="9574306" cy="3738282"/>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pic>
        <p:nvPicPr>
          <p:cNvPr id="1889" name="Google Shape;1889;p243"/>
          <p:cNvPicPr preferRelativeResize="0">
            <a:picLocks noGrp="1"/>
          </p:cNvPicPr>
          <p:nvPr>
            <p:ph type="body" idx="1"/>
          </p:nvPr>
        </p:nvPicPr>
        <p:blipFill rotWithShape="1">
          <a:blip r:embed="rId3">
            <a:alphaModFix/>
          </a:blip>
          <a:srcRect/>
          <a:stretch/>
        </p:blipFill>
        <p:spPr>
          <a:xfrm>
            <a:off x="941294" y="1855694"/>
            <a:ext cx="9493623" cy="36844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b="1">
              <a:solidFill>
                <a:schemeClr val="dk1"/>
              </a:solidFill>
            </a:endParaRPr>
          </a:p>
        </p:txBody>
      </p:sp>
      <p:sp>
        <p:nvSpPr>
          <p:cNvPr id="306" name="Google Shape;306;p43"/>
          <p:cNvSpPr txBox="1">
            <a:spLocks noGrp="1"/>
          </p:cNvSpPr>
          <p:nvPr>
            <p:ph type="body" idx="1"/>
          </p:nvPr>
        </p:nvSpPr>
        <p:spPr>
          <a:xfrm>
            <a:off x="677334" y="1351129"/>
            <a:ext cx="8596668" cy="528168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solidFill>
                  <a:srgbClr val="FF0000"/>
                </a:solidFill>
              </a:rPr>
              <a:t>Outermost part </a:t>
            </a:r>
            <a:r>
              <a:rPr lang="en-US" sz="2800"/>
              <a:t>of an OS that interacts with user commands.</a:t>
            </a:r>
            <a:endParaRPr/>
          </a:p>
          <a:p>
            <a:pPr marL="342900" lvl="0" indent="-200660" algn="l" rtl="0">
              <a:lnSpc>
                <a:spcPct val="100000"/>
              </a:lnSpc>
              <a:spcBef>
                <a:spcPts val="1000"/>
              </a:spcBef>
              <a:spcAft>
                <a:spcPts val="0"/>
              </a:spcAft>
              <a:buSzPts val="2240"/>
              <a:buNone/>
            </a:pPr>
            <a:endParaRPr sz="2800"/>
          </a:p>
          <a:p>
            <a:pPr marL="342900" lvl="0" indent="-342900" algn="l" rtl="0">
              <a:lnSpc>
                <a:spcPct val="100000"/>
              </a:lnSpc>
              <a:spcBef>
                <a:spcPts val="1000"/>
              </a:spcBef>
              <a:spcAft>
                <a:spcPts val="0"/>
              </a:spcAft>
              <a:buSzPts val="2240"/>
              <a:buChar char="►"/>
            </a:pPr>
            <a:r>
              <a:rPr lang="en-US" sz="2800">
                <a:solidFill>
                  <a:srgbClr val="FF0000"/>
                </a:solidFill>
              </a:rPr>
              <a:t>Kernel (the innermost part) </a:t>
            </a:r>
            <a:r>
              <a:rPr lang="en-US" sz="2800"/>
              <a:t>does not interact directly with the user, but rather interacts with the shell and / or other programs.</a:t>
            </a:r>
            <a:endParaRPr/>
          </a:p>
          <a:p>
            <a:pPr marL="342900" lvl="0" indent="-200660" algn="l" rtl="0">
              <a:lnSpc>
                <a:spcPct val="100000"/>
              </a:lnSpc>
              <a:spcBef>
                <a:spcPts val="1000"/>
              </a:spcBef>
              <a:spcAft>
                <a:spcPts val="0"/>
              </a:spcAft>
              <a:buSzPts val="2240"/>
              <a:buNone/>
            </a:pPr>
            <a:endParaRPr sz="2800"/>
          </a:p>
          <a:p>
            <a:pPr marL="0" lvl="0" indent="0" algn="l" rtl="0">
              <a:lnSpc>
                <a:spcPct val="100000"/>
              </a:lnSpc>
              <a:spcBef>
                <a:spcPts val="1000"/>
              </a:spcBef>
              <a:spcAft>
                <a:spcPts val="0"/>
              </a:spcAft>
              <a:buSzPts val="2240"/>
              <a:buNone/>
            </a:pPr>
            <a:endParaRPr sz="2800"/>
          </a:p>
          <a:p>
            <a:pPr marL="342900" lvl="0" indent="-200660" algn="l" rtl="0">
              <a:lnSpc>
                <a:spcPct val="100000"/>
              </a:lnSpc>
              <a:spcBef>
                <a:spcPts val="1000"/>
              </a:spcBef>
              <a:spcAft>
                <a:spcPts val="0"/>
              </a:spcAft>
              <a:buSzPts val="2240"/>
              <a:buNone/>
            </a:pPr>
            <a:endParaRPr sz="280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244"/>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220</a:t>
            </a:fld>
            <a:endParaRPr sz="1400" b="0" i="0" u="none" strike="noStrike" cap="none">
              <a:solidFill>
                <a:schemeClr val="dk1"/>
              </a:solidFill>
              <a:latin typeface="Arial"/>
              <a:ea typeface="Arial"/>
              <a:cs typeface="Arial"/>
              <a:sym typeface="Arial"/>
            </a:endParaRPr>
          </a:p>
        </p:txBody>
      </p:sp>
      <p:sp>
        <p:nvSpPr>
          <p:cNvPr id="1896" name="Google Shape;1896;p244"/>
          <p:cNvSpPr txBox="1">
            <a:spLocks noGrp="1"/>
          </p:cNvSpPr>
          <p:nvPr>
            <p:ph type="body" idx="4294967295"/>
          </p:nvPr>
        </p:nvSpPr>
        <p:spPr>
          <a:xfrm>
            <a:off x="609600" y="600075"/>
            <a:ext cx="10972800" cy="552608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endParaRPr sz="2800">
              <a:solidFill>
                <a:srgbClr val="003366"/>
              </a:solidFill>
            </a:endParaRPr>
          </a:p>
          <a:p>
            <a:pPr marL="342900" lvl="0" indent="-342900" algn="l" rtl="0">
              <a:lnSpc>
                <a:spcPct val="100000"/>
              </a:lnSpc>
              <a:spcBef>
                <a:spcPts val="1000"/>
              </a:spcBef>
              <a:spcAft>
                <a:spcPts val="0"/>
              </a:spcAft>
              <a:buSzPts val="2240"/>
              <a:buChar char="►"/>
            </a:pPr>
            <a:r>
              <a:rPr lang="en-US" sz="2800">
                <a:solidFill>
                  <a:schemeClr val="dk1"/>
                </a:solidFill>
              </a:rPr>
              <a:t>One command’s output can be used as input for another command by using the pipe (“ |” ):</a:t>
            </a:r>
            <a:endParaRPr/>
          </a:p>
          <a:p>
            <a:pPr marL="342900" lvl="0" indent="-241300" algn="l" rtl="0">
              <a:lnSpc>
                <a:spcPct val="100000"/>
              </a:lnSpc>
              <a:spcBef>
                <a:spcPts val="1000"/>
              </a:spcBef>
              <a:spcAft>
                <a:spcPts val="0"/>
              </a:spcAft>
              <a:buSzPts val="1600"/>
              <a:buNone/>
            </a:pPr>
            <a:endParaRPr sz="2000">
              <a:solidFill>
                <a:schemeClr val="dk1"/>
              </a:solidFill>
            </a:endParaRPr>
          </a:p>
          <a:p>
            <a:pPr marL="342900" lvl="0" indent="-241300" algn="l" rtl="0">
              <a:lnSpc>
                <a:spcPct val="100000"/>
              </a:lnSpc>
              <a:spcBef>
                <a:spcPts val="1000"/>
              </a:spcBef>
              <a:spcAft>
                <a:spcPts val="0"/>
              </a:spcAft>
              <a:buSzPts val="1600"/>
              <a:buNone/>
            </a:pPr>
            <a:endParaRPr sz="2000">
              <a:solidFill>
                <a:schemeClr val="dk1"/>
              </a:solidFill>
            </a:endParaRPr>
          </a:p>
        </p:txBody>
      </p:sp>
      <p:graphicFrame>
        <p:nvGraphicFramePr>
          <p:cNvPr id="1897" name="Google Shape;1897;p244"/>
          <p:cNvGraphicFramePr/>
          <p:nvPr/>
        </p:nvGraphicFramePr>
        <p:xfrm>
          <a:off x="711200" y="2379601"/>
          <a:ext cx="3000000" cy="3000000"/>
        </p:xfrm>
        <a:graphic>
          <a:graphicData uri="http://schemas.openxmlformats.org/drawingml/2006/table">
            <a:tbl>
              <a:tblPr>
                <a:noFill/>
                <a:tableStyleId>{C9DE93FA-2E25-400F-9FBD-89434640F52B}</a:tableStyleId>
              </a:tblPr>
              <a:tblGrid>
                <a:gridCol w="4703225">
                  <a:extLst>
                    <a:ext uri="{9D8B030D-6E8A-4147-A177-3AD203B41FA5}">
                      <a16:colId xmlns:a16="http://schemas.microsoft.com/office/drawing/2014/main" val="20000"/>
                    </a:ext>
                  </a:extLst>
                </a:gridCol>
                <a:gridCol w="6167975">
                  <a:extLst>
                    <a:ext uri="{9D8B030D-6E8A-4147-A177-3AD203B41FA5}">
                      <a16:colId xmlns:a16="http://schemas.microsoft.com/office/drawing/2014/main" val="20001"/>
                    </a:ext>
                  </a:extLst>
                </a:gridCol>
              </a:tblGrid>
              <a:tr h="685725">
                <a:tc>
                  <a:txBody>
                    <a:bodyPr/>
                    <a:lstStyle/>
                    <a:p>
                      <a:pPr marL="0" marR="0" lvl="0" indent="0" algn="ctr"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Piping </a:t>
                      </a:r>
                      <a:endParaRPr sz="1400" u="none" strike="noStrike" cap="none"/>
                    </a:p>
                  </a:txBody>
                  <a:tcPr marL="121925" marR="1219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Description</a:t>
                      </a:r>
                      <a:endParaRPr sz="1400" u="none" strike="noStrike" cap="none"/>
                    </a:p>
                  </a:txBody>
                  <a:tcPr marL="121925" marR="1219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38125">
                <a:tc>
                  <a:txBody>
                    <a:bodyPr/>
                    <a:lstStyle/>
                    <a:p>
                      <a:pPr marL="0" marR="0" lvl="0" indent="0" algn="ctr" rtl="0">
                        <a:lnSpc>
                          <a:spcPct val="100000"/>
                        </a:lnSpc>
                        <a:spcBef>
                          <a:spcPts val="0"/>
                        </a:spcBef>
                        <a:spcAft>
                          <a:spcPts val="0"/>
                        </a:spcAft>
                        <a:buClr>
                          <a:schemeClr val="dk1"/>
                        </a:buClr>
                        <a:buSzPts val="2800"/>
                        <a:buFont typeface="Arial"/>
                        <a:buNone/>
                      </a:pPr>
                      <a:r>
                        <a:rPr lang="en-US" sz="2800" b="0" i="1" u="none" strike="noStrike" cap="none">
                          <a:solidFill>
                            <a:schemeClr val="dk1"/>
                          </a:solidFill>
                          <a:latin typeface="Arial"/>
                          <a:ea typeface="Arial"/>
                          <a:cs typeface="Arial"/>
                          <a:sym typeface="Arial"/>
                        </a:rPr>
                        <a:t>Command1</a:t>
                      </a:r>
                      <a:r>
                        <a:rPr lang="en-US" sz="2800" b="0" i="0" u="none" strike="noStrike" cap="none">
                          <a:solidFill>
                            <a:schemeClr val="dk1"/>
                          </a:solidFill>
                          <a:latin typeface="Arial"/>
                          <a:ea typeface="Arial"/>
                          <a:cs typeface="Arial"/>
                          <a:sym typeface="Arial"/>
                        </a:rPr>
                        <a:t> | </a:t>
                      </a:r>
                      <a:r>
                        <a:rPr lang="en-US" sz="2800" b="0" i="1" u="none" strike="noStrike" cap="none">
                          <a:solidFill>
                            <a:schemeClr val="dk1"/>
                          </a:solidFill>
                          <a:latin typeface="Arial"/>
                          <a:ea typeface="Arial"/>
                          <a:cs typeface="Arial"/>
                          <a:sym typeface="Arial"/>
                        </a:rPr>
                        <a:t>Command2</a:t>
                      </a:r>
                      <a:endParaRPr sz="1400" u="none" strike="noStrike" cap="none"/>
                    </a:p>
                  </a:txBody>
                  <a:tcPr marL="121925" marR="1219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1" u="none" strike="noStrike" cap="none">
                          <a:solidFill>
                            <a:schemeClr val="dk1"/>
                          </a:solidFill>
                          <a:latin typeface="Arial"/>
                          <a:ea typeface="Arial"/>
                          <a:cs typeface="Arial"/>
                          <a:sym typeface="Arial"/>
                        </a:rPr>
                        <a:t>Output of one command as the input for another command</a:t>
                      </a:r>
                      <a:endParaRPr sz="1400" u="none" strike="noStrike" cap="none"/>
                    </a:p>
                  </a:txBody>
                  <a:tcPr marL="121925" marR="1219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0975">
                <a:tc>
                  <a:txBody>
                    <a:bodyPr/>
                    <a:lstStyle/>
                    <a:p>
                      <a:pPr marL="0" marR="0" lvl="0" indent="0" algn="ctr" rtl="0">
                        <a:lnSpc>
                          <a:spcPct val="100000"/>
                        </a:lnSpc>
                        <a:spcBef>
                          <a:spcPts val="0"/>
                        </a:spcBef>
                        <a:spcAft>
                          <a:spcPts val="0"/>
                        </a:spcAft>
                        <a:buClr>
                          <a:schemeClr val="dk1"/>
                        </a:buClr>
                        <a:buSzPts val="2800"/>
                        <a:buFont typeface="Arial"/>
                        <a:buNone/>
                      </a:pPr>
                      <a:r>
                        <a:rPr lang="en-US" sz="2800" b="0" i="1" u="none" strike="noStrike" cap="none">
                          <a:solidFill>
                            <a:schemeClr val="dk1"/>
                          </a:solidFill>
                          <a:latin typeface="Arial"/>
                          <a:ea typeface="Arial"/>
                          <a:cs typeface="Arial"/>
                          <a:sym typeface="Arial"/>
                        </a:rPr>
                        <a:t>Command1</a:t>
                      </a:r>
                      <a:r>
                        <a:rPr lang="en-US" sz="2800" b="0" i="0" u="none" strike="noStrike" cap="none">
                          <a:solidFill>
                            <a:schemeClr val="dk1"/>
                          </a:solidFill>
                          <a:latin typeface="Arial"/>
                          <a:ea typeface="Arial"/>
                          <a:cs typeface="Arial"/>
                          <a:sym typeface="Arial"/>
                        </a:rPr>
                        <a:t> || </a:t>
                      </a:r>
                      <a:r>
                        <a:rPr lang="en-US" sz="2800" b="0" i="1" u="none" strike="noStrike" cap="none">
                          <a:solidFill>
                            <a:schemeClr val="dk1"/>
                          </a:solidFill>
                          <a:latin typeface="Arial"/>
                          <a:ea typeface="Arial"/>
                          <a:cs typeface="Arial"/>
                          <a:sym typeface="Arial"/>
                        </a:rPr>
                        <a:t>Command2</a:t>
                      </a:r>
                      <a:endParaRPr sz="1400" u="none" strike="noStrike" cap="none"/>
                    </a:p>
                  </a:txBody>
                  <a:tcPr marL="121925" marR="1219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1" u="none" strike="noStrike" cap="none">
                          <a:solidFill>
                            <a:schemeClr val="dk1"/>
                          </a:solidFill>
                          <a:latin typeface="Arial"/>
                          <a:ea typeface="Arial"/>
                          <a:cs typeface="Arial"/>
                          <a:sym typeface="Arial"/>
                        </a:rPr>
                        <a:t>Command2 is only executed if command1 is completed with an errors</a:t>
                      </a:r>
                      <a:endParaRPr sz="1400" u="none" strike="noStrike" cap="none"/>
                    </a:p>
                  </a:txBody>
                  <a:tcPr marL="121925" marR="1219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05750">
                <a:tc>
                  <a:txBody>
                    <a:bodyPr/>
                    <a:lstStyle/>
                    <a:p>
                      <a:pPr marL="0" marR="0" lvl="0" indent="0" algn="ctr" rtl="0">
                        <a:lnSpc>
                          <a:spcPct val="100000"/>
                        </a:lnSpc>
                        <a:spcBef>
                          <a:spcPts val="0"/>
                        </a:spcBef>
                        <a:spcAft>
                          <a:spcPts val="0"/>
                        </a:spcAft>
                        <a:buClr>
                          <a:schemeClr val="dk1"/>
                        </a:buClr>
                        <a:buSzPts val="2800"/>
                        <a:buFont typeface="Arial"/>
                        <a:buNone/>
                      </a:pPr>
                      <a:r>
                        <a:rPr lang="en-US" sz="2800" b="0" i="1" u="none" strike="noStrike" cap="none">
                          <a:solidFill>
                            <a:schemeClr val="dk1"/>
                          </a:solidFill>
                          <a:latin typeface="Arial"/>
                          <a:ea typeface="Arial"/>
                          <a:cs typeface="Arial"/>
                          <a:sym typeface="Arial"/>
                        </a:rPr>
                        <a:t>Command1</a:t>
                      </a:r>
                      <a:r>
                        <a:rPr lang="en-US" sz="2800" b="0" i="0" u="none" strike="noStrike" cap="none">
                          <a:solidFill>
                            <a:schemeClr val="dk1"/>
                          </a:solidFill>
                          <a:latin typeface="Arial"/>
                          <a:ea typeface="Arial"/>
                          <a:cs typeface="Arial"/>
                          <a:sym typeface="Arial"/>
                        </a:rPr>
                        <a:t> &amp;&amp; </a:t>
                      </a:r>
                      <a:r>
                        <a:rPr lang="en-US" sz="2800" b="0" i="1" u="none" strike="noStrike" cap="none">
                          <a:solidFill>
                            <a:schemeClr val="dk1"/>
                          </a:solidFill>
                          <a:latin typeface="Arial"/>
                          <a:ea typeface="Arial"/>
                          <a:cs typeface="Arial"/>
                          <a:sym typeface="Arial"/>
                        </a:rPr>
                        <a:t>Command2</a:t>
                      </a:r>
                      <a:endParaRPr sz="1400" u="none" strike="noStrike" cap="none"/>
                    </a:p>
                  </a:txBody>
                  <a:tcPr marL="121925" marR="1219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b="0" i="1" u="none" strike="noStrike" cap="none">
                          <a:solidFill>
                            <a:schemeClr val="dk1"/>
                          </a:solidFill>
                          <a:latin typeface="Arial"/>
                          <a:ea typeface="Arial"/>
                          <a:cs typeface="Arial"/>
                          <a:sym typeface="Arial"/>
                        </a:rPr>
                        <a:t>Command2 is only executed if command1 is completed without any errors</a:t>
                      </a:r>
                      <a:endParaRPr sz="1400" u="none" strike="noStrike" cap="none"/>
                    </a:p>
                  </a:txBody>
                  <a:tcPr marL="121925" marR="1219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898" name="Google Shape;1898;p244"/>
          <p:cNvSpPr/>
          <p:nvPr/>
        </p:nvSpPr>
        <p:spPr>
          <a:xfrm>
            <a:off x="1524000" y="5410200"/>
            <a:ext cx="9042400" cy="400050"/>
          </a:xfrm>
          <a:prstGeom prst="rect">
            <a:avLst/>
          </a:prstGeom>
          <a:noFill/>
          <a:ln>
            <a:noFill/>
          </a:ln>
        </p:spPr>
        <p:txBody>
          <a:bodyPr spcFirstLastPara="1" wrap="square" lIns="91425" tIns="45700" rIns="91425" bIns="45700" anchor="t" anchorCtr="0">
            <a:noAutofit/>
          </a:bodyPr>
          <a:lstStyle/>
          <a:p>
            <a:pPr marL="742950" marR="0" lvl="0" indent="-285750" algn="l" rtl="0">
              <a:lnSpc>
                <a:spcPct val="100000"/>
              </a:lnSpc>
              <a:spcBef>
                <a:spcPts val="0"/>
              </a:spcBef>
              <a:spcAft>
                <a:spcPts val="0"/>
              </a:spcAft>
              <a:buClr>
                <a:srgbClr val="000000"/>
              </a:buClr>
              <a:buSzPts val="2000"/>
              <a:buFont typeface="Arial"/>
              <a:buNone/>
            </a:pPr>
            <a:endParaRPr sz="2000" b="0" i="0" u="none" strike="noStrike" cap="none">
              <a:solidFill>
                <a:srgbClr val="C00000"/>
              </a:solidFill>
              <a:latin typeface="Trebuchet MS"/>
              <a:ea typeface="Trebuchet MS"/>
              <a:cs typeface="Trebuchet MS"/>
              <a:sym typeface="Trebuchet MS"/>
            </a:endParaRPr>
          </a:p>
        </p:txBody>
      </p:sp>
      <p:sp>
        <p:nvSpPr>
          <p:cNvPr id="1899" name="Google Shape;1899;p24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220</a:t>
            </a:fld>
            <a:endParaRPr sz="900">
              <a:solidFill>
                <a:schemeClr val="dk1"/>
              </a:solidFill>
              <a:latin typeface="Arial"/>
              <a:ea typeface="Arial"/>
              <a:cs typeface="Arial"/>
              <a:sym typeface="Arial"/>
            </a:endParaRPr>
          </a:p>
        </p:txBody>
      </p:sp>
      <p:sp>
        <p:nvSpPr>
          <p:cNvPr id="1900" name="Google Shape;1900;p244"/>
          <p:cNvSpPr/>
          <p:nvPr/>
        </p:nvSpPr>
        <p:spPr>
          <a:xfrm>
            <a:off x="508000" y="594472"/>
            <a:ext cx="11684000" cy="7810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Use Piping and Redirection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245"/>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221</a:t>
            </a:fld>
            <a:endParaRPr sz="1400" b="0" i="0" u="none" strike="noStrike" cap="none">
              <a:solidFill>
                <a:schemeClr val="dk1"/>
              </a:solidFill>
              <a:latin typeface="Arial"/>
              <a:ea typeface="Arial"/>
              <a:cs typeface="Arial"/>
              <a:sym typeface="Arial"/>
            </a:endParaRPr>
          </a:p>
        </p:txBody>
      </p:sp>
      <p:sp>
        <p:nvSpPr>
          <p:cNvPr id="1907" name="Google Shape;1907;p245"/>
          <p:cNvSpPr txBox="1">
            <a:spLocks noGrp="1"/>
          </p:cNvSpPr>
          <p:nvPr>
            <p:ph type="body" idx="4294967295"/>
          </p:nvPr>
        </p:nvSpPr>
        <p:spPr>
          <a:xfrm>
            <a:off x="609600" y="914401"/>
            <a:ext cx="10972800" cy="52117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072"/>
              <a:buFont typeface="Trebuchet MS"/>
              <a:buNone/>
            </a:pPr>
            <a:endParaRPr sz="2590">
              <a:solidFill>
                <a:srgbClr val="003366"/>
              </a:solidFill>
            </a:endParaRPr>
          </a:p>
          <a:p>
            <a:pPr marL="342900" lvl="0" indent="-342900" algn="l" rtl="0">
              <a:lnSpc>
                <a:spcPct val="80000"/>
              </a:lnSpc>
              <a:spcBef>
                <a:spcPts val="1000"/>
              </a:spcBef>
              <a:spcAft>
                <a:spcPts val="0"/>
              </a:spcAft>
              <a:buSzPts val="2220"/>
              <a:buChar char="►"/>
            </a:pPr>
            <a:r>
              <a:rPr lang="en-US" sz="2775">
                <a:solidFill>
                  <a:schemeClr val="dk1"/>
                </a:solidFill>
              </a:rPr>
              <a:t>Example:</a:t>
            </a:r>
            <a:endParaRPr/>
          </a:p>
          <a:p>
            <a:pPr marL="342900" lvl="0" indent="-342900" algn="l" rtl="0">
              <a:lnSpc>
                <a:spcPct val="80000"/>
              </a:lnSpc>
              <a:spcBef>
                <a:spcPts val="1000"/>
              </a:spcBef>
              <a:spcAft>
                <a:spcPts val="0"/>
              </a:spcAft>
              <a:buSzPts val="1480"/>
              <a:buFont typeface="Trebuchet MS"/>
              <a:buNone/>
            </a:pPr>
            <a:r>
              <a:rPr lang="en-US" sz="1850">
                <a:solidFill>
                  <a:schemeClr val="lt1"/>
                </a:solidFill>
              </a:rPr>
              <a:t>	</a:t>
            </a:r>
            <a:r>
              <a:rPr lang="en-US" sz="3052">
                <a:solidFill>
                  <a:schemeClr val="lt1"/>
                </a:solidFill>
              </a:rPr>
              <a:t>     </a:t>
            </a:r>
            <a:r>
              <a:rPr lang="en-US" sz="3052">
                <a:solidFill>
                  <a:schemeClr val="dk1"/>
                </a:solidFill>
              </a:rPr>
              <a:t>geeko@da2:~ &gt; </a:t>
            </a:r>
            <a:r>
              <a:rPr lang="en-US" sz="3052">
                <a:solidFill>
                  <a:srgbClr val="C00000"/>
                </a:solidFill>
              </a:rPr>
              <a:t>ls   /etc | less</a:t>
            </a:r>
            <a:endParaRPr/>
          </a:p>
          <a:p>
            <a:pPr marL="0" lvl="0" indent="0" algn="l" rtl="0">
              <a:lnSpc>
                <a:spcPct val="80000"/>
              </a:lnSpc>
              <a:spcBef>
                <a:spcPts val="1000"/>
              </a:spcBef>
              <a:spcAft>
                <a:spcPts val="0"/>
              </a:spcAft>
              <a:buSzPts val="2442"/>
              <a:buNone/>
            </a:pPr>
            <a:r>
              <a:rPr lang="en-US" sz="3052">
                <a:solidFill>
                  <a:srgbClr val="C00000"/>
                </a:solidFill>
              </a:rPr>
              <a:t>		</a:t>
            </a:r>
            <a:r>
              <a:rPr lang="en-US" sz="3052">
                <a:solidFill>
                  <a:schemeClr val="dk1"/>
                </a:solidFill>
              </a:rPr>
              <a:t>geeko@da2:~ &gt; </a:t>
            </a:r>
            <a:r>
              <a:rPr lang="en-US" sz="3052">
                <a:solidFill>
                  <a:srgbClr val="C00000"/>
                </a:solidFill>
              </a:rPr>
              <a:t>ls –l | tee output </a:t>
            </a:r>
            <a:endParaRPr/>
          </a:p>
          <a:p>
            <a:pPr marL="0" lvl="0" indent="0" algn="l" rtl="0">
              <a:lnSpc>
                <a:spcPct val="80000"/>
              </a:lnSpc>
              <a:spcBef>
                <a:spcPts val="1000"/>
              </a:spcBef>
              <a:spcAft>
                <a:spcPts val="0"/>
              </a:spcAft>
              <a:buSzPts val="2442"/>
              <a:buNone/>
            </a:pPr>
            <a:r>
              <a:rPr lang="en-US" sz="3052">
                <a:solidFill>
                  <a:srgbClr val="C00000"/>
                </a:solidFill>
              </a:rPr>
              <a:t>		</a:t>
            </a:r>
            <a:r>
              <a:rPr lang="en-US" sz="3052">
                <a:solidFill>
                  <a:schemeClr val="dk1"/>
                </a:solidFill>
              </a:rPr>
              <a:t>geeko@da2:~ &gt; </a:t>
            </a:r>
            <a:r>
              <a:rPr lang="en-US" sz="3052">
                <a:solidFill>
                  <a:srgbClr val="C00000"/>
                </a:solidFill>
              </a:rPr>
              <a:t>whoami | tee whoOct2</a:t>
            </a:r>
            <a:endParaRPr sz="3052">
              <a:solidFill>
                <a:srgbClr val="C00000"/>
              </a:solidFill>
            </a:endParaRPr>
          </a:p>
          <a:p>
            <a:pPr marL="0" lvl="0" indent="0" algn="l" rtl="0">
              <a:lnSpc>
                <a:spcPct val="80000"/>
              </a:lnSpc>
              <a:spcBef>
                <a:spcPts val="1000"/>
              </a:spcBef>
              <a:spcAft>
                <a:spcPts val="0"/>
              </a:spcAft>
              <a:buSzPts val="1480"/>
              <a:buNone/>
            </a:pPr>
            <a:endParaRPr sz="1850">
              <a:solidFill>
                <a:schemeClr val="dk1"/>
              </a:solidFill>
            </a:endParaRPr>
          </a:p>
          <a:p>
            <a:pPr marL="342900" lvl="0" indent="-248920" algn="l" rtl="0">
              <a:lnSpc>
                <a:spcPct val="80000"/>
              </a:lnSpc>
              <a:spcBef>
                <a:spcPts val="1000"/>
              </a:spcBef>
              <a:spcAft>
                <a:spcPts val="0"/>
              </a:spcAft>
              <a:buSzPts val="1480"/>
              <a:buNone/>
            </a:pPr>
            <a:endParaRPr sz="1850">
              <a:solidFill>
                <a:schemeClr val="dk1"/>
              </a:solidFill>
            </a:endParaRPr>
          </a:p>
          <a:p>
            <a:pPr marL="342900" lvl="0" indent="-342900" algn="l" rtl="0">
              <a:lnSpc>
                <a:spcPct val="80000"/>
              </a:lnSpc>
              <a:spcBef>
                <a:spcPts val="1000"/>
              </a:spcBef>
              <a:spcAft>
                <a:spcPts val="0"/>
              </a:spcAft>
              <a:buSzPts val="2442"/>
              <a:buChar char="►"/>
            </a:pPr>
            <a:r>
              <a:rPr lang="en-US" sz="3052">
                <a:solidFill>
                  <a:schemeClr val="dk1"/>
                </a:solidFill>
              </a:rPr>
              <a:t>This  tee command  read from standard input  and write to standard output and files. Typically, tee command is used in conjunction with the pipe (|) symbol so that a program’s output can be both stored and view immediately.</a:t>
            </a:r>
            <a:endParaRPr/>
          </a:p>
        </p:txBody>
      </p:sp>
      <p:sp>
        <p:nvSpPr>
          <p:cNvPr id="1908" name="Google Shape;1908;p24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221</a:t>
            </a:fld>
            <a:endParaRPr sz="900">
              <a:solidFill>
                <a:schemeClr val="dk1"/>
              </a:solidFill>
              <a:latin typeface="Arial"/>
              <a:ea typeface="Arial"/>
              <a:cs typeface="Arial"/>
              <a:sym typeface="Arial"/>
            </a:endParaRPr>
          </a:p>
        </p:txBody>
      </p:sp>
      <p:sp>
        <p:nvSpPr>
          <p:cNvPr id="1909" name="Google Shape;1909;p245"/>
          <p:cNvSpPr/>
          <p:nvPr/>
        </p:nvSpPr>
        <p:spPr>
          <a:xfrm>
            <a:off x="508000" y="600075"/>
            <a:ext cx="11684000" cy="7810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Use Piping and Redirection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 </a:t>
            </a:r>
            <a:endParaRPr sz="2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246"/>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222</a:t>
            </a:fld>
            <a:endParaRPr sz="1400" b="0" i="0" u="none" strike="noStrike" cap="none">
              <a:solidFill>
                <a:schemeClr val="dk1"/>
              </a:solidFill>
              <a:latin typeface="Arial"/>
              <a:ea typeface="Arial"/>
              <a:cs typeface="Arial"/>
              <a:sym typeface="Arial"/>
            </a:endParaRPr>
          </a:p>
        </p:txBody>
      </p:sp>
      <p:sp>
        <p:nvSpPr>
          <p:cNvPr id="1916" name="Google Shape;1916;p246"/>
          <p:cNvSpPr txBox="1">
            <a:spLocks noGrp="1"/>
          </p:cNvSpPr>
          <p:nvPr>
            <p:ph type="body" idx="4294967295"/>
          </p:nvPr>
        </p:nvSpPr>
        <p:spPr>
          <a:xfrm>
            <a:off x="609600" y="914401"/>
            <a:ext cx="10972800" cy="52117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endParaRPr sz="2800">
              <a:solidFill>
                <a:srgbClr val="003366"/>
              </a:solidFill>
            </a:endParaRPr>
          </a:p>
          <a:p>
            <a:pPr marL="342900" lvl="0" indent="-241300" algn="l" rtl="0">
              <a:lnSpc>
                <a:spcPct val="100000"/>
              </a:lnSpc>
              <a:spcBef>
                <a:spcPts val="1000"/>
              </a:spcBef>
              <a:spcAft>
                <a:spcPts val="0"/>
              </a:spcAft>
              <a:buSzPts val="1600"/>
              <a:buNone/>
            </a:pPr>
            <a:endParaRPr sz="2000">
              <a:solidFill>
                <a:schemeClr val="lt1"/>
              </a:solidFill>
            </a:endParaRPr>
          </a:p>
          <a:p>
            <a:pPr marL="342900" lvl="0" indent="-241300" algn="l" rtl="0">
              <a:lnSpc>
                <a:spcPct val="100000"/>
              </a:lnSpc>
              <a:spcBef>
                <a:spcPts val="1000"/>
              </a:spcBef>
              <a:spcAft>
                <a:spcPts val="0"/>
              </a:spcAft>
              <a:buSzPts val="1600"/>
              <a:buNone/>
            </a:pPr>
            <a:endParaRPr sz="2000">
              <a:solidFill>
                <a:schemeClr val="lt1"/>
              </a:solidFill>
            </a:endParaRPr>
          </a:p>
        </p:txBody>
      </p:sp>
      <p:sp>
        <p:nvSpPr>
          <p:cNvPr id="1917" name="Google Shape;1917;p246"/>
          <p:cNvSpPr/>
          <p:nvPr/>
        </p:nvSpPr>
        <p:spPr>
          <a:xfrm>
            <a:off x="788895" y="1129553"/>
            <a:ext cx="9751484" cy="4343400"/>
          </a:xfrm>
          <a:prstGeom prst="rect">
            <a:avLst/>
          </a:prstGeom>
          <a:noFill/>
          <a:ln>
            <a:noFill/>
          </a:ln>
        </p:spPr>
        <p:txBody>
          <a:bodyPr spcFirstLastPara="1" wrap="square" lIns="92075" tIns="46025" rIns="92075" bIns="460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Times New Roman"/>
                <a:ea typeface="Times New Roman"/>
                <a:cs typeface="Times New Roman"/>
                <a:sym typeface="Times New Roman"/>
              </a:rPr>
              <a:t>geeko@da2:~ &gt; ls recipe || 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Times New Roman"/>
                <a:ea typeface="Times New Roman"/>
                <a:cs typeface="Times New Roman"/>
                <a:sym typeface="Times New Roman"/>
              </a:rPr>
              <a:t>🡪 It will execute the second command as well even though the first command is in error.</a:t>
            </a:r>
            <a:endParaRPr sz="3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Times New Roman"/>
                <a:ea typeface="Times New Roman"/>
                <a:cs typeface="Times New Roman"/>
                <a:sym typeface="Times New Roman"/>
              </a:rPr>
              <a:t>geeko@da2:~ &gt; ls recipe &amp;&amp; ls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Times New Roman"/>
                <a:ea typeface="Times New Roman"/>
                <a:cs typeface="Times New Roman"/>
                <a:sym typeface="Times New Roman"/>
              </a:rPr>
              <a:t>🡪 It will execute the second command only if the first command is right</a:t>
            </a:r>
            <a:endParaRPr sz="3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rebuchet MS"/>
              <a:ea typeface="Trebuchet MS"/>
              <a:cs typeface="Trebuchet MS"/>
              <a:sym typeface="Trebuchet MS"/>
            </a:endParaRPr>
          </a:p>
        </p:txBody>
      </p:sp>
      <p:sp>
        <p:nvSpPr>
          <p:cNvPr id="1918" name="Google Shape;1918;p24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222</a:t>
            </a:fld>
            <a:endParaRPr sz="900">
              <a:solidFill>
                <a:schemeClr val="dk1"/>
              </a:solidFill>
              <a:latin typeface="Arial"/>
              <a:ea typeface="Arial"/>
              <a:cs typeface="Arial"/>
              <a:sym typeface="Arial"/>
            </a:endParaRPr>
          </a:p>
        </p:txBody>
      </p:sp>
      <p:sp>
        <p:nvSpPr>
          <p:cNvPr id="1919" name="Google Shape;1919;p246"/>
          <p:cNvSpPr/>
          <p:nvPr/>
        </p:nvSpPr>
        <p:spPr>
          <a:xfrm>
            <a:off x="202143" y="361950"/>
            <a:ext cx="11785600" cy="7810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Use Piping and Redirection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0066"/>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247"/>
          <p:cNvSpPr txBox="1"/>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223</a:t>
            </a:fld>
            <a:endParaRPr sz="1400" b="0" i="0" u="none" strike="noStrike" cap="none">
              <a:solidFill>
                <a:schemeClr val="dk1"/>
              </a:solidFill>
              <a:latin typeface="Arial"/>
              <a:ea typeface="Arial"/>
              <a:cs typeface="Arial"/>
              <a:sym typeface="Arial"/>
            </a:endParaRPr>
          </a:p>
        </p:txBody>
      </p:sp>
      <p:sp>
        <p:nvSpPr>
          <p:cNvPr id="1926" name="Google Shape;1926;p247"/>
          <p:cNvSpPr txBox="1">
            <a:spLocks noGrp="1"/>
          </p:cNvSpPr>
          <p:nvPr>
            <p:ph type="body" idx="4294967295"/>
          </p:nvPr>
        </p:nvSpPr>
        <p:spPr>
          <a:xfrm>
            <a:off x="711200" y="397810"/>
            <a:ext cx="10972800" cy="553001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endParaRPr sz="2800">
              <a:solidFill>
                <a:schemeClr val="dk1"/>
              </a:solidFill>
            </a:endParaRPr>
          </a:p>
          <a:p>
            <a:pPr marL="342900" lvl="0" indent="-342900" algn="l" rtl="0">
              <a:lnSpc>
                <a:spcPct val="100000"/>
              </a:lnSpc>
              <a:spcBef>
                <a:spcPts val="1000"/>
              </a:spcBef>
              <a:spcAft>
                <a:spcPts val="0"/>
              </a:spcAft>
              <a:buSzPts val="2240"/>
              <a:buChar char="►"/>
            </a:pPr>
            <a:r>
              <a:rPr lang="en-US" sz="2800">
                <a:solidFill>
                  <a:schemeClr val="dk1"/>
                </a:solidFill>
              </a:rPr>
              <a:t>To redirect the output of several consecutive commands on the command line, the commands must be separated with semi-colons and enclosed in parentheses (</a:t>
            </a:r>
            <a:r>
              <a:rPr lang="en-US" sz="2800" b="1">
                <a:solidFill>
                  <a:schemeClr val="dk1"/>
                </a:solidFill>
              </a:rPr>
              <a:t>command1; command2; ...</a:t>
            </a:r>
            <a:r>
              <a:rPr lang="en-US" sz="2800">
                <a:solidFill>
                  <a:schemeClr val="dk1"/>
                </a:solidFill>
              </a:rPr>
              <a:t>):</a:t>
            </a:r>
            <a:endParaRPr/>
          </a:p>
          <a:p>
            <a:pPr marL="342900" lvl="0" indent="-342900" algn="l" rtl="0">
              <a:lnSpc>
                <a:spcPct val="100000"/>
              </a:lnSpc>
              <a:spcBef>
                <a:spcPts val="1000"/>
              </a:spcBef>
              <a:spcAft>
                <a:spcPts val="0"/>
              </a:spcAft>
              <a:buSzPts val="2240"/>
              <a:buChar char="►"/>
            </a:pPr>
            <a:r>
              <a:rPr lang="en-US" sz="2800">
                <a:solidFill>
                  <a:schemeClr val="dk1"/>
                </a:solidFill>
              </a:rPr>
              <a:t>Example:</a:t>
            </a:r>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200660" algn="l" rtl="0">
              <a:lnSpc>
                <a:spcPct val="100000"/>
              </a:lnSpc>
              <a:spcBef>
                <a:spcPts val="1000"/>
              </a:spcBef>
              <a:spcAft>
                <a:spcPts val="0"/>
              </a:spcAft>
              <a:buSzPts val="2240"/>
              <a:buNone/>
            </a:pPr>
            <a:endParaRPr sz="2800">
              <a:solidFill>
                <a:schemeClr val="dk1"/>
              </a:solidFill>
            </a:endParaRPr>
          </a:p>
          <a:p>
            <a:pPr marL="342900" lvl="0" indent="-200660" algn="l" rtl="0">
              <a:lnSpc>
                <a:spcPct val="100000"/>
              </a:lnSpc>
              <a:spcBef>
                <a:spcPts val="1000"/>
              </a:spcBef>
              <a:spcAft>
                <a:spcPts val="0"/>
              </a:spcAft>
              <a:buSzPts val="2240"/>
              <a:buNone/>
            </a:pPr>
            <a:endParaRPr sz="2800">
              <a:solidFill>
                <a:schemeClr val="dk1"/>
              </a:solidFill>
            </a:endParaRPr>
          </a:p>
        </p:txBody>
      </p:sp>
      <p:sp>
        <p:nvSpPr>
          <p:cNvPr id="1927" name="Google Shape;1927;p247"/>
          <p:cNvSpPr/>
          <p:nvPr/>
        </p:nvSpPr>
        <p:spPr>
          <a:xfrm>
            <a:off x="1219200" y="3319184"/>
            <a:ext cx="9448800" cy="3286871"/>
          </a:xfrm>
          <a:prstGeom prst="rect">
            <a:avLst/>
          </a:prstGeom>
          <a:solidFill>
            <a:srgbClr val="333399"/>
          </a:solidFill>
          <a:ln w="12700" cap="sq"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928" name="Google Shape;1928;p247"/>
          <p:cNvSpPr txBox="1"/>
          <p:nvPr/>
        </p:nvSpPr>
        <p:spPr>
          <a:xfrm>
            <a:off x="2132106" y="3471533"/>
            <a:ext cx="8435788" cy="3170099"/>
          </a:xfrm>
          <a:prstGeom prst="rect">
            <a:avLst/>
          </a:prstGeom>
          <a:noFill/>
          <a:ln>
            <a:noFill/>
          </a:ln>
        </p:spPr>
        <p:txBody>
          <a:bodyPr spcFirstLastPara="1" wrap="square" lIns="91425" tIns="45700" rIns="91425" bIns="45700" anchor="t" anchorCtr="0">
            <a:noAutofit/>
          </a:bodyPr>
          <a:lstStyle/>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geeko@da2:~&gt; (id ; ls ~) &gt; output</a:t>
            </a:r>
            <a:endParaRPr sz="1400" b="0" i="0" u="none" strike="noStrike" cap="none">
              <a:solidFill>
                <a:srgbClr val="000000"/>
              </a:solidFill>
              <a:latin typeface="Arial"/>
              <a:ea typeface="Arial"/>
              <a:cs typeface="Arial"/>
              <a:sym typeface="Arial"/>
            </a:endParaRPr>
          </a:p>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geeko@da2:~&gt; cat output</a:t>
            </a:r>
            <a:endParaRPr sz="1400" b="0" i="0" u="none" strike="noStrike" cap="none">
              <a:solidFill>
                <a:srgbClr val="000000"/>
              </a:solidFill>
              <a:latin typeface="Arial"/>
              <a:ea typeface="Arial"/>
              <a:cs typeface="Arial"/>
              <a:sym typeface="Arial"/>
            </a:endParaRPr>
          </a:p>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uid=1000(geeko) gid=100(users)</a:t>
            </a:r>
            <a:endParaRPr sz="1400" b="0" i="0" u="none" strike="noStrike" cap="none">
              <a:solidFill>
                <a:srgbClr val="000000"/>
              </a:solidFill>
              <a:latin typeface="Arial"/>
              <a:ea typeface="Arial"/>
              <a:cs typeface="Arial"/>
              <a:sym typeface="Arial"/>
            </a:endParaRPr>
          </a:p>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groups=14(uucp),16(dialout),33(video),100(users)</a:t>
            </a:r>
            <a:endParaRPr sz="1400" b="0" i="0" u="none" strike="noStrike" cap="none">
              <a:solidFill>
                <a:srgbClr val="000000"/>
              </a:solidFill>
              <a:latin typeface="Arial"/>
              <a:ea typeface="Arial"/>
              <a:cs typeface="Arial"/>
              <a:sym typeface="Arial"/>
            </a:endParaRPr>
          </a:p>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bin</a:t>
            </a:r>
            <a:endParaRPr sz="1400" b="0" i="0" u="none" strike="noStrike" cap="none">
              <a:solidFill>
                <a:srgbClr val="000000"/>
              </a:solidFill>
              <a:latin typeface="Arial"/>
              <a:ea typeface="Arial"/>
              <a:cs typeface="Arial"/>
              <a:sym typeface="Arial"/>
            </a:endParaRPr>
          </a:p>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Desktop</a:t>
            </a:r>
            <a:endParaRPr sz="1400" b="0" i="0" u="none" strike="noStrike" cap="none">
              <a:solidFill>
                <a:srgbClr val="000000"/>
              </a:solidFill>
              <a:latin typeface="Arial"/>
              <a:ea typeface="Arial"/>
              <a:cs typeface="Arial"/>
              <a:sym typeface="Arial"/>
            </a:endParaRPr>
          </a:p>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Documents</a:t>
            </a:r>
            <a:endParaRPr sz="1400" b="0" i="0" u="none" strike="noStrike" cap="none">
              <a:solidFill>
                <a:srgbClr val="000000"/>
              </a:solidFill>
              <a:latin typeface="Arial"/>
              <a:ea typeface="Arial"/>
              <a:cs typeface="Arial"/>
              <a:sym typeface="Arial"/>
            </a:endParaRPr>
          </a:p>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output</a:t>
            </a:r>
            <a:endParaRPr sz="1400" b="0" i="0" u="none" strike="noStrike" cap="none">
              <a:solidFill>
                <a:srgbClr val="000000"/>
              </a:solidFill>
              <a:latin typeface="Arial"/>
              <a:ea typeface="Arial"/>
              <a:cs typeface="Arial"/>
              <a:sym typeface="Arial"/>
            </a:endParaRPr>
          </a:p>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public_html</a:t>
            </a:r>
            <a:endParaRPr sz="2000" b="0" i="0" u="none" strike="noStrike" cap="none">
              <a:solidFill>
                <a:schemeClr val="lt1"/>
              </a:solidFill>
              <a:latin typeface="Arial"/>
              <a:ea typeface="Arial"/>
              <a:cs typeface="Arial"/>
              <a:sym typeface="Arial"/>
            </a:endParaRPr>
          </a:p>
          <a:p>
            <a:pPr marL="742950" marR="0" lvl="0" indent="-28575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geeko@da2:~</a:t>
            </a:r>
            <a:endParaRPr sz="1400" b="0" i="0" u="none" strike="noStrike" cap="none">
              <a:solidFill>
                <a:srgbClr val="000000"/>
              </a:solidFill>
              <a:latin typeface="Arial"/>
              <a:ea typeface="Arial"/>
              <a:cs typeface="Arial"/>
              <a:sym typeface="Arial"/>
            </a:endParaRPr>
          </a:p>
        </p:txBody>
      </p:sp>
      <p:sp>
        <p:nvSpPr>
          <p:cNvPr id="1929" name="Google Shape;1929;p24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223</a:t>
            </a:fld>
            <a:endParaRPr sz="900">
              <a:solidFill>
                <a:schemeClr val="dk1"/>
              </a:solidFill>
              <a:latin typeface="Arial"/>
              <a:ea typeface="Arial"/>
              <a:cs typeface="Arial"/>
              <a:sym typeface="Arial"/>
            </a:endParaRPr>
          </a:p>
        </p:txBody>
      </p:sp>
      <p:sp>
        <p:nvSpPr>
          <p:cNvPr id="1930" name="Google Shape;1930;p247"/>
          <p:cNvSpPr/>
          <p:nvPr/>
        </p:nvSpPr>
        <p:spPr>
          <a:xfrm>
            <a:off x="711200" y="397809"/>
            <a:ext cx="11277600" cy="7810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Use Piping and Redirection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chemeClr val="dk1"/>
                </a:solidFill>
                <a:latin typeface="Trebuchet MS"/>
                <a:ea typeface="Trebuchet MS"/>
                <a:cs typeface="Trebuchet MS"/>
                <a:sym typeface="Trebuchet MS"/>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248"/>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5400"/>
              <a:buFont typeface="Trebuchet MS"/>
              <a:buNone/>
            </a:pPr>
            <a:r>
              <a:rPr lang="en-US" b="1">
                <a:solidFill>
                  <a:schemeClr val="dk1"/>
                </a:solidFill>
              </a:rPr>
              <a:t>Shell Scripts</a:t>
            </a:r>
            <a:endParaRPr b="1">
              <a:solidFill>
                <a:schemeClr val="dk1"/>
              </a:solidFil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24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Definition</a:t>
            </a:r>
            <a:endParaRPr b="1">
              <a:solidFill>
                <a:schemeClr val="dk1"/>
              </a:solidFill>
            </a:endParaRPr>
          </a:p>
        </p:txBody>
      </p:sp>
      <p:sp>
        <p:nvSpPr>
          <p:cNvPr id="1941" name="Google Shape;1941;p249"/>
          <p:cNvSpPr txBox="1">
            <a:spLocks noGrp="1"/>
          </p:cNvSpPr>
          <p:nvPr>
            <p:ph type="body" idx="1"/>
          </p:nvPr>
        </p:nvSpPr>
        <p:spPr>
          <a:xfrm>
            <a:off x="1775520" y="1484785"/>
            <a:ext cx="8640960"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776"/>
              <a:buChar char="►"/>
            </a:pPr>
            <a:r>
              <a:rPr lang="en-US" sz="2220"/>
              <a:t>A </a:t>
            </a:r>
            <a:r>
              <a:rPr lang="en-US" sz="2220">
                <a:solidFill>
                  <a:srgbClr val="FF0000"/>
                </a:solidFill>
              </a:rPr>
              <a:t>script</a:t>
            </a:r>
            <a:r>
              <a:rPr lang="en-US" sz="2220"/>
              <a:t> written for the shell of an operating system. </a:t>
            </a:r>
            <a:endParaRPr/>
          </a:p>
          <a:p>
            <a:pPr marL="342900" lvl="0" indent="-230123" algn="l" rtl="0">
              <a:lnSpc>
                <a:spcPct val="90000"/>
              </a:lnSpc>
              <a:spcBef>
                <a:spcPts val="1000"/>
              </a:spcBef>
              <a:spcAft>
                <a:spcPts val="0"/>
              </a:spcAft>
              <a:buSzPts val="1776"/>
              <a:buNone/>
            </a:pPr>
            <a:endParaRPr sz="2220"/>
          </a:p>
          <a:p>
            <a:pPr marL="342900" lvl="0" indent="-342900" algn="l" rtl="0">
              <a:lnSpc>
                <a:spcPct val="90000"/>
              </a:lnSpc>
              <a:spcBef>
                <a:spcPts val="1000"/>
              </a:spcBef>
              <a:spcAft>
                <a:spcPts val="0"/>
              </a:spcAft>
              <a:buSzPts val="1776"/>
              <a:buChar char="►"/>
            </a:pPr>
            <a:r>
              <a:rPr lang="en-US" sz="2220"/>
              <a:t>Often considered a </a:t>
            </a:r>
            <a:r>
              <a:rPr lang="en-US" sz="2220">
                <a:solidFill>
                  <a:srgbClr val="FF0000"/>
                </a:solidFill>
              </a:rPr>
              <a:t>simple domain-specific programming language</a:t>
            </a:r>
            <a:r>
              <a:rPr lang="en-US" sz="2220"/>
              <a:t>. </a:t>
            </a:r>
            <a:endParaRPr/>
          </a:p>
          <a:p>
            <a:pPr marL="342900" lvl="0" indent="-230123" algn="l" rtl="0">
              <a:lnSpc>
                <a:spcPct val="90000"/>
              </a:lnSpc>
              <a:spcBef>
                <a:spcPts val="1000"/>
              </a:spcBef>
              <a:spcAft>
                <a:spcPts val="0"/>
              </a:spcAft>
              <a:buSzPts val="1776"/>
              <a:buNone/>
            </a:pPr>
            <a:endParaRPr sz="2220"/>
          </a:p>
          <a:p>
            <a:pPr marL="342900" lvl="0" indent="-342900" algn="l" rtl="0">
              <a:lnSpc>
                <a:spcPct val="90000"/>
              </a:lnSpc>
              <a:spcBef>
                <a:spcPts val="1000"/>
              </a:spcBef>
              <a:spcAft>
                <a:spcPts val="0"/>
              </a:spcAft>
              <a:buSzPts val="1776"/>
              <a:buChar char="►"/>
            </a:pPr>
            <a:r>
              <a:rPr lang="en-US" sz="2220"/>
              <a:t>Typically used to </a:t>
            </a:r>
            <a:r>
              <a:rPr lang="en-US" sz="2220">
                <a:solidFill>
                  <a:srgbClr val="FF0000"/>
                </a:solidFill>
              </a:rPr>
              <a:t>automate repetitive tasks </a:t>
            </a:r>
            <a:r>
              <a:rPr lang="en-US" sz="2220"/>
              <a:t>and perform </a:t>
            </a:r>
            <a:r>
              <a:rPr lang="en-US" sz="2220">
                <a:solidFill>
                  <a:srgbClr val="FF0000"/>
                </a:solidFill>
              </a:rPr>
              <a:t>simple interactive operations</a:t>
            </a:r>
            <a:r>
              <a:rPr lang="en-US" sz="2220"/>
              <a:t>. </a:t>
            </a:r>
            <a:endParaRPr/>
          </a:p>
          <a:p>
            <a:pPr marL="342900" lvl="0" indent="-230123" algn="l" rtl="0">
              <a:lnSpc>
                <a:spcPct val="90000"/>
              </a:lnSpc>
              <a:spcBef>
                <a:spcPts val="1000"/>
              </a:spcBef>
              <a:spcAft>
                <a:spcPts val="0"/>
              </a:spcAft>
              <a:buSzPts val="1776"/>
              <a:buNone/>
            </a:pPr>
            <a:endParaRPr sz="2220"/>
          </a:p>
          <a:p>
            <a:pPr marL="342900" lvl="0" indent="-342900" algn="l" rtl="0">
              <a:lnSpc>
                <a:spcPct val="90000"/>
              </a:lnSpc>
              <a:spcBef>
                <a:spcPts val="1000"/>
              </a:spcBef>
              <a:spcAft>
                <a:spcPts val="0"/>
              </a:spcAft>
              <a:buSzPts val="1776"/>
              <a:buChar char="►"/>
            </a:pPr>
            <a:r>
              <a:rPr lang="en-US" sz="2220"/>
              <a:t>Similar to DOS batch files (those files that end in </a:t>
            </a:r>
            <a:r>
              <a:rPr lang="en-US" sz="2220" b="1">
                <a:solidFill>
                  <a:srgbClr val="FF0000"/>
                </a:solidFill>
              </a:rPr>
              <a:t>.bat</a:t>
            </a:r>
            <a:r>
              <a:rPr lang="en-US" sz="2220"/>
              <a:t>)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25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Creating Shell Scripts</a:t>
            </a:r>
            <a:endParaRPr/>
          </a:p>
        </p:txBody>
      </p:sp>
      <p:sp>
        <p:nvSpPr>
          <p:cNvPr id="1947" name="Google Shape;1947;p25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If you can type it on the command line, it can be scripted</a:t>
            </a:r>
            <a:endParaRPr/>
          </a:p>
          <a:p>
            <a:pPr marL="342900" lvl="0" indent="-342900" algn="l" rtl="0">
              <a:lnSpc>
                <a:spcPct val="100000"/>
              </a:lnSpc>
              <a:spcBef>
                <a:spcPts val="1000"/>
              </a:spcBef>
              <a:spcAft>
                <a:spcPts val="0"/>
              </a:spcAft>
              <a:buSzPts val="1440"/>
              <a:buChar char="►"/>
            </a:pPr>
            <a:r>
              <a:rPr lang="en-US"/>
              <a:t>Use a </a:t>
            </a:r>
            <a:r>
              <a:rPr lang="en-US">
                <a:solidFill>
                  <a:srgbClr val="FF0000"/>
                </a:solidFill>
              </a:rPr>
              <a:t>text editor</a:t>
            </a:r>
            <a:r>
              <a:rPr lang="en-US"/>
              <a:t> and enter the Linux commands as if you were typing them at the command prompt.</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51"/>
          <p:cNvSpPr txBox="1">
            <a:spLocks noGrp="1"/>
          </p:cNvSpPr>
          <p:nvPr>
            <p:ph type="title"/>
          </p:nvPr>
        </p:nvSpPr>
        <p:spPr>
          <a:xfrm>
            <a:off x="393510" y="-11974"/>
            <a:ext cx="8596668" cy="8527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b="1">
              <a:solidFill>
                <a:schemeClr val="dk1"/>
              </a:solidFill>
            </a:endParaRPr>
          </a:p>
        </p:txBody>
      </p:sp>
      <p:sp>
        <p:nvSpPr>
          <p:cNvPr id="1953" name="Google Shape;1953;p251"/>
          <p:cNvSpPr txBox="1">
            <a:spLocks noGrp="1"/>
          </p:cNvSpPr>
          <p:nvPr>
            <p:ph type="body" idx="1"/>
          </p:nvPr>
        </p:nvSpPr>
        <p:spPr>
          <a:xfrm>
            <a:off x="677334" y="4460920"/>
            <a:ext cx="8596668" cy="158044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a:t>
            </a:r>
            <a:endParaRPr/>
          </a:p>
          <a:p>
            <a:pPr marL="342900" lvl="0" indent="-342900" algn="l" rtl="0">
              <a:lnSpc>
                <a:spcPct val="100000"/>
              </a:lnSpc>
              <a:spcBef>
                <a:spcPts val="1000"/>
              </a:spcBef>
              <a:spcAft>
                <a:spcPts val="0"/>
              </a:spcAft>
              <a:buSzPts val="1440"/>
              <a:buNone/>
            </a:pPr>
            <a:endParaRPr/>
          </a:p>
          <a:p>
            <a:pPr marL="342900" lvl="0" indent="-342900" algn="l" rtl="0">
              <a:lnSpc>
                <a:spcPct val="100000"/>
              </a:lnSpc>
              <a:spcBef>
                <a:spcPts val="1000"/>
              </a:spcBef>
              <a:spcAft>
                <a:spcPts val="0"/>
              </a:spcAft>
              <a:buSzPts val="1920"/>
              <a:buNone/>
            </a:pPr>
            <a:r>
              <a:rPr lang="en-US" sz="2400" i="1"/>
              <a:t>Save the file as “deltemp”.</a:t>
            </a:r>
            <a:endParaRPr sz="2400" i="1"/>
          </a:p>
        </p:txBody>
      </p:sp>
      <p:grpSp>
        <p:nvGrpSpPr>
          <p:cNvPr id="1954" name="Google Shape;1954;p251"/>
          <p:cNvGrpSpPr/>
          <p:nvPr/>
        </p:nvGrpSpPr>
        <p:grpSpPr>
          <a:xfrm>
            <a:off x="2387588" y="1410627"/>
            <a:ext cx="4608512" cy="936104"/>
            <a:chOff x="1763688" y="1484784"/>
            <a:chExt cx="4608512" cy="936104"/>
          </a:xfrm>
        </p:grpSpPr>
        <p:cxnSp>
          <p:nvCxnSpPr>
            <p:cNvPr id="1955" name="Google Shape;1955;p251"/>
            <p:cNvCxnSpPr/>
            <p:nvPr/>
          </p:nvCxnSpPr>
          <p:spPr>
            <a:xfrm flipH="1">
              <a:off x="1763688" y="1772816"/>
              <a:ext cx="1728192" cy="648072"/>
            </a:xfrm>
            <a:prstGeom prst="straightConnector1">
              <a:avLst/>
            </a:prstGeom>
            <a:noFill/>
            <a:ln w="25400" cap="flat" cmpd="sng">
              <a:solidFill>
                <a:srgbClr val="FF0000"/>
              </a:solidFill>
              <a:prstDash val="solid"/>
              <a:round/>
              <a:headEnd type="none" w="sm" len="sm"/>
              <a:tailEnd type="stealth" w="med" len="med"/>
            </a:ln>
          </p:spPr>
        </p:cxnSp>
        <p:sp>
          <p:nvSpPr>
            <p:cNvPr id="1956" name="Google Shape;1956;p251"/>
            <p:cNvSpPr txBox="1"/>
            <p:nvPr/>
          </p:nvSpPr>
          <p:spPr>
            <a:xfrm>
              <a:off x="3491880" y="1484784"/>
              <a:ext cx="2880320" cy="36933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rebuchet MS"/>
                  <a:ea typeface="Trebuchet MS"/>
                  <a:cs typeface="Trebuchet MS"/>
                  <a:sym typeface="Trebuchet MS"/>
                </a:rPr>
                <a:t>Switch to “tmp” folder</a:t>
              </a:r>
              <a:endParaRPr sz="1400" b="0" i="0" u="none" strike="noStrike" cap="none">
                <a:solidFill>
                  <a:srgbClr val="000000"/>
                </a:solidFill>
                <a:latin typeface="Arial"/>
                <a:ea typeface="Arial"/>
                <a:cs typeface="Arial"/>
                <a:sym typeface="Arial"/>
              </a:endParaRPr>
            </a:p>
          </p:txBody>
        </p:sp>
      </p:grpSp>
      <p:grpSp>
        <p:nvGrpSpPr>
          <p:cNvPr id="1957" name="Google Shape;1957;p251"/>
          <p:cNvGrpSpPr/>
          <p:nvPr/>
        </p:nvGrpSpPr>
        <p:grpSpPr>
          <a:xfrm>
            <a:off x="5195900" y="1865830"/>
            <a:ext cx="4608512" cy="936104"/>
            <a:chOff x="1763688" y="1484784"/>
            <a:chExt cx="4608512" cy="936104"/>
          </a:xfrm>
        </p:grpSpPr>
        <p:cxnSp>
          <p:nvCxnSpPr>
            <p:cNvPr id="1958" name="Google Shape;1958;p251"/>
            <p:cNvCxnSpPr/>
            <p:nvPr/>
          </p:nvCxnSpPr>
          <p:spPr>
            <a:xfrm flipH="1">
              <a:off x="1763688" y="1772816"/>
              <a:ext cx="1728192" cy="648072"/>
            </a:xfrm>
            <a:prstGeom prst="straightConnector1">
              <a:avLst/>
            </a:prstGeom>
            <a:noFill/>
            <a:ln w="25400" cap="flat" cmpd="sng">
              <a:solidFill>
                <a:srgbClr val="FF0000"/>
              </a:solidFill>
              <a:prstDash val="solid"/>
              <a:round/>
              <a:headEnd type="none" w="sm" len="sm"/>
              <a:tailEnd type="stealth" w="med" len="med"/>
            </a:ln>
          </p:spPr>
        </p:cxnSp>
        <p:sp>
          <p:nvSpPr>
            <p:cNvPr id="1959" name="Google Shape;1959;p251"/>
            <p:cNvSpPr txBox="1"/>
            <p:nvPr/>
          </p:nvSpPr>
          <p:spPr>
            <a:xfrm>
              <a:off x="3491880" y="1484784"/>
              <a:ext cx="2880320" cy="646331"/>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rebuchet MS"/>
                  <a:ea typeface="Trebuchet MS"/>
                  <a:cs typeface="Trebuchet MS"/>
                  <a:sym typeface="Trebuchet MS"/>
                </a:rPr>
                <a:t>Display message on screen</a:t>
              </a:r>
              <a:endParaRPr sz="1400" b="0" i="0" u="none" strike="noStrike" cap="none">
                <a:solidFill>
                  <a:srgbClr val="000000"/>
                </a:solidFill>
                <a:latin typeface="Arial"/>
                <a:ea typeface="Arial"/>
                <a:cs typeface="Arial"/>
                <a:sym typeface="Arial"/>
              </a:endParaRPr>
            </a:p>
          </p:txBody>
        </p:sp>
      </p:grpSp>
      <p:grpSp>
        <p:nvGrpSpPr>
          <p:cNvPr id="1960" name="Google Shape;1960;p251"/>
          <p:cNvGrpSpPr/>
          <p:nvPr/>
        </p:nvGrpSpPr>
        <p:grpSpPr>
          <a:xfrm>
            <a:off x="2389683" y="3410949"/>
            <a:ext cx="4896544" cy="790347"/>
            <a:chOff x="3059832" y="3861048"/>
            <a:chExt cx="4896544" cy="790347"/>
          </a:xfrm>
        </p:grpSpPr>
        <p:cxnSp>
          <p:nvCxnSpPr>
            <p:cNvPr id="1961" name="Google Shape;1961;p251"/>
            <p:cNvCxnSpPr/>
            <p:nvPr/>
          </p:nvCxnSpPr>
          <p:spPr>
            <a:xfrm rot="10800000">
              <a:off x="3059832" y="3861048"/>
              <a:ext cx="1512168" cy="288032"/>
            </a:xfrm>
            <a:prstGeom prst="straightConnector1">
              <a:avLst/>
            </a:prstGeom>
            <a:noFill/>
            <a:ln w="25400" cap="flat" cmpd="sng">
              <a:solidFill>
                <a:srgbClr val="FF0000"/>
              </a:solidFill>
              <a:prstDash val="solid"/>
              <a:round/>
              <a:headEnd type="none" w="sm" len="sm"/>
              <a:tailEnd type="stealth" w="med" len="med"/>
            </a:ln>
          </p:spPr>
        </p:cxnSp>
        <p:sp>
          <p:nvSpPr>
            <p:cNvPr id="1962" name="Google Shape;1962;p251"/>
            <p:cNvSpPr txBox="1"/>
            <p:nvPr/>
          </p:nvSpPr>
          <p:spPr>
            <a:xfrm>
              <a:off x="4572000" y="4005064"/>
              <a:ext cx="3384376" cy="646331"/>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rebuchet MS"/>
                  <a:ea typeface="Trebuchet MS"/>
                  <a:cs typeface="Trebuchet MS"/>
                  <a:sym typeface="Trebuchet MS"/>
                </a:rPr>
                <a:t>Show all contents of “tmp” folder in detail view</a:t>
              </a:r>
              <a:endParaRPr sz="1400" b="0" i="0" u="none" strike="noStrike" cap="none">
                <a:solidFill>
                  <a:srgbClr val="000000"/>
                </a:solidFill>
                <a:latin typeface="Arial"/>
                <a:ea typeface="Arial"/>
                <a:cs typeface="Arial"/>
                <a:sym typeface="Arial"/>
              </a:endParaRPr>
            </a:p>
          </p:txBody>
        </p:sp>
      </p:grpSp>
      <p:grpSp>
        <p:nvGrpSpPr>
          <p:cNvPr id="1963" name="Google Shape;1963;p251"/>
          <p:cNvGrpSpPr/>
          <p:nvPr/>
        </p:nvGrpSpPr>
        <p:grpSpPr>
          <a:xfrm>
            <a:off x="2633534" y="4182933"/>
            <a:ext cx="5688632" cy="1135520"/>
            <a:chOff x="3131840" y="3645024"/>
            <a:chExt cx="5688632" cy="1006371"/>
          </a:xfrm>
        </p:grpSpPr>
        <p:cxnSp>
          <p:nvCxnSpPr>
            <p:cNvPr id="1964" name="Google Shape;1964;p251"/>
            <p:cNvCxnSpPr/>
            <p:nvPr/>
          </p:nvCxnSpPr>
          <p:spPr>
            <a:xfrm rot="10800000">
              <a:off x="3131840" y="3645024"/>
              <a:ext cx="1440160" cy="504056"/>
            </a:xfrm>
            <a:prstGeom prst="straightConnector1">
              <a:avLst/>
            </a:prstGeom>
            <a:noFill/>
            <a:ln w="25400" cap="flat" cmpd="sng">
              <a:solidFill>
                <a:srgbClr val="FF0000"/>
              </a:solidFill>
              <a:prstDash val="solid"/>
              <a:round/>
              <a:headEnd type="none" w="sm" len="sm"/>
              <a:tailEnd type="stealth" w="med" len="med"/>
            </a:ln>
          </p:spPr>
        </p:cxnSp>
        <p:sp>
          <p:nvSpPr>
            <p:cNvPr id="1965" name="Google Shape;1965;p251"/>
            <p:cNvSpPr txBox="1"/>
            <p:nvPr/>
          </p:nvSpPr>
          <p:spPr>
            <a:xfrm>
              <a:off x="4572000" y="4005064"/>
              <a:ext cx="4248472" cy="646331"/>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rebuchet MS"/>
                  <a:ea typeface="Trebuchet MS"/>
                  <a:cs typeface="Trebuchet MS"/>
                  <a:sym typeface="Trebuchet MS"/>
                </a:rPr>
                <a:t>Remove those files start with the word “junk”</a:t>
              </a:r>
              <a:endParaRPr sz="1400" b="0" i="0" u="none" strike="noStrike" cap="none">
                <a:solidFill>
                  <a:srgbClr val="000000"/>
                </a:solidFill>
                <a:latin typeface="Arial"/>
                <a:ea typeface="Arial"/>
                <a:cs typeface="Arial"/>
                <a:sym typeface="Arial"/>
              </a:endParaRPr>
            </a:p>
          </p:txBody>
        </p:sp>
      </p:grpSp>
      <p:sp>
        <p:nvSpPr>
          <p:cNvPr id="1966" name="Google Shape;1966;p251"/>
          <p:cNvSpPr txBox="1"/>
          <p:nvPr/>
        </p:nvSpPr>
        <p:spPr>
          <a:xfrm>
            <a:off x="693068" y="1394268"/>
            <a:ext cx="6987892" cy="286232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Trebuchet MS"/>
                <a:ea typeface="Trebuchet MS"/>
                <a:cs typeface="Trebuchet MS"/>
                <a:sym typeface="Trebuchet MS"/>
              </a:rPr>
              <a:t>#!/bin/sh</a:t>
            </a:r>
            <a:endParaRPr sz="3600" b="1"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3600"/>
              <a:buFont typeface="Trebuchet MS"/>
              <a:buNone/>
            </a:pPr>
            <a:r>
              <a:rPr lang="en-US" sz="3600" b="1" i="0" u="none" strike="noStrike" cap="none">
                <a:solidFill>
                  <a:schemeClr val="dk1"/>
                </a:solidFill>
                <a:latin typeface="Trebuchet MS"/>
                <a:ea typeface="Trebuchet MS"/>
                <a:cs typeface="Trebuchet MS"/>
                <a:sym typeface="Trebuchet MS"/>
              </a:rPr>
              <a:t>cd /tmp</a:t>
            </a:r>
            <a:br>
              <a:rPr lang="en-US" sz="3600" b="1" i="0" u="none" strike="noStrike" cap="none">
                <a:solidFill>
                  <a:schemeClr val="dk1"/>
                </a:solidFill>
                <a:latin typeface="Trebuchet MS"/>
                <a:ea typeface="Trebuchet MS"/>
                <a:cs typeface="Trebuchet MS"/>
                <a:sym typeface="Trebuchet MS"/>
              </a:rPr>
            </a:br>
            <a:r>
              <a:rPr lang="en-US" sz="3600" b="1" i="0" u="none" strike="noStrike" cap="none">
                <a:solidFill>
                  <a:schemeClr val="dk1"/>
                </a:solidFill>
                <a:latin typeface="Trebuchet MS"/>
                <a:ea typeface="Trebuchet MS"/>
                <a:cs typeface="Trebuchet MS"/>
                <a:sym typeface="Trebuchet MS"/>
              </a:rPr>
              <a:t>echo Removing temp files...</a:t>
            </a:r>
            <a:br>
              <a:rPr lang="en-US" sz="3600" b="1" i="0" u="none" strike="noStrike" cap="none">
                <a:solidFill>
                  <a:schemeClr val="dk1"/>
                </a:solidFill>
                <a:latin typeface="Trebuchet MS"/>
                <a:ea typeface="Trebuchet MS"/>
                <a:cs typeface="Trebuchet MS"/>
                <a:sym typeface="Trebuchet MS"/>
              </a:rPr>
            </a:br>
            <a:r>
              <a:rPr lang="en-US" sz="3600" b="1" i="0" u="none" strike="noStrike" cap="none">
                <a:solidFill>
                  <a:schemeClr val="dk1"/>
                </a:solidFill>
                <a:latin typeface="Trebuchet MS"/>
                <a:ea typeface="Trebuchet MS"/>
                <a:cs typeface="Trebuchet MS"/>
                <a:sym typeface="Trebuchet MS"/>
              </a:rPr>
              <a:t>ls -al</a:t>
            </a:r>
            <a:br>
              <a:rPr lang="en-US" sz="3600" b="1" i="0" u="none" strike="noStrike" cap="none">
                <a:solidFill>
                  <a:schemeClr val="dk1"/>
                </a:solidFill>
                <a:latin typeface="Trebuchet MS"/>
                <a:ea typeface="Trebuchet MS"/>
                <a:cs typeface="Trebuchet MS"/>
                <a:sym typeface="Trebuchet MS"/>
              </a:rPr>
            </a:br>
            <a:r>
              <a:rPr lang="en-US" sz="3600" b="1" i="0" u="none" strike="noStrike" cap="none">
                <a:solidFill>
                  <a:schemeClr val="dk1"/>
                </a:solidFill>
                <a:latin typeface="Trebuchet MS"/>
                <a:ea typeface="Trebuchet MS"/>
                <a:cs typeface="Trebuchet MS"/>
                <a:sym typeface="Trebuchet MS"/>
              </a:rPr>
              <a:t>rm junk*</a:t>
            </a:r>
            <a:endParaRPr sz="1400" b="0" i="0" u="none" strike="noStrike" cap="none">
              <a:solidFill>
                <a:srgbClr val="000000"/>
              </a:solidFill>
              <a:latin typeface="Arial"/>
              <a:ea typeface="Arial"/>
              <a:cs typeface="Arial"/>
              <a:sym typeface="Arial"/>
            </a:endParaRPr>
          </a:p>
        </p:txBody>
      </p:sp>
      <p:grpSp>
        <p:nvGrpSpPr>
          <p:cNvPr id="1967" name="Google Shape;1967;p251"/>
          <p:cNvGrpSpPr/>
          <p:nvPr/>
        </p:nvGrpSpPr>
        <p:grpSpPr>
          <a:xfrm>
            <a:off x="2372090" y="146033"/>
            <a:ext cx="9063402" cy="1248235"/>
            <a:chOff x="1796713" y="1484784"/>
            <a:chExt cx="4805067" cy="1248235"/>
          </a:xfrm>
        </p:grpSpPr>
        <p:cxnSp>
          <p:nvCxnSpPr>
            <p:cNvPr id="1968" name="Google Shape;1968;p251"/>
            <p:cNvCxnSpPr/>
            <p:nvPr/>
          </p:nvCxnSpPr>
          <p:spPr>
            <a:xfrm flipH="1">
              <a:off x="1796713" y="1772816"/>
              <a:ext cx="1695167" cy="960203"/>
            </a:xfrm>
            <a:prstGeom prst="straightConnector1">
              <a:avLst/>
            </a:prstGeom>
            <a:noFill/>
            <a:ln w="25400" cap="flat" cmpd="sng">
              <a:solidFill>
                <a:srgbClr val="FF0000"/>
              </a:solidFill>
              <a:prstDash val="solid"/>
              <a:round/>
              <a:headEnd type="none" w="sm" len="sm"/>
              <a:tailEnd type="stealth" w="med" len="med"/>
            </a:ln>
          </p:spPr>
        </p:cxnSp>
        <p:sp>
          <p:nvSpPr>
            <p:cNvPr id="1969" name="Google Shape;1969;p251"/>
            <p:cNvSpPr txBox="1"/>
            <p:nvPr/>
          </p:nvSpPr>
          <p:spPr>
            <a:xfrm>
              <a:off x="3491880" y="1484784"/>
              <a:ext cx="3109900" cy="120032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rebuchet MS"/>
                  <a:ea typeface="Trebuchet MS"/>
                  <a:cs typeface="Trebuchet MS"/>
                  <a:sym typeface="Trebuchet MS"/>
                </a:rPr>
                <a:t>Shebang </a:t>
              </a:r>
              <a:r>
                <a:rPr lang="en-US" sz="1800" b="0" i="0" u="none" strike="noStrike" cap="none">
                  <a:solidFill>
                    <a:schemeClr val="dk1"/>
                  </a:solidFill>
                  <a:latin typeface="Trebuchet MS"/>
                  <a:ea typeface="Trebuchet MS"/>
                  <a:cs typeface="Trebuchet MS"/>
                  <a:sym typeface="Trebuchet MS"/>
                </a:rPr>
                <a:t>- consists of a number sign and an exclamation point character (#!), followed by the full path to the shell interpreter such as /bin/bash.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F0000"/>
                </a:solidFill>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4"/>
                                        </p:tgtEl>
                                        <p:attrNameLst>
                                          <p:attrName>style.visibility</p:attrName>
                                        </p:attrNameLst>
                                      </p:cBhvr>
                                      <p:to>
                                        <p:strVal val="visible"/>
                                      </p:to>
                                    </p:set>
                                    <p:animEffect transition="in" filter="fade">
                                      <p:cBhvr>
                                        <p:cTn id="7" dur="500"/>
                                        <p:tgtEl>
                                          <p:spTgt spid="19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57"/>
                                        </p:tgtEl>
                                        <p:attrNameLst>
                                          <p:attrName>style.visibility</p:attrName>
                                        </p:attrNameLst>
                                      </p:cBhvr>
                                      <p:to>
                                        <p:strVal val="visible"/>
                                      </p:to>
                                    </p:set>
                                    <p:animEffect transition="in" filter="fade">
                                      <p:cBhvr>
                                        <p:cTn id="12" dur="500"/>
                                        <p:tgtEl>
                                          <p:spTgt spid="19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60"/>
                                        </p:tgtEl>
                                        <p:attrNameLst>
                                          <p:attrName>style.visibility</p:attrName>
                                        </p:attrNameLst>
                                      </p:cBhvr>
                                      <p:to>
                                        <p:strVal val="visible"/>
                                      </p:to>
                                    </p:set>
                                    <p:animEffect transition="in" filter="fade">
                                      <p:cBhvr>
                                        <p:cTn id="17" dur="500"/>
                                        <p:tgtEl>
                                          <p:spTgt spid="19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63"/>
                                        </p:tgtEl>
                                        <p:attrNameLst>
                                          <p:attrName>style.visibility</p:attrName>
                                        </p:attrNameLst>
                                      </p:cBhvr>
                                      <p:to>
                                        <p:strVal val="visible"/>
                                      </p:to>
                                    </p:set>
                                    <p:animEffect transition="in" filter="fade">
                                      <p:cBhvr>
                                        <p:cTn id="22" dur="500"/>
                                        <p:tgtEl>
                                          <p:spTgt spid="19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67"/>
                                        </p:tgtEl>
                                        <p:attrNameLst>
                                          <p:attrName>style.visibility</p:attrName>
                                        </p:attrNameLst>
                                      </p:cBhvr>
                                      <p:to>
                                        <p:strVal val="visible"/>
                                      </p:to>
                                    </p:set>
                                    <p:animEffect transition="in" filter="fade">
                                      <p:cBhvr>
                                        <p:cTn id="27" dur="500"/>
                                        <p:tgtEl>
                                          <p:spTgt spid="1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25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Executing Shell Scripts </a:t>
            </a:r>
            <a:endParaRPr b="1">
              <a:solidFill>
                <a:schemeClr val="dk1"/>
              </a:solidFill>
            </a:endParaRPr>
          </a:p>
        </p:txBody>
      </p:sp>
      <p:sp>
        <p:nvSpPr>
          <p:cNvPr id="1975" name="Google Shape;1975;p252"/>
          <p:cNvSpPr txBox="1">
            <a:spLocks noGrp="1"/>
          </p:cNvSpPr>
          <p:nvPr>
            <p:ph type="body" idx="1"/>
          </p:nvPr>
        </p:nvSpPr>
        <p:spPr>
          <a:xfrm>
            <a:off x="677334" y="1916114"/>
            <a:ext cx="9811154"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In DOS, we name a batch file with a </a:t>
            </a:r>
            <a:r>
              <a:rPr lang="en-US" sz="2800" b="1">
                <a:solidFill>
                  <a:srgbClr val="FF0000"/>
                </a:solidFill>
              </a:rPr>
              <a:t>.bat</a:t>
            </a:r>
            <a:r>
              <a:rPr lang="en-US" sz="2800">
                <a:solidFill>
                  <a:srgbClr val="FF0000"/>
                </a:solidFill>
              </a:rPr>
              <a:t> </a:t>
            </a:r>
            <a:r>
              <a:rPr lang="en-US" sz="2800"/>
              <a:t>extension and it'll be recognized as an </a:t>
            </a:r>
            <a:r>
              <a:rPr lang="en-US" sz="2800">
                <a:solidFill>
                  <a:srgbClr val="FF0000"/>
                </a:solidFill>
              </a:rPr>
              <a:t>executable file</a:t>
            </a:r>
            <a:r>
              <a:rPr lang="en-US" sz="2800"/>
              <a:t>.</a:t>
            </a:r>
            <a:endParaRPr/>
          </a:p>
          <a:p>
            <a:pPr marL="342900" lvl="0" indent="-200660" algn="l" rtl="0">
              <a:lnSpc>
                <a:spcPct val="100000"/>
              </a:lnSpc>
              <a:spcBef>
                <a:spcPts val="1000"/>
              </a:spcBef>
              <a:spcAft>
                <a:spcPts val="0"/>
              </a:spcAft>
              <a:buSzPts val="2240"/>
              <a:buNone/>
            </a:pPr>
            <a:endParaRPr sz="2800"/>
          </a:p>
          <a:p>
            <a:pPr marL="342900" lvl="0" indent="-342900" algn="l" rtl="0">
              <a:lnSpc>
                <a:spcPct val="100000"/>
              </a:lnSpc>
              <a:spcBef>
                <a:spcPts val="1000"/>
              </a:spcBef>
              <a:spcAft>
                <a:spcPts val="0"/>
              </a:spcAft>
              <a:buSzPts val="2240"/>
              <a:buChar char="►"/>
            </a:pPr>
            <a:r>
              <a:rPr lang="en-US" sz="2800"/>
              <a:t>In linux, to make a file executable, you have to mark the file as</a:t>
            </a:r>
            <a:r>
              <a:rPr lang="en-US" sz="2800">
                <a:solidFill>
                  <a:srgbClr val="FF0000"/>
                </a:solidFill>
              </a:rPr>
              <a:t> “executable” (x)</a:t>
            </a:r>
            <a:r>
              <a:rPr lang="en-US" sz="2800"/>
              <a:t>  by using the </a:t>
            </a:r>
            <a:r>
              <a:rPr lang="en-US" sz="2800" b="1">
                <a:solidFill>
                  <a:srgbClr val="FF0000"/>
                </a:solidFill>
              </a:rPr>
              <a:t>chmod</a:t>
            </a:r>
            <a:r>
              <a:rPr lang="en-US" sz="2800">
                <a:solidFill>
                  <a:srgbClr val="FF0000"/>
                </a:solidFill>
              </a:rPr>
              <a:t> </a:t>
            </a:r>
            <a:r>
              <a:rPr lang="en-US"/>
              <a:t/>
            </a:r>
            <a:br>
              <a:rPr lang="en-US"/>
            </a:b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25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b="1">
              <a:solidFill>
                <a:schemeClr val="dk1"/>
              </a:solidFill>
            </a:endParaRPr>
          </a:p>
        </p:txBody>
      </p:sp>
      <p:sp>
        <p:nvSpPr>
          <p:cNvPr id="1981" name="Google Shape;1981;p25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Type the following command to </a:t>
            </a:r>
            <a:r>
              <a:rPr lang="en-US">
                <a:solidFill>
                  <a:srgbClr val="FF0000"/>
                </a:solidFill>
              </a:rPr>
              <a:t>make a file executable</a:t>
            </a:r>
            <a:r>
              <a:rPr lang="en-US"/>
              <a:t>:</a:t>
            </a:r>
            <a:endParaRPr/>
          </a:p>
          <a:p>
            <a:pPr marL="342900" lvl="0" indent="-342900" algn="l" rtl="0">
              <a:lnSpc>
                <a:spcPct val="100000"/>
              </a:lnSpc>
              <a:spcBef>
                <a:spcPts val="1000"/>
              </a:spcBef>
              <a:spcAft>
                <a:spcPts val="0"/>
              </a:spcAft>
              <a:buSzPts val="1440"/>
              <a:buNone/>
            </a:pPr>
            <a:r>
              <a:rPr lang="en-US"/>
              <a:t> </a:t>
            </a:r>
            <a:endParaRPr/>
          </a:p>
          <a:p>
            <a:pPr marL="342900" lvl="0" indent="-342900" algn="l" rtl="0">
              <a:lnSpc>
                <a:spcPct val="100000"/>
              </a:lnSpc>
              <a:spcBef>
                <a:spcPts val="1000"/>
              </a:spcBef>
              <a:spcAft>
                <a:spcPts val="0"/>
              </a:spcAft>
              <a:buSzPts val="1440"/>
              <a:buNone/>
            </a:pPr>
            <a:r>
              <a:rPr lang="en-US"/>
              <a:t>	$</a:t>
            </a:r>
            <a:r>
              <a:rPr lang="en-US" b="1"/>
              <a:t> chmod </a:t>
            </a:r>
            <a:r>
              <a:rPr lang="en-US" b="1">
                <a:solidFill>
                  <a:srgbClr val="FF0000"/>
                </a:solidFill>
              </a:rPr>
              <a:t>+x</a:t>
            </a:r>
            <a:r>
              <a:rPr lang="en-US" b="1"/>
              <a:t> deltemp</a:t>
            </a:r>
            <a:endParaRPr b="1"/>
          </a:p>
          <a:p>
            <a:pPr marL="342900" lvl="0" indent="-342900"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None/>
            </a:pPr>
            <a:r>
              <a:rPr lang="en-US"/>
              <a:t>	</a:t>
            </a:r>
            <a:r>
              <a:rPr lang="en-US" i="1"/>
              <a:t>$ ls -l deltemp (to verify)</a:t>
            </a:r>
            <a:r>
              <a:rPr lang="en-US"/>
              <a:t/>
            </a:r>
            <a:br>
              <a:rPr lang="en-US"/>
            </a:br>
            <a:endParaRPr b="1"/>
          </a:p>
          <a:p>
            <a:pPr marL="342900" lvl="0" indent="-251459" algn="l" rtl="0">
              <a:lnSpc>
                <a:spcPct val="100000"/>
              </a:lnSpc>
              <a:spcBef>
                <a:spcPts val="1000"/>
              </a:spcBef>
              <a:spcAft>
                <a:spcPts val="0"/>
              </a:spcAft>
              <a:buSzPts val="1440"/>
              <a:buNone/>
            </a:pPr>
            <a:endParaRPr b="1"/>
          </a:p>
          <a:p>
            <a:pPr marL="342900" lvl="0" indent="-251459" algn="l" rtl="0">
              <a:lnSpc>
                <a:spcPct val="100000"/>
              </a:lnSpc>
              <a:spcBef>
                <a:spcPts val="1000"/>
              </a:spcBef>
              <a:spcAft>
                <a:spcPts val="0"/>
              </a:spcAft>
              <a:buSzPts val="1440"/>
              <a:buNone/>
            </a:pP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4"/>
          <p:cNvPicPr preferRelativeResize="0"/>
          <p:nvPr/>
        </p:nvPicPr>
        <p:blipFill rotWithShape="1">
          <a:blip r:embed="rId3">
            <a:alphaModFix/>
          </a:blip>
          <a:srcRect/>
          <a:stretch/>
        </p:blipFill>
        <p:spPr>
          <a:xfrm>
            <a:off x="1775520" y="908721"/>
            <a:ext cx="6343650" cy="5457825"/>
          </a:xfrm>
          <a:prstGeom prst="rect">
            <a:avLst/>
          </a:prstGeom>
          <a:noFill/>
          <a:ln>
            <a:noFill/>
          </a:ln>
        </p:spPr>
      </p:pic>
      <p:pic>
        <p:nvPicPr>
          <p:cNvPr id="312" name="Google Shape;312;p44"/>
          <p:cNvPicPr preferRelativeResize="0"/>
          <p:nvPr/>
        </p:nvPicPr>
        <p:blipFill rotWithShape="1">
          <a:blip r:embed="rId4">
            <a:alphaModFix/>
          </a:blip>
          <a:srcRect/>
          <a:stretch/>
        </p:blipFill>
        <p:spPr>
          <a:xfrm>
            <a:off x="8616280" y="4509120"/>
            <a:ext cx="1905000" cy="1790700"/>
          </a:xfrm>
          <a:prstGeom prst="rect">
            <a:avLst/>
          </a:prstGeom>
          <a:noFill/>
          <a:ln>
            <a:noFill/>
          </a:ln>
        </p:spPr>
      </p:pic>
      <p:sp>
        <p:nvSpPr>
          <p:cNvPr id="313" name="Google Shape;313;p44"/>
          <p:cNvSpPr txBox="1">
            <a:spLocks noGrp="1"/>
          </p:cNvSpPr>
          <p:nvPr>
            <p:ph type="title"/>
          </p:nvPr>
        </p:nvSpPr>
        <p:spPr>
          <a:xfrm>
            <a:off x="649011" y="118281"/>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br>
              <a:rPr lang="en-US" b="1">
                <a:solidFill>
                  <a:schemeClr val="dk1"/>
                </a:solidFill>
              </a:rPr>
            </a:b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25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b="1">
              <a:solidFill>
                <a:schemeClr val="dk1"/>
              </a:solidFill>
            </a:endParaRPr>
          </a:p>
        </p:txBody>
      </p:sp>
      <p:sp>
        <p:nvSpPr>
          <p:cNvPr id="1987" name="Google Shape;1987;p25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To run the script with </a:t>
            </a:r>
            <a:r>
              <a:rPr lang="en-US" u="sng"/>
              <a:t>./script </a:t>
            </a:r>
            <a:r>
              <a:rPr lang="en-US"/>
              <a:t>no matter which shell the user has</a:t>
            </a:r>
            <a:endParaRPr/>
          </a:p>
          <a:p>
            <a:pPr marL="0" lvl="0" indent="0" algn="l" rtl="0">
              <a:lnSpc>
                <a:spcPct val="100000"/>
              </a:lnSpc>
              <a:spcBef>
                <a:spcPts val="1000"/>
              </a:spcBef>
              <a:spcAft>
                <a:spcPts val="0"/>
              </a:spcAft>
              <a:buSzPts val="1440"/>
              <a:buNone/>
            </a:pPr>
            <a:endParaRPr/>
          </a:p>
          <a:p>
            <a:pPr marL="342900" lvl="0" indent="-342900" algn="l" rtl="0">
              <a:lnSpc>
                <a:spcPct val="100000"/>
              </a:lnSpc>
              <a:spcBef>
                <a:spcPts val="1000"/>
              </a:spcBef>
              <a:spcAft>
                <a:spcPts val="0"/>
              </a:spcAft>
              <a:buSzPts val="1440"/>
              <a:buChar char="►"/>
            </a:pPr>
            <a:r>
              <a:rPr lang="en-US"/>
              <a:t>In this case, type the following command to </a:t>
            </a:r>
            <a:r>
              <a:rPr lang="en-US">
                <a:solidFill>
                  <a:srgbClr val="FF0000"/>
                </a:solidFill>
              </a:rPr>
              <a:t>execute the script</a:t>
            </a:r>
            <a:r>
              <a:rPr lang="en-US"/>
              <a:t>:</a:t>
            </a:r>
            <a:endParaRPr/>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None/>
            </a:pPr>
            <a:r>
              <a:rPr lang="en-US" b="1"/>
              <a:t>	</a:t>
            </a:r>
            <a:r>
              <a:rPr lang="en-US" b="1">
                <a:solidFill>
                  <a:srgbClr val="FF0000"/>
                </a:solidFill>
              </a:rPr>
              <a:t>./</a:t>
            </a:r>
            <a:r>
              <a:rPr lang="en-US" b="1"/>
              <a:t>deltemp</a:t>
            </a:r>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25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b="1"/>
              <a:t>Shebang - #!</a:t>
            </a:r>
            <a:endParaRPr b="1"/>
          </a:p>
        </p:txBody>
      </p:sp>
      <p:sp>
        <p:nvSpPr>
          <p:cNvPr id="1993" name="Google Shape;1993;p25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 is the shebang (hash + bang)</a:t>
            </a:r>
            <a:endParaRPr/>
          </a:p>
          <a:p>
            <a:pPr marL="342900" lvl="0" indent="-342900" algn="l" rtl="0">
              <a:lnSpc>
                <a:spcPct val="100000"/>
              </a:lnSpc>
              <a:spcBef>
                <a:spcPts val="1000"/>
              </a:spcBef>
              <a:spcAft>
                <a:spcPts val="0"/>
              </a:spcAft>
              <a:buSzPts val="1440"/>
              <a:buChar char="►"/>
            </a:pPr>
            <a:r>
              <a:rPr lang="en-US"/>
              <a:t>Tells the kernel what shell interpreter to use to run the script</a:t>
            </a:r>
            <a:endParaRPr/>
          </a:p>
          <a:p>
            <a:pPr marL="342900" lvl="0" indent="-342900" algn="l" rtl="0">
              <a:lnSpc>
                <a:spcPct val="100000"/>
              </a:lnSpc>
              <a:spcBef>
                <a:spcPts val="1000"/>
              </a:spcBef>
              <a:spcAft>
                <a:spcPts val="0"/>
              </a:spcAft>
              <a:buSzPts val="1440"/>
              <a:buChar char="►"/>
            </a:pPr>
            <a:r>
              <a:rPr lang="en-US"/>
              <a:t>Must be on the first line</a:t>
            </a:r>
            <a:endParaRPr/>
          </a:p>
          <a:p>
            <a:pPr marL="342900" lvl="0" indent="-342900" algn="l" rtl="0">
              <a:lnSpc>
                <a:spcPct val="100000"/>
              </a:lnSpc>
              <a:spcBef>
                <a:spcPts val="1000"/>
              </a:spcBef>
              <a:spcAft>
                <a:spcPts val="0"/>
              </a:spcAft>
              <a:buSzPts val="1440"/>
              <a:buChar char="►"/>
            </a:pPr>
            <a:r>
              <a:rPr lang="en-US"/>
              <a:t>#!/bin/sh</a:t>
            </a:r>
            <a:endParaRPr/>
          </a:p>
          <a:p>
            <a:pPr marL="342900" lvl="0" indent="-342900" algn="l" rtl="0">
              <a:lnSpc>
                <a:spcPct val="100000"/>
              </a:lnSpc>
              <a:spcBef>
                <a:spcPts val="1000"/>
              </a:spcBef>
              <a:spcAft>
                <a:spcPts val="0"/>
              </a:spcAft>
              <a:buSzPts val="1440"/>
              <a:buChar char="►"/>
            </a:pPr>
            <a:r>
              <a:rPr lang="en-US"/>
              <a:t>#!/usr/bin/ruby</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25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t>(</a:t>
            </a:r>
            <a:r>
              <a:rPr lang="en-US"/>
              <a:t>Script Name: Sample1)</a:t>
            </a:r>
            <a:br>
              <a:rPr lang="en-US"/>
            </a:br>
            <a:endParaRPr b="1">
              <a:solidFill>
                <a:schemeClr val="dk1"/>
              </a:solidFill>
            </a:endParaRPr>
          </a:p>
        </p:txBody>
      </p:sp>
      <p:sp>
        <p:nvSpPr>
          <p:cNvPr id="1999" name="Google Shape;1999;p256"/>
          <p:cNvSpPr txBox="1">
            <a:spLocks noGrp="1"/>
          </p:cNvSpPr>
          <p:nvPr>
            <p:ph type="body" idx="1"/>
          </p:nvPr>
        </p:nvSpPr>
        <p:spPr>
          <a:xfrm>
            <a:off x="677334" y="1714257"/>
            <a:ext cx="9434553"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632"/>
              <a:buNone/>
            </a:pPr>
            <a:r>
              <a:rPr lang="en-US" sz="2040"/>
              <a:t>	</a:t>
            </a:r>
            <a:r>
              <a:rPr lang="en-US" sz="2040" b="1"/>
              <a:t># This script displays the date, time, username and current directory. </a:t>
            </a:r>
            <a:endParaRPr/>
          </a:p>
          <a:p>
            <a:pPr marL="342900" lvl="0" indent="-342900" algn="l" rtl="0">
              <a:lnSpc>
                <a:spcPct val="90000"/>
              </a:lnSpc>
              <a:spcBef>
                <a:spcPts val="1000"/>
              </a:spcBef>
              <a:spcAft>
                <a:spcPts val="0"/>
              </a:spcAft>
              <a:buSzPts val="1632"/>
              <a:buNone/>
            </a:pPr>
            <a:r>
              <a:rPr lang="en-US" sz="2040" b="1"/>
              <a:t>	echo Date and time is: </a:t>
            </a:r>
            <a:endParaRPr/>
          </a:p>
          <a:p>
            <a:pPr marL="342900" lvl="0" indent="-342900" algn="l" rtl="0">
              <a:lnSpc>
                <a:spcPct val="90000"/>
              </a:lnSpc>
              <a:spcBef>
                <a:spcPts val="1000"/>
              </a:spcBef>
              <a:spcAft>
                <a:spcPts val="0"/>
              </a:spcAft>
              <a:buSzPts val="1632"/>
              <a:buNone/>
            </a:pPr>
            <a:r>
              <a:rPr lang="en-US" sz="2040" b="1"/>
              <a:t>	date </a:t>
            </a:r>
            <a:endParaRPr/>
          </a:p>
          <a:p>
            <a:pPr marL="342900" lvl="0" indent="-342900" algn="l" rtl="0">
              <a:lnSpc>
                <a:spcPct val="90000"/>
              </a:lnSpc>
              <a:spcBef>
                <a:spcPts val="1000"/>
              </a:spcBef>
              <a:spcAft>
                <a:spcPts val="0"/>
              </a:spcAft>
              <a:buSzPts val="1632"/>
              <a:buNone/>
            </a:pPr>
            <a:r>
              <a:rPr lang="en-US" sz="2040" b="1"/>
              <a:t>	echo </a:t>
            </a:r>
            <a:endParaRPr/>
          </a:p>
          <a:p>
            <a:pPr marL="342900" lvl="0" indent="-342900" algn="l" rtl="0">
              <a:lnSpc>
                <a:spcPct val="90000"/>
              </a:lnSpc>
              <a:spcBef>
                <a:spcPts val="1000"/>
              </a:spcBef>
              <a:spcAft>
                <a:spcPts val="0"/>
              </a:spcAft>
              <a:buSzPts val="1632"/>
              <a:buNone/>
            </a:pPr>
            <a:r>
              <a:rPr lang="en-US" sz="2040" b="1"/>
              <a:t>	echo Your username is: </a:t>
            </a:r>
            <a:endParaRPr/>
          </a:p>
          <a:p>
            <a:pPr marL="342900" lvl="0" indent="-342900" algn="l" rtl="0">
              <a:lnSpc>
                <a:spcPct val="90000"/>
              </a:lnSpc>
              <a:spcBef>
                <a:spcPts val="1000"/>
              </a:spcBef>
              <a:spcAft>
                <a:spcPts val="0"/>
              </a:spcAft>
              <a:buSzPts val="1632"/>
              <a:buNone/>
            </a:pPr>
            <a:r>
              <a:rPr lang="en-US" sz="2040" b="1"/>
              <a:t>	whoami</a:t>
            </a:r>
            <a:endParaRPr sz="2040" b="1"/>
          </a:p>
          <a:p>
            <a:pPr marL="342900" lvl="0" indent="-342900" algn="l" rtl="0">
              <a:lnSpc>
                <a:spcPct val="90000"/>
              </a:lnSpc>
              <a:spcBef>
                <a:spcPts val="1000"/>
              </a:spcBef>
              <a:spcAft>
                <a:spcPts val="0"/>
              </a:spcAft>
              <a:buSzPts val="1632"/>
              <a:buNone/>
            </a:pPr>
            <a:r>
              <a:rPr lang="en-US" sz="2040" b="1"/>
              <a:t>	echo</a:t>
            </a:r>
            <a:endParaRPr/>
          </a:p>
          <a:p>
            <a:pPr marL="342900" lvl="0" indent="-342900" algn="l" rtl="0">
              <a:lnSpc>
                <a:spcPct val="90000"/>
              </a:lnSpc>
              <a:spcBef>
                <a:spcPts val="1000"/>
              </a:spcBef>
              <a:spcAft>
                <a:spcPts val="0"/>
              </a:spcAft>
              <a:buSzPts val="1632"/>
              <a:buNone/>
            </a:pPr>
            <a:r>
              <a:rPr lang="en-US" sz="2040" b="1"/>
              <a:t>	echo -n Your current directory is:</a:t>
            </a:r>
            <a:endParaRPr/>
          </a:p>
          <a:p>
            <a:pPr marL="342900" lvl="0" indent="-342900" algn="l" rtl="0">
              <a:lnSpc>
                <a:spcPct val="90000"/>
              </a:lnSpc>
              <a:spcBef>
                <a:spcPts val="1000"/>
              </a:spcBef>
              <a:spcAft>
                <a:spcPts val="0"/>
              </a:spcAft>
              <a:buSzPts val="1632"/>
              <a:buNone/>
            </a:pPr>
            <a:r>
              <a:rPr lang="en-US" sz="2040" b="1"/>
              <a:t>	pwd </a:t>
            </a:r>
            <a:endParaRPr/>
          </a:p>
          <a:p>
            <a:pPr marL="342900" lvl="0" indent="-239268" algn="l" rtl="0">
              <a:lnSpc>
                <a:spcPct val="90000"/>
              </a:lnSpc>
              <a:spcBef>
                <a:spcPts val="1000"/>
              </a:spcBef>
              <a:spcAft>
                <a:spcPts val="0"/>
              </a:spcAft>
              <a:buSzPts val="1632"/>
              <a:buNone/>
            </a:pPr>
            <a:endParaRPr sz="204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257"/>
          <p:cNvSpPr txBox="1">
            <a:spLocks noGrp="1"/>
          </p:cNvSpPr>
          <p:nvPr>
            <p:ph type="title"/>
          </p:nvPr>
        </p:nvSpPr>
        <p:spPr>
          <a:xfrm>
            <a:off x="838200" y="567285"/>
            <a:ext cx="8496944" cy="7921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Arguments and Special Variables</a:t>
            </a:r>
            <a:endParaRPr>
              <a:solidFill>
                <a:schemeClr val="dk1"/>
              </a:solidFill>
            </a:endParaRPr>
          </a:p>
        </p:txBody>
      </p:sp>
      <p:sp>
        <p:nvSpPr>
          <p:cNvPr id="2005" name="Google Shape;2005;p257"/>
          <p:cNvSpPr txBox="1">
            <a:spLocks noGrp="1"/>
          </p:cNvSpPr>
          <p:nvPr>
            <p:ph type="body" idx="1"/>
          </p:nvPr>
        </p:nvSpPr>
        <p:spPr>
          <a:xfrm>
            <a:off x="677334" y="1760221"/>
            <a:ext cx="10615506" cy="4281142"/>
          </a:xfrm>
          <a:prstGeom prst="rect">
            <a:avLst/>
          </a:prstGeom>
          <a:noFill/>
          <a:ln>
            <a:noFill/>
          </a:ln>
        </p:spPr>
        <p:txBody>
          <a:bodyPr spcFirstLastPara="1" wrap="square" lIns="91425" tIns="45700" rIns="91425" bIns="45700" anchor="t" anchorCtr="0">
            <a:noAutofit/>
          </a:bodyPr>
          <a:lstStyle/>
          <a:p>
            <a:pPr marL="342900" lvl="0" indent="-342900" algn="ctr" rtl="0">
              <a:lnSpc>
                <a:spcPct val="100000"/>
              </a:lnSpc>
              <a:spcBef>
                <a:spcPts val="0"/>
              </a:spcBef>
              <a:spcAft>
                <a:spcPts val="0"/>
              </a:spcAft>
              <a:buSzPts val="1440"/>
              <a:buNone/>
            </a:pPr>
            <a:r>
              <a:rPr lang="en-US" b="1"/>
              <a:t>	$</a:t>
            </a:r>
            <a:r>
              <a:rPr lang="en-US" b="1" i="1"/>
              <a:t>script_file</a:t>
            </a:r>
            <a:r>
              <a:rPr lang="en-US" b="1"/>
              <a:t> val1 val2 val3 val4</a:t>
            </a:r>
            <a:endParaRPr/>
          </a:p>
          <a:p>
            <a:pPr marL="342900" lvl="0" indent="-342900" algn="ctr" rtl="0">
              <a:lnSpc>
                <a:spcPct val="100000"/>
              </a:lnSpc>
              <a:spcBef>
                <a:spcPts val="1000"/>
              </a:spcBef>
              <a:spcAft>
                <a:spcPts val="0"/>
              </a:spcAft>
              <a:buSzPts val="1440"/>
              <a:buNone/>
            </a:pPr>
            <a:endParaRPr/>
          </a:p>
          <a:p>
            <a:pPr marL="342900" lvl="0" indent="-342900" algn="l" rtl="0">
              <a:lnSpc>
                <a:spcPct val="100000"/>
              </a:lnSpc>
              <a:spcBef>
                <a:spcPts val="1000"/>
              </a:spcBef>
              <a:spcAft>
                <a:spcPts val="0"/>
              </a:spcAft>
              <a:buSzPts val="1440"/>
              <a:buChar char="►"/>
            </a:pPr>
            <a:r>
              <a:rPr lang="en-US"/>
              <a:t>Arguments are the </a:t>
            </a:r>
            <a:r>
              <a:rPr lang="en-US">
                <a:solidFill>
                  <a:srgbClr val="FF0000"/>
                </a:solidFill>
              </a:rPr>
              <a:t>values</a:t>
            </a:r>
            <a:r>
              <a:rPr lang="en-US"/>
              <a:t> you pass to a shell script. </a:t>
            </a:r>
            <a:endParaRPr/>
          </a:p>
          <a:p>
            <a:pPr marL="342900" lvl="0" indent="-251459" algn="l" rtl="0">
              <a:lnSpc>
                <a:spcPct val="100000"/>
              </a:lnSpc>
              <a:spcBef>
                <a:spcPts val="1000"/>
              </a:spcBef>
              <a:spcAft>
                <a:spcPts val="0"/>
              </a:spcAft>
              <a:buSzPts val="1440"/>
              <a:buNone/>
            </a:pPr>
            <a:endParaRPr/>
          </a:p>
          <a:p>
            <a:pPr marL="342900" lvl="0" indent="-342900" algn="l" rtl="0">
              <a:lnSpc>
                <a:spcPct val="100000"/>
              </a:lnSpc>
              <a:spcBef>
                <a:spcPts val="1000"/>
              </a:spcBef>
              <a:spcAft>
                <a:spcPts val="0"/>
              </a:spcAft>
              <a:buSzPts val="1440"/>
              <a:buChar char="►"/>
            </a:pPr>
            <a:r>
              <a:rPr lang="en-US"/>
              <a:t>Each value on the command line after the name of the script will be assigned to the </a:t>
            </a:r>
            <a:r>
              <a:rPr lang="en-US">
                <a:solidFill>
                  <a:srgbClr val="FF0000"/>
                </a:solidFill>
              </a:rPr>
              <a:t>special variables </a:t>
            </a:r>
            <a:r>
              <a:rPr lang="en-US" b="1">
                <a:solidFill>
                  <a:srgbClr val="FF0000"/>
                </a:solidFill>
              </a:rPr>
              <a:t>$1</a:t>
            </a:r>
            <a:r>
              <a:rPr lang="en-US">
                <a:solidFill>
                  <a:srgbClr val="FF0000"/>
                </a:solidFill>
              </a:rPr>
              <a:t>, </a:t>
            </a:r>
            <a:r>
              <a:rPr lang="en-US" b="1">
                <a:solidFill>
                  <a:srgbClr val="FF0000"/>
                </a:solidFill>
              </a:rPr>
              <a:t>$2</a:t>
            </a:r>
            <a:r>
              <a:rPr lang="en-US">
                <a:solidFill>
                  <a:srgbClr val="FF0000"/>
                </a:solidFill>
              </a:rPr>
              <a:t>, </a:t>
            </a:r>
            <a:r>
              <a:rPr lang="en-US" b="1">
                <a:solidFill>
                  <a:srgbClr val="FF0000"/>
                </a:solidFill>
              </a:rPr>
              <a:t>$3</a:t>
            </a:r>
            <a:r>
              <a:rPr lang="en-US"/>
              <a:t>, and </a:t>
            </a:r>
            <a:r>
              <a:rPr lang="en-US">
                <a:solidFill>
                  <a:srgbClr val="FF0000"/>
                </a:solidFill>
              </a:rPr>
              <a:t>so on</a:t>
            </a:r>
            <a:r>
              <a:rPr lang="en-US"/>
              <a:t>. </a:t>
            </a:r>
            <a:endParaRPr/>
          </a:p>
          <a:p>
            <a:pPr marL="342900" lvl="0" indent="-251459" algn="l" rtl="0">
              <a:lnSpc>
                <a:spcPct val="100000"/>
              </a:lnSpc>
              <a:spcBef>
                <a:spcPts val="1000"/>
              </a:spcBef>
              <a:spcAft>
                <a:spcPts val="0"/>
              </a:spcAft>
              <a:buSzPts val="1440"/>
              <a:buNone/>
            </a:pPr>
            <a:endParaRPr/>
          </a:p>
          <a:p>
            <a:pPr marL="342900" lvl="0" indent="-342900" algn="l" rtl="0">
              <a:lnSpc>
                <a:spcPct val="100000"/>
              </a:lnSpc>
              <a:spcBef>
                <a:spcPts val="1000"/>
              </a:spcBef>
              <a:spcAft>
                <a:spcPts val="0"/>
              </a:spcAft>
              <a:buSzPts val="1440"/>
              <a:buChar char="►"/>
            </a:pPr>
            <a:r>
              <a:rPr lang="en-US"/>
              <a:t>The name of the </a:t>
            </a:r>
            <a:r>
              <a:rPr lang="en-US">
                <a:solidFill>
                  <a:srgbClr val="FF0000"/>
                </a:solidFill>
              </a:rPr>
              <a:t>currently running script </a:t>
            </a:r>
            <a:r>
              <a:rPr lang="en-US"/>
              <a:t>is stored in the </a:t>
            </a:r>
            <a:r>
              <a:rPr lang="en-US" b="1">
                <a:solidFill>
                  <a:srgbClr val="FF0000"/>
                </a:solidFill>
              </a:rPr>
              <a:t>$0</a:t>
            </a:r>
            <a:r>
              <a:rPr lang="en-US"/>
              <a:t> variable. (try $# and $*)</a:t>
            </a:r>
            <a:endParaRPr/>
          </a:p>
          <a:p>
            <a:pPr marL="342900" lvl="0" indent="-251459" algn="l" rtl="0">
              <a:lnSpc>
                <a:spcPct val="100000"/>
              </a:lnSpc>
              <a:spcBef>
                <a:spcPts val="1000"/>
              </a:spcBef>
              <a:spcAft>
                <a:spcPts val="0"/>
              </a:spcAft>
              <a:buSzPts val="1440"/>
              <a:buNone/>
            </a:pPr>
            <a:endParaRPr/>
          </a:p>
        </p:txBody>
      </p:sp>
      <p:sp>
        <p:nvSpPr>
          <p:cNvPr id="2006" name="Google Shape;2006;p257"/>
          <p:cNvSpPr/>
          <p:nvPr/>
        </p:nvSpPr>
        <p:spPr>
          <a:xfrm>
            <a:off x="3118520" y="1543130"/>
            <a:ext cx="5400600" cy="648072"/>
          </a:xfrm>
          <a:prstGeom prst="rect">
            <a:avLst/>
          </a:prstGeom>
          <a:noFill/>
          <a:ln w="19050" cap="rnd" cmpd="sng">
            <a:solidFill>
              <a:srgbClr val="0A0E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258"/>
          <p:cNvSpPr txBox="1">
            <a:spLocks noGrp="1"/>
          </p:cNvSpPr>
          <p:nvPr>
            <p:ph type="title"/>
          </p:nvPr>
        </p:nvSpPr>
        <p:spPr>
          <a:xfrm>
            <a:off x="617220" y="365125"/>
            <a:ext cx="10736579" cy="13255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of Shell Script </a:t>
            </a:r>
            <a:r>
              <a:rPr lang="en-US" b="1"/>
              <a:t>(</a:t>
            </a:r>
            <a:r>
              <a:rPr lang="en-US"/>
              <a:t>Script Name: Sample2)</a:t>
            </a:r>
            <a:br>
              <a:rPr lang="en-US"/>
            </a:br>
            <a:endParaRPr b="1">
              <a:solidFill>
                <a:schemeClr val="dk1"/>
              </a:solidFill>
            </a:endParaRPr>
          </a:p>
        </p:txBody>
      </p:sp>
      <p:sp>
        <p:nvSpPr>
          <p:cNvPr id="2012" name="Google Shape;2012;p258"/>
          <p:cNvSpPr txBox="1">
            <a:spLocks noGrp="1"/>
          </p:cNvSpPr>
          <p:nvPr>
            <p:ph type="body" idx="1"/>
          </p:nvPr>
        </p:nvSpPr>
        <p:spPr>
          <a:xfrm>
            <a:off x="777241" y="1556793"/>
            <a:ext cx="9505818" cy="452396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Create a script with the following contents:</a:t>
            </a:r>
            <a:endParaRPr/>
          </a:p>
          <a:p>
            <a:pPr marL="342900" lvl="0" indent="-342900" algn="l" rtl="0">
              <a:lnSpc>
                <a:spcPct val="100000"/>
              </a:lnSpc>
              <a:spcBef>
                <a:spcPts val="1000"/>
              </a:spcBef>
              <a:spcAft>
                <a:spcPts val="0"/>
              </a:spcAft>
              <a:buSzPts val="1440"/>
              <a:buNone/>
            </a:pPr>
            <a:r>
              <a:rPr lang="en-US"/>
              <a:t>	</a:t>
            </a:r>
            <a:r>
              <a:rPr lang="en-US" b="1"/>
              <a:t>#!/bin/bash</a:t>
            </a:r>
            <a:endParaRPr/>
          </a:p>
          <a:p>
            <a:pPr marL="342900" lvl="0" indent="-342900" algn="l" rtl="0">
              <a:lnSpc>
                <a:spcPct val="100000"/>
              </a:lnSpc>
              <a:spcBef>
                <a:spcPts val="1000"/>
              </a:spcBef>
              <a:spcAft>
                <a:spcPts val="0"/>
              </a:spcAft>
              <a:buSzPts val="1440"/>
              <a:buNone/>
            </a:pPr>
            <a:r>
              <a:rPr lang="en-US" b="1"/>
              <a:t>	#This is sample script</a:t>
            </a:r>
            <a:endParaRPr/>
          </a:p>
          <a:p>
            <a:pPr marL="342900" lvl="0" indent="-342900" algn="l" rtl="0">
              <a:lnSpc>
                <a:spcPct val="100000"/>
              </a:lnSpc>
              <a:spcBef>
                <a:spcPts val="1000"/>
              </a:spcBef>
              <a:spcAft>
                <a:spcPts val="0"/>
              </a:spcAft>
              <a:buSzPts val="1440"/>
              <a:buNone/>
            </a:pPr>
            <a:r>
              <a:rPr lang="en-US" b="1"/>
              <a:t>	echo "The name of this script is: $0”</a:t>
            </a:r>
            <a:endParaRPr b="1"/>
          </a:p>
          <a:p>
            <a:pPr marL="342900" lvl="0" indent="-342900" algn="l" rtl="0">
              <a:lnSpc>
                <a:spcPct val="100000"/>
              </a:lnSpc>
              <a:spcBef>
                <a:spcPts val="1000"/>
              </a:spcBef>
              <a:spcAft>
                <a:spcPts val="0"/>
              </a:spcAft>
              <a:buSzPts val="1440"/>
              <a:buNone/>
            </a:pPr>
            <a:r>
              <a:rPr lang="en-US" b="1"/>
              <a:t>	echo "First pass-in value is: $1"</a:t>
            </a:r>
            <a:br>
              <a:rPr lang="en-US" b="1"/>
            </a:br>
            <a:r>
              <a:rPr lang="en-US" b="1"/>
              <a:t>echo "Second pass-in value is: $2"</a:t>
            </a:r>
            <a:br>
              <a:rPr lang="en-US" b="1"/>
            </a:br>
            <a:r>
              <a:rPr lang="en-US" b="1"/>
              <a:t>echo "There are $# values passed in."</a:t>
            </a:r>
            <a:br>
              <a:rPr lang="en-US" b="1"/>
            </a:br>
            <a:r>
              <a:rPr lang="en-US" b="1">
                <a:solidFill>
                  <a:srgbClr val="C00000"/>
                </a:solidFill>
              </a:rPr>
              <a:t>echo "The full argument string is: $*“</a:t>
            </a:r>
            <a:endParaRPr/>
          </a:p>
          <a:p>
            <a:pPr marL="342900" lvl="0" indent="-342900" algn="l" rtl="0">
              <a:lnSpc>
                <a:spcPct val="100000"/>
              </a:lnSpc>
              <a:spcBef>
                <a:spcPts val="1000"/>
              </a:spcBef>
              <a:spcAft>
                <a:spcPts val="0"/>
              </a:spcAft>
              <a:buSzPts val="1440"/>
              <a:buNone/>
            </a:pPr>
            <a:r>
              <a:rPr lang="en-US" b="1">
                <a:solidFill>
                  <a:srgbClr val="C00000"/>
                </a:solidFill>
              </a:rPr>
              <a:t>     echo "The parameters are $@”</a:t>
            </a:r>
            <a:endParaRPr/>
          </a:p>
          <a:p>
            <a:pPr marL="342900" lvl="0" indent="-342900" algn="l" rtl="0">
              <a:lnSpc>
                <a:spcPct val="100000"/>
              </a:lnSpc>
              <a:spcBef>
                <a:spcPts val="1000"/>
              </a:spcBef>
              <a:spcAft>
                <a:spcPts val="0"/>
              </a:spcAft>
              <a:buSzPts val="1440"/>
              <a:buNone/>
            </a:pPr>
            <a:endParaRPr>
              <a:solidFill>
                <a:srgbClr val="C00000"/>
              </a:solidFill>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25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Mathematic Expressions</a:t>
            </a:r>
            <a:endParaRPr b="1">
              <a:solidFill>
                <a:schemeClr val="dk1"/>
              </a:solidFill>
            </a:endParaRPr>
          </a:p>
        </p:txBody>
      </p:sp>
      <p:sp>
        <p:nvSpPr>
          <p:cNvPr id="2018" name="Google Shape;2018;p25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Arithmetic is not built into the Bourne shell.</a:t>
            </a:r>
            <a:endParaRPr/>
          </a:p>
          <a:p>
            <a:pPr marL="342900" lvl="0" indent="-342900" algn="l" rtl="0">
              <a:lnSpc>
                <a:spcPct val="100000"/>
              </a:lnSpc>
              <a:spcBef>
                <a:spcPts val="1000"/>
              </a:spcBef>
              <a:spcAft>
                <a:spcPts val="0"/>
              </a:spcAft>
              <a:buSzPts val="1440"/>
              <a:buChar char="►"/>
            </a:pPr>
            <a:r>
              <a:rPr lang="en-US"/>
              <a:t>To perform simple arithmetic calculations ( * / % + -), </a:t>
            </a:r>
            <a:r>
              <a:rPr lang="en-US">
                <a:solidFill>
                  <a:srgbClr val="FF0000"/>
                </a:solidFill>
              </a:rPr>
              <a:t>expr</a:t>
            </a:r>
            <a:r>
              <a:rPr lang="en-US"/>
              <a:t> command is needed.  </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26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Examples</a:t>
            </a:r>
            <a:endParaRPr b="1">
              <a:solidFill>
                <a:schemeClr val="dk1"/>
              </a:solidFill>
            </a:endParaRPr>
          </a:p>
        </p:txBody>
      </p:sp>
      <p:sp>
        <p:nvSpPr>
          <p:cNvPr id="2024" name="Google Shape;2024;p26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$expr 1 + 4</a:t>
            </a:r>
            <a:endParaRPr/>
          </a:p>
          <a:p>
            <a:pPr marL="342900" lvl="0" indent="-342900" algn="l" rtl="0">
              <a:lnSpc>
                <a:spcPct val="100000"/>
              </a:lnSpc>
              <a:spcBef>
                <a:spcPts val="1000"/>
              </a:spcBef>
              <a:spcAft>
                <a:spcPts val="0"/>
              </a:spcAft>
              <a:buSzPts val="1440"/>
              <a:buNone/>
            </a:pPr>
            <a:r>
              <a:rPr lang="en-US" b="1"/>
              <a:t>	</a:t>
            </a:r>
            <a:r>
              <a:rPr lang="en-US" b="1">
                <a:solidFill>
                  <a:srgbClr val="3399FF"/>
                </a:solidFill>
              </a:rPr>
              <a:t>5</a:t>
            </a:r>
            <a:endParaRPr/>
          </a:p>
          <a:p>
            <a:pPr marL="342900" lvl="0" indent="-342900" algn="l" rtl="0">
              <a:lnSpc>
                <a:spcPct val="100000"/>
              </a:lnSpc>
              <a:spcBef>
                <a:spcPts val="1000"/>
              </a:spcBef>
              <a:spcAft>
                <a:spcPts val="0"/>
              </a:spcAft>
              <a:buSzPts val="1440"/>
              <a:buNone/>
            </a:pPr>
            <a:r>
              <a:rPr lang="en-US" b="1"/>
              <a:t>	</a:t>
            </a:r>
            <a:endParaRPr/>
          </a:p>
          <a:p>
            <a:pPr marL="342900" lvl="0" indent="-342900" algn="l" rtl="0">
              <a:lnSpc>
                <a:spcPct val="100000"/>
              </a:lnSpc>
              <a:spcBef>
                <a:spcPts val="1000"/>
              </a:spcBef>
              <a:spcAft>
                <a:spcPts val="0"/>
              </a:spcAft>
              <a:buSzPts val="1440"/>
              <a:buNone/>
            </a:pPr>
            <a:r>
              <a:rPr lang="en-US" b="1"/>
              <a:t>	$expr 1+4</a:t>
            </a:r>
            <a:endParaRPr/>
          </a:p>
          <a:p>
            <a:pPr marL="342900" lvl="0" indent="-342900" algn="l" rtl="0">
              <a:lnSpc>
                <a:spcPct val="100000"/>
              </a:lnSpc>
              <a:spcBef>
                <a:spcPts val="1000"/>
              </a:spcBef>
              <a:spcAft>
                <a:spcPts val="0"/>
              </a:spcAft>
              <a:buSzPts val="1440"/>
              <a:buNone/>
            </a:pPr>
            <a:r>
              <a:rPr lang="en-US" b="1"/>
              <a:t>	</a:t>
            </a:r>
            <a:r>
              <a:rPr lang="en-US" b="1">
                <a:solidFill>
                  <a:srgbClr val="3399FF"/>
                </a:solidFill>
              </a:rPr>
              <a:t>1+4</a:t>
            </a:r>
            <a:endParaRPr/>
          </a:p>
          <a:p>
            <a:pPr marL="342900" lvl="0" indent="-342900"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None/>
            </a:pPr>
            <a:r>
              <a:rPr lang="en-US" b="1"/>
              <a:t>	$expr 5 + 9 / 3</a:t>
            </a:r>
            <a:endParaRPr/>
          </a:p>
          <a:p>
            <a:pPr marL="342900" lvl="0" indent="-342900" algn="l" rtl="0">
              <a:lnSpc>
                <a:spcPct val="100000"/>
              </a:lnSpc>
              <a:spcBef>
                <a:spcPts val="1000"/>
              </a:spcBef>
              <a:spcAft>
                <a:spcPts val="0"/>
              </a:spcAft>
              <a:buSzPts val="1440"/>
              <a:buNone/>
            </a:pPr>
            <a:r>
              <a:rPr lang="en-US" b="1"/>
              <a:t>	</a:t>
            </a:r>
            <a:r>
              <a:rPr lang="en-US" b="1">
                <a:solidFill>
                  <a:srgbClr val="3399FF"/>
                </a:solidFill>
              </a:rPr>
              <a:t>8</a:t>
            </a:r>
            <a:endParaRPr b="1">
              <a:solidFill>
                <a:srgbClr val="3399FF"/>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26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4"/>
              </a:buClr>
              <a:buSzPts val="3600"/>
              <a:buFont typeface="Trebuchet MS"/>
              <a:buNone/>
            </a:pPr>
            <a:r>
              <a:rPr lang="en-US" b="1">
                <a:solidFill>
                  <a:schemeClr val="accent4"/>
                </a:solidFill>
              </a:rPr>
              <a:t>Examples</a:t>
            </a:r>
            <a:endParaRPr b="1">
              <a:solidFill>
                <a:schemeClr val="accent4"/>
              </a:solidFill>
            </a:endParaRPr>
          </a:p>
        </p:txBody>
      </p:sp>
      <p:sp>
        <p:nvSpPr>
          <p:cNvPr id="2030" name="Google Shape;2030;p26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1632"/>
              <a:buNone/>
            </a:pPr>
            <a:r>
              <a:rPr lang="en-US" sz="2040"/>
              <a:t>	</a:t>
            </a:r>
            <a:r>
              <a:rPr lang="en-US" sz="2040" b="1"/>
              <a:t>$expr 5 * 4</a:t>
            </a:r>
            <a:endParaRPr/>
          </a:p>
          <a:p>
            <a:pPr marL="342900" lvl="0" indent="-342900" algn="l" rtl="0">
              <a:lnSpc>
                <a:spcPct val="80000"/>
              </a:lnSpc>
              <a:spcBef>
                <a:spcPts val="1000"/>
              </a:spcBef>
              <a:spcAft>
                <a:spcPts val="0"/>
              </a:spcAft>
              <a:buSzPts val="1632"/>
              <a:buNone/>
            </a:pPr>
            <a:r>
              <a:rPr lang="en-US" sz="2040" b="1"/>
              <a:t>	</a:t>
            </a:r>
            <a:r>
              <a:rPr lang="en-US" sz="2040" b="1">
                <a:solidFill>
                  <a:srgbClr val="3399FF"/>
                </a:solidFill>
              </a:rPr>
              <a:t>error</a:t>
            </a:r>
            <a:endParaRPr/>
          </a:p>
          <a:p>
            <a:pPr marL="342900" lvl="0" indent="-342900" algn="l" rtl="0">
              <a:lnSpc>
                <a:spcPct val="80000"/>
              </a:lnSpc>
              <a:spcBef>
                <a:spcPts val="1000"/>
              </a:spcBef>
              <a:spcAft>
                <a:spcPts val="0"/>
              </a:spcAft>
              <a:buSzPts val="1632"/>
              <a:buNone/>
            </a:pPr>
            <a:endParaRPr sz="2040" b="1"/>
          </a:p>
          <a:p>
            <a:pPr marL="342900" lvl="0" indent="-342900" algn="l" rtl="0">
              <a:lnSpc>
                <a:spcPct val="80000"/>
              </a:lnSpc>
              <a:spcBef>
                <a:spcPts val="1000"/>
              </a:spcBef>
              <a:spcAft>
                <a:spcPts val="0"/>
              </a:spcAft>
              <a:buSzPts val="1632"/>
              <a:buNone/>
            </a:pPr>
            <a:r>
              <a:rPr lang="en-US" sz="2040" b="1"/>
              <a:t>	$expr 5 \* 4 </a:t>
            </a:r>
            <a:endParaRPr/>
          </a:p>
          <a:p>
            <a:pPr marL="342900" lvl="0" indent="-342900" algn="l" rtl="0">
              <a:lnSpc>
                <a:spcPct val="80000"/>
              </a:lnSpc>
              <a:spcBef>
                <a:spcPts val="1000"/>
              </a:spcBef>
              <a:spcAft>
                <a:spcPts val="0"/>
              </a:spcAft>
              <a:buSzPts val="1632"/>
              <a:buNone/>
            </a:pPr>
            <a:r>
              <a:rPr lang="en-US" sz="2040" b="1"/>
              <a:t>	</a:t>
            </a:r>
            <a:r>
              <a:rPr lang="en-US" sz="2040" b="1">
                <a:solidFill>
                  <a:srgbClr val="3399FF"/>
                </a:solidFill>
              </a:rPr>
              <a:t>20</a:t>
            </a:r>
            <a:endParaRPr/>
          </a:p>
          <a:p>
            <a:pPr marL="342900" lvl="0" indent="-342900" algn="l" rtl="0">
              <a:lnSpc>
                <a:spcPct val="80000"/>
              </a:lnSpc>
              <a:spcBef>
                <a:spcPts val="1000"/>
              </a:spcBef>
              <a:spcAft>
                <a:spcPts val="0"/>
              </a:spcAft>
              <a:buSzPts val="1632"/>
              <a:buNone/>
            </a:pPr>
            <a:endParaRPr sz="2040" b="1"/>
          </a:p>
          <a:p>
            <a:pPr marL="342900" lvl="0" indent="-342900" algn="l" rtl="0">
              <a:lnSpc>
                <a:spcPct val="80000"/>
              </a:lnSpc>
              <a:spcBef>
                <a:spcPts val="1000"/>
              </a:spcBef>
              <a:spcAft>
                <a:spcPts val="0"/>
              </a:spcAft>
              <a:buSzPts val="1632"/>
              <a:buNone/>
            </a:pPr>
            <a:r>
              <a:rPr lang="en-US" sz="2040" b="1"/>
              <a:t>	$num=1</a:t>
            </a:r>
            <a:endParaRPr/>
          </a:p>
          <a:p>
            <a:pPr marL="342900" lvl="0" indent="-342900" algn="l" rtl="0">
              <a:lnSpc>
                <a:spcPct val="80000"/>
              </a:lnSpc>
              <a:spcBef>
                <a:spcPts val="1000"/>
              </a:spcBef>
              <a:spcAft>
                <a:spcPts val="0"/>
              </a:spcAft>
              <a:buSzPts val="1632"/>
              <a:buNone/>
            </a:pPr>
            <a:r>
              <a:rPr lang="en-US" sz="2040" b="1"/>
              <a:t>	$num=`expr $num + 1`</a:t>
            </a:r>
            <a:endParaRPr/>
          </a:p>
          <a:p>
            <a:pPr marL="342900" lvl="0" indent="-342900" algn="l" rtl="0">
              <a:lnSpc>
                <a:spcPct val="80000"/>
              </a:lnSpc>
              <a:spcBef>
                <a:spcPts val="1000"/>
              </a:spcBef>
              <a:spcAft>
                <a:spcPts val="0"/>
              </a:spcAft>
              <a:buSzPts val="1632"/>
              <a:buNone/>
            </a:pPr>
            <a:r>
              <a:rPr lang="en-US" sz="2040" b="1"/>
              <a:t>	$echo $num</a:t>
            </a:r>
            <a:endParaRPr/>
          </a:p>
          <a:p>
            <a:pPr marL="342900" lvl="0" indent="-342900" algn="l" rtl="0">
              <a:lnSpc>
                <a:spcPct val="80000"/>
              </a:lnSpc>
              <a:spcBef>
                <a:spcPts val="1000"/>
              </a:spcBef>
              <a:spcAft>
                <a:spcPts val="0"/>
              </a:spcAft>
              <a:buSzPts val="1632"/>
              <a:buNone/>
            </a:pPr>
            <a:r>
              <a:rPr lang="en-US" sz="2040" b="1"/>
              <a:t>	</a:t>
            </a:r>
            <a:r>
              <a:rPr lang="en-US" sz="2040" b="1">
                <a:solidFill>
                  <a:srgbClr val="3399FF"/>
                </a:solidFill>
              </a:rPr>
              <a:t>2</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262"/>
          <p:cNvSpPr txBox="1">
            <a:spLocks noGrp="1"/>
          </p:cNvSpPr>
          <p:nvPr>
            <p:ph type="title"/>
          </p:nvPr>
        </p:nvSpPr>
        <p:spPr>
          <a:xfrm>
            <a:off x="0" y="358140"/>
            <a:ext cx="10135446"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of Shell Script </a:t>
            </a:r>
            <a:r>
              <a:rPr lang="en-US" b="1"/>
              <a:t>(</a:t>
            </a:r>
            <a:r>
              <a:rPr lang="en-US"/>
              <a:t>Script Name: Sample4)</a:t>
            </a:r>
            <a:br>
              <a:rPr lang="en-US"/>
            </a:br>
            <a:endParaRPr/>
          </a:p>
        </p:txBody>
      </p:sp>
      <p:pic>
        <p:nvPicPr>
          <p:cNvPr id="2036" name="Google Shape;2036;p262"/>
          <p:cNvPicPr preferRelativeResize="0">
            <a:picLocks noGrp="1"/>
          </p:cNvPicPr>
          <p:nvPr>
            <p:ph type="body" idx="1"/>
          </p:nvPr>
        </p:nvPicPr>
        <p:blipFill rotWithShape="1">
          <a:blip r:embed="rId3">
            <a:alphaModFix/>
          </a:blip>
          <a:srcRect/>
          <a:stretch/>
        </p:blipFill>
        <p:spPr>
          <a:xfrm>
            <a:off x="677334" y="1930400"/>
            <a:ext cx="9449646" cy="37621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263"/>
          <p:cNvSpPr txBox="1">
            <a:spLocks noGrp="1"/>
          </p:cNvSpPr>
          <p:nvPr>
            <p:ph type="title"/>
          </p:nvPr>
        </p:nvSpPr>
        <p:spPr>
          <a:xfrm>
            <a:off x="525780" y="432816"/>
            <a:ext cx="9685020" cy="88849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40"/>
              <a:buFont typeface="Trebuchet MS"/>
              <a:buNone/>
            </a:pPr>
            <a:r>
              <a:rPr lang="en-US" sz="3240" b="1">
                <a:solidFill>
                  <a:schemeClr val="dk1"/>
                </a:solidFill>
              </a:rPr>
              <a:t>Sample of Shell Script </a:t>
            </a:r>
            <a:r>
              <a:rPr lang="en-US" sz="3240" b="1"/>
              <a:t>(</a:t>
            </a:r>
            <a:r>
              <a:rPr lang="en-US" sz="3240"/>
              <a:t>Script Name: Sample5)</a:t>
            </a:r>
            <a:br>
              <a:rPr lang="en-US" sz="3240"/>
            </a:br>
            <a:endParaRPr sz="3240" b="1">
              <a:solidFill>
                <a:schemeClr val="dk1"/>
              </a:solidFill>
            </a:endParaRPr>
          </a:p>
        </p:txBody>
      </p:sp>
      <p:graphicFrame>
        <p:nvGraphicFramePr>
          <p:cNvPr id="2042" name="Google Shape;2042;p263"/>
          <p:cNvGraphicFramePr/>
          <p:nvPr/>
        </p:nvGraphicFramePr>
        <p:xfrm>
          <a:off x="1981200" y="1600200"/>
          <a:ext cx="3000000" cy="3000000"/>
        </p:xfrm>
        <a:graphic>
          <a:graphicData uri="http://schemas.openxmlformats.org/drawingml/2006/table">
            <a:tbl>
              <a:tblPr>
                <a:noFill/>
                <a:tableStyleId>{C9DE93FA-2E25-400F-9FBD-89434640F52B}</a:tableStyleId>
              </a:tblPr>
              <a:tblGrid>
                <a:gridCol w="8229600">
                  <a:extLst>
                    <a:ext uri="{9D8B030D-6E8A-4147-A177-3AD203B41FA5}">
                      <a16:colId xmlns:a16="http://schemas.microsoft.com/office/drawing/2014/main" val="20000"/>
                    </a:ext>
                  </a:extLst>
                </a:gridCol>
              </a:tblGrid>
              <a:tr h="6096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Sequential Logic</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622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let a=1</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let b=2</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let c=3</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let total=$a+$b+$c</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echo $total</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043" name="Google Shape;2043;p263"/>
          <p:cNvSpPr/>
          <p:nvPr/>
        </p:nvSpPr>
        <p:spPr>
          <a:xfrm>
            <a:off x="8229601" y="5943600"/>
            <a:ext cx="466725" cy="4572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4" name="Google Shape;2044;p263"/>
          <p:cNvSpPr/>
          <p:nvPr/>
        </p:nvSpPr>
        <p:spPr>
          <a:xfrm>
            <a:off x="9296401" y="5334000"/>
            <a:ext cx="466725" cy="4572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5" name="Google Shape;2045;p263"/>
          <p:cNvSpPr/>
          <p:nvPr/>
        </p:nvSpPr>
        <p:spPr>
          <a:xfrm>
            <a:off x="8991601" y="5867400"/>
            <a:ext cx="466725" cy="4572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5"/>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b="0" i="0" u="none" strike="noStrike" cap="none">
                <a:solidFill>
                  <a:srgbClr val="222222"/>
                </a:solidFill>
                <a:latin typeface="Arial"/>
                <a:ea typeface="Arial"/>
                <a:cs typeface="Arial"/>
                <a:sym typeface="Arial"/>
              </a:rPr>
              <a:t>24</a:t>
            </a:fld>
            <a:endParaRPr sz="2000" b="0" i="0" u="none" strike="noStrike" cap="none">
              <a:solidFill>
                <a:srgbClr val="222222"/>
              </a:solidFill>
              <a:latin typeface="Arial"/>
              <a:ea typeface="Arial"/>
              <a:cs typeface="Arial"/>
              <a:sym typeface="Arial"/>
            </a:endParaRPr>
          </a:p>
        </p:txBody>
      </p:sp>
      <p:sp>
        <p:nvSpPr>
          <p:cNvPr id="320" name="Google Shape;320;p45"/>
          <p:cNvSpPr txBox="1">
            <a:spLocks noGrp="1"/>
          </p:cNvSpPr>
          <p:nvPr>
            <p:ph type="title"/>
          </p:nvPr>
        </p:nvSpPr>
        <p:spPr>
          <a:xfrm>
            <a:off x="677333" y="227462"/>
            <a:ext cx="8596668" cy="5504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40"/>
              <a:buFont typeface="Trebuchet MS"/>
              <a:buNone/>
            </a:pPr>
            <a:r>
              <a:rPr lang="en-US" sz="3240" b="1">
                <a:solidFill>
                  <a:schemeClr val="dk1"/>
                </a:solidFill>
              </a:rPr>
              <a:t>Continue…</a:t>
            </a:r>
            <a:br>
              <a:rPr lang="en-US" sz="3240" b="1">
                <a:solidFill>
                  <a:schemeClr val="dk1"/>
                </a:solidFill>
              </a:rPr>
            </a:br>
            <a:endParaRPr sz="3240"/>
          </a:p>
        </p:txBody>
      </p:sp>
      <p:sp>
        <p:nvSpPr>
          <p:cNvPr id="321" name="Google Shape;321;p45"/>
          <p:cNvSpPr txBox="1">
            <a:spLocks noGrp="1"/>
          </p:cNvSpPr>
          <p:nvPr>
            <p:ph type="body" idx="1"/>
          </p:nvPr>
        </p:nvSpPr>
        <p:spPr>
          <a:xfrm>
            <a:off x="677333" y="777922"/>
            <a:ext cx="10827729" cy="585488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Shell: user interface which accepts user inputs and transfers them to the kernel </a:t>
            </a:r>
            <a:endParaRPr/>
          </a:p>
          <a:p>
            <a:pPr marL="342900" lvl="0" indent="-342900" algn="l" rtl="0">
              <a:lnSpc>
                <a:spcPct val="100000"/>
              </a:lnSpc>
              <a:spcBef>
                <a:spcPts val="1000"/>
              </a:spcBef>
              <a:spcAft>
                <a:spcPts val="0"/>
              </a:spcAft>
              <a:buSzPts val="2240"/>
              <a:buChar char="►"/>
            </a:pPr>
            <a:r>
              <a:rPr lang="en-US" sz="2800"/>
              <a:t>Shell starts up when a user log on through the terminal.</a:t>
            </a:r>
            <a:endParaRPr sz="2800"/>
          </a:p>
          <a:p>
            <a:pPr marL="342900" lvl="0" indent="-342900" algn="l" rtl="0">
              <a:lnSpc>
                <a:spcPct val="100000"/>
              </a:lnSpc>
              <a:spcBef>
                <a:spcPts val="1000"/>
              </a:spcBef>
              <a:spcAft>
                <a:spcPts val="0"/>
              </a:spcAft>
              <a:buSzPts val="2240"/>
              <a:buChar char="►"/>
            </a:pPr>
            <a:r>
              <a:rPr lang="en-US" sz="2800"/>
              <a:t>Linux allows multiple terminals, each with its own shell</a:t>
            </a:r>
            <a:endParaRPr/>
          </a:p>
          <a:p>
            <a:pPr marL="342900" lvl="0" indent="-200660" algn="l" rtl="0">
              <a:lnSpc>
                <a:spcPct val="100000"/>
              </a:lnSpc>
              <a:spcBef>
                <a:spcPts val="1000"/>
              </a:spcBef>
              <a:spcAft>
                <a:spcPts val="0"/>
              </a:spcAft>
              <a:buSzPts val="2240"/>
              <a:buNone/>
            </a:pPr>
            <a:endParaRPr sz="2800"/>
          </a:p>
        </p:txBody>
      </p:sp>
      <p:pic>
        <p:nvPicPr>
          <p:cNvPr id="322" name="Google Shape;322;p45"/>
          <p:cNvPicPr preferRelativeResize="0"/>
          <p:nvPr/>
        </p:nvPicPr>
        <p:blipFill rotWithShape="1">
          <a:blip r:embed="rId3">
            <a:alphaModFix/>
          </a:blip>
          <a:srcRect/>
          <a:stretch/>
        </p:blipFill>
        <p:spPr>
          <a:xfrm>
            <a:off x="1884188" y="3161637"/>
            <a:ext cx="7389813" cy="28797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26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(script1) </a:t>
            </a:r>
            <a:endParaRPr b="1">
              <a:solidFill>
                <a:srgbClr val="FF0000"/>
              </a:solidFill>
            </a:endParaRPr>
          </a:p>
        </p:txBody>
      </p:sp>
      <p:sp>
        <p:nvSpPr>
          <p:cNvPr id="2051" name="Google Shape;2051;p264"/>
          <p:cNvSpPr txBox="1">
            <a:spLocks noGrp="1"/>
          </p:cNvSpPr>
          <p:nvPr>
            <p:ph type="body" idx="1"/>
          </p:nvPr>
        </p:nvSpPr>
        <p:spPr>
          <a:xfrm>
            <a:off x="1775520" y="1916114"/>
            <a:ext cx="8640960"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#!/bin/bash</a:t>
            </a:r>
            <a:endParaRPr/>
          </a:p>
          <a:p>
            <a:pPr marL="342900" lvl="0" indent="-342900" algn="l" rtl="0">
              <a:lnSpc>
                <a:spcPct val="100000"/>
              </a:lnSpc>
              <a:spcBef>
                <a:spcPts val="1000"/>
              </a:spcBef>
              <a:spcAft>
                <a:spcPts val="0"/>
              </a:spcAft>
              <a:buSzPts val="1440"/>
              <a:buNone/>
            </a:pPr>
            <a:r>
              <a:rPr lang="en-US" b="1"/>
              <a:t>	#This is sample script</a:t>
            </a:r>
            <a:endParaRPr/>
          </a:p>
          <a:p>
            <a:pPr marL="342900" lvl="0" indent="-342900" algn="l" rtl="0">
              <a:lnSpc>
                <a:spcPct val="100000"/>
              </a:lnSpc>
              <a:spcBef>
                <a:spcPts val="1000"/>
              </a:spcBef>
              <a:spcAft>
                <a:spcPts val="0"/>
              </a:spcAft>
              <a:buSzPts val="1440"/>
              <a:buNone/>
            </a:pPr>
            <a:r>
              <a:rPr lang="en-US" b="1"/>
              <a:t>	echo "Enter quotient:"</a:t>
            </a:r>
            <a:endParaRPr/>
          </a:p>
          <a:p>
            <a:pPr marL="342900" lvl="0" indent="-342900" algn="l" rtl="0">
              <a:lnSpc>
                <a:spcPct val="100000"/>
              </a:lnSpc>
              <a:spcBef>
                <a:spcPts val="1000"/>
              </a:spcBef>
              <a:spcAft>
                <a:spcPts val="0"/>
              </a:spcAft>
              <a:buSzPts val="1440"/>
              <a:buNone/>
            </a:pPr>
            <a:r>
              <a:rPr lang="en-US" b="1"/>
              <a:t>	read quotient</a:t>
            </a:r>
            <a:br>
              <a:rPr lang="en-US" b="1"/>
            </a:br>
            <a:r>
              <a:rPr lang="en-US" b="1"/>
              <a:t>echo "Enter divisor:"</a:t>
            </a:r>
            <a:br>
              <a:rPr lang="en-US" b="1"/>
            </a:br>
            <a:r>
              <a:rPr lang="en-US" b="1"/>
              <a:t>read divider</a:t>
            </a:r>
            <a:endParaRPr/>
          </a:p>
          <a:p>
            <a:pPr marL="342900" lvl="0" indent="-342900" algn="l" rtl="0">
              <a:lnSpc>
                <a:spcPct val="100000"/>
              </a:lnSpc>
              <a:spcBef>
                <a:spcPts val="1000"/>
              </a:spcBef>
              <a:spcAft>
                <a:spcPts val="0"/>
              </a:spcAft>
              <a:buSzPts val="1440"/>
              <a:buNone/>
            </a:pPr>
            <a:r>
              <a:rPr lang="en-US" b="1"/>
              <a:t>	remainder=`expr $quotient % $divider`</a:t>
            </a:r>
            <a:br>
              <a:rPr lang="en-US" b="1"/>
            </a:br>
            <a:r>
              <a:rPr lang="en-US" b="1"/>
              <a:t>echo remainder is $remainder</a:t>
            </a:r>
            <a:br>
              <a:rPr lang="en-US" b="1"/>
            </a:br>
            <a:endParaRPr/>
          </a:p>
          <a:p>
            <a:pPr marL="342900" lvl="0" indent="-251459" algn="l" rtl="0">
              <a:lnSpc>
                <a:spcPct val="100000"/>
              </a:lnSpc>
              <a:spcBef>
                <a:spcPts val="1000"/>
              </a:spcBef>
              <a:spcAft>
                <a:spcPts val="0"/>
              </a:spcAft>
              <a:buSzPts val="1440"/>
              <a:buNone/>
            </a:pPr>
            <a:endParaRPr/>
          </a:p>
        </p:txBody>
      </p:sp>
      <p:pic>
        <p:nvPicPr>
          <p:cNvPr id="2052" name="Google Shape;2052;p264" descr="Image result for what is quotient and divisor"/>
          <p:cNvPicPr preferRelativeResize="0"/>
          <p:nvPr/>
        </p:nvPicPr>
        <p:blipFill rotWithShape="1">
          <a:blip r:embed="rId3">
            <a:alphaModFix/>
          </a:blip>
          <a:srcRect/>
          <a:stretch/>
        </p:blipFill>
        <p:spPr>
          <a:xfrm>
            <a:off x="8086725" y="0"/>
            <a:ext cx="4105275" cy="303847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26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Making Selection</a:t>
            </a:r>
            <a:endParaRPr b="1">
              <a:solidFill>
                <a:schemeClr val="dk1"/>
              </a:solidFill>
            </a:endParaRPr>
          </a:p>
        </p:txBody>
      </p:sp>
      <p:sp>
        <p:nvSpPr>
          <p:cNvPr id="2058" name="Google Shape;2058;p26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Conditional Operations (if-then-else)</a:t>
            </a:r>
            <a:endParaRPr/>
          </a:p>
          <a:p>
            <a:pPr marL="342900" lvl="0" indent="-251459" algn="l" rtl="0">
              <a:lnSpc>
                <a:spcPct val="100000"/>
              </a:lnSpc>
              <a:spcBef>
                <a:spcPts val="1000"/>
              </a:spcBef>
              <a:spcAft>
                <a:spcPts val="0"/>
              </a:spcAft>
              <a:buSzPts val="1440"/>
              <a:buNone/>
            </a:pPr>
            <a:endParaRPr b="1"/>
          </a:p>
          <a:p>
            <a:pPr marL="342900" lvl="0" indent="-342900" algn="l" rtl="0">
              <a:lnSpc>
                <a:spcPct val="100000"/>
              </a:lnSpc>
              <a:spcBef>
                <a:spcPts val="1000"/>
              </a:spcBef>
              <a:spcAft>
                <a:spcPts val="0"/>
              </a:spcAft>
              <a:buSzPts val="1440"/>
              <a:buNone/>
            </a:pPr>
            <a:r>
              <a:rPr lang="en-US" b="1"/>
              <a:t>	</a:t>
            </a:r>
            <a:endParaRPr/>
          </a:p>
          <a:p>
            <a:pPr marL="342900" lvl="0" indent="-342900" algn="l" rtl="0">
              <a:lnSpc>
                <a:spcPct val="100000"/>
              </a:lnSpc>
              <a:spcBef>
                <a:spcPts val="1000"/>
              </a:spcBef>
              <a:spcAft>
                <a:spcPts val="0"/>
              </a:spcAft>
              <a:buSzPts val="1440"/>
              <a:buNone/>
            </a:pPr>
            <a:r>
              <a:rPr lang="en-US" b="1"/>
              <a:t/>
            </a:r>
            <a:br>
              <a:rPr lang="en-US" b="1"/>
            </a:br>
            <a:endParaRPr/>
          </a:p>
        </p:txBody>
      </p:sp>
      <p:sp>
        <p:nvSpPr>
          <p:cNvPr id="2059" name="Google Shape;2059;p265"/>
          <p:cNvSpPr txBox="1"/>
          <p:nvPr/>
        </p:nvSpPr>
        <p:spPr>
          <a:xfrm>
            <a:off x="3719736" y="2924944"/>
            <a:ext cx="3888432" cy="30469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B0F0"/>
                </a:solidFill>
                <a:latin typeface="Trebuchet MS"/>
                <a:ea typeface="Trebuchet MS"/>
                <a:cs typeface="Trebuchet MS"/>
                <a:sym typeface="Trebuchet MS"/>
              </a:rPr>
              <a:t>if [</a:t>
            </a:r>
            <a:r>
              <a:rPr lang="en-US" sz="3200" b="1" i="0" u="none" strike="noStrike" cap="none">
                <a:solidFill>
                  <a:schemeClr val="dk1"/>
                </a:solidFill>
                <a:latin typeface="Trebuchet MS"/>
                <a:ea typeface="Trebuchet MS"/>
                <a:cs typeface="Trebuchet MS"/>
                <a:sym typeface="Trebuchet MS"/>
              </a:rPr>
              <a:t> </a:t>
            </a:r>
            <a:r>
              <a:rPr lang="en-US" sz="3200" b="0" i="1" u="none" strike="noStrike" cap="none">
                <a:solidFill>
                  <a:schemeClr val="dk1"/>
                </a:solidFill>
                <a:latin typeface="Trebuchet MS"/>
                <a:ea typeface="Trebuchet MS"/>
                <a:cs typeface="Trebuchet MS"/>
                <a:sym typeface="Trebuchet MS"/>
              </a:rPr>
              <a:t>condition </a:t>
            </a:r>
            <a:r>
              <a:rPr lang="en-US" sz="3200" b="1" i="0" u="none" strike="noStrike" cap="none">
                <a:solidFill>
                  <a:srgbClr val="00B0F0"/>
                </a:solidFill>
                <a:latin typeface="Trebuchet MS"/>
                <a:ea typeface="Trebuchet MS"/>
                <a:cs typeface="Trebuchet MS"/>
                <a:sym typeface="Trebuchet MS"/>
              </a:rPr>
              <a:t>]</a:t>
            </a:r>
            <a:r>
              <a:rPr lang="en-US" sz="3200" b="1" i="0" u="none" strike="noStrike" cap="none">
                <a:solidFill>
                  <a:schemeClr val="dk1"/>
                </a:solidFill>
                <a:latin typeface="Trebuchet MS"/>
                <a:ea typeface="Trebuchet MS"/>
                <a:cs typeface="Trebuchet MS"/>
                <a:sym typeface="Trebuchet MS"/>
              </a:rPr>
              <a:t/>
            </a:r>
            <a:br>
              <a:rPr lang="en-US" sz="3200" b="1" i="0" u="none" strike="noStrike" cap="none">
                <a:solidFill>
                  <a:schemeClr val="dk1"/>
                </a:solidFill>
                <a:latin typeface="Trebuchet MS"/>
                <a:ea typeface="Trebuchet MS"/>
                <a:cs typeface="Trebuchet MS"/>
                <a:sym typeface="Trebuchet MS"/>
              </a:rPr>
            </a:br>
            <a:r>
              <a:rPr lang="en-US" sz="3200" b="1" i="0" u="none" strike="noStrike" cap="none">
                <a:solidFill>
                  <a:srgbClr val="00B0F0"/>
                </a:solidFill>
                <a:latin typeface="Trebuchet MS"/>
                <a:ea typeface="Trebuchet MS"/>
                <a:cs typeface="Trebuchet MS"/>
                <a:sym typeface="Trebuchet MS"/>
              </a:rPr>
              <a:t>then</a:t>
            </a:r>
            <a:r>
              <a:rPr lang="en-US" sz="3200" b="0" i="0" u="none" strike="noStrike" cap="none">
                <a:solidFill>
                  <a:schemeClr val="dk1"/>
                </a:solidFill>
                <a:latin typeface="Trebuchet MS"/>
                <a:ea typeface="Trebuchet MS"/>
                <a:cs typeface="Trebuchet MS"/>
                <a:sym typeface="Trebuchet MS"/>
              </a:rPr>
              <a:t/>
            </a:r>
            <a:br>
              <a:rPr lang="en-US" sz="3200" b="0" i="0" u="none" strike="noStrike" cap="none">
                <a:solidFill>
                  <a:schemeClr val="dk1"/>
                </a:solidFill>
                <a:latin typeface="Trebuchet MS"/>
                <a:ea typeface="Trebuchet MS"/>
                <a:cs typeface="Trebuchet MS"/>
                <a:sym typeface="Trebuchet MS"/>
              </a:rPr>
            </a:br>
            <a:r>
              <a:rPr lang="en-US" sz="3200" b="0" i="1" u="none" strike="noStrike" cap="none">
                <a:solidFill>
                  <a:schemeClr val="dk1"/>
                </a:solidFill>
                <a:latin typeface="Trebuchet MS"/>
                <a:ea typeface="Trebuchet MS"/>
                <a:cs typeface="Trebuchet MS"/>
                <a:sym typeface="Trebuchet MS"/>
              </a:rPr>
              <a:t>do something</a:t>
            </a:r>
            <a:r>
              <a:rPr lang="en-US" sz="3200" b="1" i="1" u="none" strike="noStrike" cap="none">
                <a:solidFill>
                  <a:schemeClr val="dk1"/>
                </a:solidFill>
                <a:latin typeface="Trebuchet MS"/>
                <a:ea typeface="Trebuchet MS"/>
                <a:cs typeface="Trebuchet MS"/>
                <a:sym typeface="Trebuchet MS"/>
              </a:rPr>
              <a:t/>
            </a:r>
            <a:br>
              <a:rPr lang="en-US" sz="3200" b="1" i="1" u="none" strike="noStrike" cap="none">
                <a:solidFill>
                  <a:schemeClr val="dk1"/>
                </a:solidFill>
                <a:latin typeface="Trebuchet MS"/>
                <a:ea typeface="Trebuchet MS"/>
                <a:cs typeface="Trebuchet MS"/>
                <a:sym typeface="Trebuchet MS"/>
              </a:rPr>
            </a:br>
            <a:r>
              <a:rPr lang="en-US" sz="3200" b="1" i="0" u="none" strike="noStrike" cap="none">
                <a:solidFill>
                  <a:srgbClr val="00B0F0"/>
                </a:solidFill>
                <a:latin typeface="Trebuchet MS"/>
                <a:ea typeface="Trebuchet MS"/>
                <a:cs typeface="Trebuchet MS"/>
                <a:sym typeface="Trebuchet MS"/>
              </a:rPr>
              <a:t>else</a:t>
            </a:r>
            <a:r>
              <a:rPr lang="en-US" sz="3200" b="0" i="0" u="none" strike="noStrike" cap="none">
                <a:solidFill>
                  <a:schemeClr val="dk1"/>
                </a:solidFill>
                <a:latin typeface="Trebuchet MS"/>
                <a:ea typeface="Trebuchet MS"/>
                <a:cs typeface="Trebuchet MS"/>
                <a:sym typeface="Trebuchet MS"/>
              </a:rPr>
              <a:t/>
            </a:r>
            <a:br>
              <a:rPr lang="en-US" sz="3200" b="0" i="0" u="none" strike="noStrike" cap="none">
                <a:solidFill>
                  <a:schemeClr val="dk1"/>
                </a:solidFill>
                <a:latin typeface="Trebuchet MS"/>
                <a:ea typeface="Trebuchet MS"/>
                <a:cs typeface="Trebuchet MS"/>
                <a:sym typeface="Trebuchet MS"/>
              </a:rPr>
            </a:br>
            <a:r>
              <a:rPr lang="en-US" sz="3200" b="0" i="1" u="none" strike="noStrike" cap="none">
                <a:solidFill>
                  <a:schemeClr val="dk1"/>
                </a:solidFill>
                <a:latin typeface="Trebuchet MS"/>
                <a:ea typeface="Trebuchet MS"/>
                <a:cs typeface="Trebuchet MS"/>
                <a:sym typeface="Trebuchet MS"/>
              </a:rPr>
              <a:t>do other things</a:t>
            </a:r>
            <a:r>
              <a:rPr lang="en-US" sz="3200" b="0" i="0" u="none" strike="noStrike" cap="none">
                <a:solidFill>
                  <a:schemeClr val="dk1"/>
                </a:solidFill>
                <a:latin typeface="Trebuchet MS"/>
                <a:ea typeface="Trebuchet MS"/>
                <a:cs typeface="Trebuchet MS"/>
                <a:sym typeface="Trebuchet MS"/>
              </a:rPr>
              <a:t> </a:t>
            </a:r>
            <a:r>
              <a:rPr lang="en-US" sz="3200" b="1" i="0" u="none" strike="noStrike" cap="none">
                <a:solidFill>
                  <a:schemeClr val="dk1"/>
                </a:solidFill>
                <a:latin typeface="Trebuchet MS"/>
                <a:ea typeface="Trebuchet MS"/>
                <a:cs typeface="Trebuchet MS"/>
                <a:sym typeface="Trebuchet MS"/>
              </a:rPr>
              <a:t/>
            </a:r>
            <a:br>
              <a:rPr lang="en-US" sz="3200" b="1" i="0" u="none" strike="noStrike" cap="none">
                <a:solidFill>
                  <a:schemeClr val="dk1"/>
                </a:solidFill>
                <a:latin typeface="Trebuchet MS"/>
                <a:ea typeface="Trebuchet MS"/>
                <a:cs typeface="Trebuchet MS"/>
                <a:sym typeface="Trebuchet MS"/>
              </a:rPr>
            </a:br>
            <a:r>
              <a:rPr lang="en-US" sz="3200" b="1" i="0" u="none" strike="noStrike" cap="none">
                <a:solidFill>
                  <a:srgbClr val="00B0F0"/>
                </a:solidFill>
                <a:latin typeface="Trebuchet MS"/>
                <a:ea typeface="Trebuchet MS"/>
                <a:cs typeface="Trebuchet MS"/>
                <a:sym typeface="Trebuchet MS"/>
              </a:rPr>
              <a:t>fi</a:t>
            </a:r>
            <a:endParaRPr sz="3200" b="0" i="0" u="none" strike="noStrike" cap="none">
              <a:solidFill>
                <a:srgbClr val="00B0F0"/>
              </a:solidFill>
              <a:latin typeface="Trebuchet MS"/>
              <a:ea typeface="Trebuchet MS"/>
              <a:cs typeface="Trebuchet MS"/>
              <a:sym typeface="Trebuchet MS"/>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26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Condition Checking for Numbers</a:t>
            </a:r>
            <a:endParaRPr b="1">
              <a:solidFill>
                <a:schemeClr val="dk1"/>
              </a:solidFill>
            </a:endParaRPr>
          </a:p>
        </p:txBody>
      </p:sp>
      <p:graphicFrame>
        <p:nvGraphicFramePr>
          <p:cNvPr id="2065" name="Google Shape;2065;p266"/>
          <p:cNvGraphicFramePr/>
          <p:nvPr/>
        </p:nvGraphicFramePr>
        <p:xfrm>
          <a:off x="1775520" y="1268760"/>
          <a:ext cx="3000000" cy="3000000"/>
        </p:xfrm>
        <a:graphic>
          <a:graphicData uri="http://schemas.openxmlformats.org/drawingml/2006/table">
            <a:tbl>
              <a:tblPr firstRow="1" bandRow="1">
                <a:noFill/>
                <a:tableStyleId>{C9DE93FA-2E25-400F-9FBD-89434640F52B}</a:tableStyleId>
              </a:tblPr>
              <a:tblGrid>
                <a:gridCol w="2153250">
                  <a:extLst>
                    <a:ext uri="{9D8B030D-6E8A-4147-A177-3AD203B41FA5}">
                      <a16:colId xmlns:a16="http://schemas.microsoft.com/office/drawing/2014/main" val="20000"/>
                    </a:ext>
                  </a:extLst>
                </a:gridCol>
                <a:gridCol w="4687500">
                  <a:extLst>
                    <a:ext uri="{9D8B030D-6E8A-4147-A177-3AD203B41FA5}">
                      <a16:colId xmlns:a16="http://schemas.microsoft.com/office/drawing/2014/main" val="20001"/>
                    </a:ext>
                  </a:extLst>
                </a:gridCol>
                <a:gridCol w="166677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Condition</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Meaning </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Note</a:t>
                      </a:r>
                      <a:endParaRPr sz="20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num1 </a:t>
                      </a:r>
                      <a:r>
                        <a:rPr lang="en-US" sz="2000" b="1" u="none" strike="noStrike" cap="none">
                          <a:solidFill>
                            <a:schemeClr val="dk1"/>
                          </a:solidFill>
                          <a:latin typeface="Trebuchet MS"/>
                          <a:ea typeface="Trebuchet MS"/>
                          <a:cs typeface="Trebuchet MS"/>
                          <a:sym typeface="Trebuchet MS"/>
                        </a:rPr>
                        <a:t>-eq </a:t>
                      </a:r>
                      <a:r>
                        <a:rPr lang="en-US" sz="2000" u="none" strike="noStrike" cap="none">
                          <a:solidFill>
                            <a:schemeClr val="dk1"/>
                          </a:solidFill>
                          <a:latin typeface="Trebuchet MS"/>
                          <a:ea typeface="Trebuchet MS"/>
                          <a:cs typeface="Trebuchet MS"/>
                          <a:sym typeface="Trebuchet MS"/>
                        </a:rPr>
                        <a:t>num2</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num1</a:t>
                      </a:r>
                      <a:r>
                        <a:rPr lang="en-US" sz="2000" b="1" u="none" strike="noStrike" cap="none">
                          <a:solidFill>
                            <a:schemeClr val="dk1"/>
                          </a:solidFill>
                          <a:latin typeface="Trebuchet MS"/>
                          <a:ea typeface="Trebuchet MS"/>
                          <a:cs typeface="Trebuchet MS"/>
                          <a:sym typeface="Trebuchet MS"/>
                        </a:rPr>
                        <a:t> equals to </a:t>
                      </a:r>
                      <a:r>
                        <a:rPr lang="en-US" sz="2000" u="none" strike="noStrike" cap="none">
                          <a:solidFill>
                            <a:schemeClr val="dk1"/>
                          </a:solidFill>
                          <a:latin typeface="Trebuchet MS"/>
                          <a:ea typeface="Trebuchet MS"/>
                          <a:cs typeface="Trebuchet MS"/>
                          <a:sym typeface="Trebuchet MS"/>
                        </a:rPr>
                        <a:t>num2</a:t>
                      </a:r>
                      <a:r>
                        <a:rPr lang="en-US" sz="2000" b="0" u="none" strike="noStrike" cap="none">
                          <a:solidFill>
                            <a:schemeClr val="dk1"/>
                          </a:solidFill>
                          <a:latin typeface="Trebuchet MS"/>
                          <a:ea typeface="Trebuchet MS"/>
                          <a:cs typeface="Trebuchet MS"/>
                          <a:sym typeface="Trebuchet MS"/>
                        </a:rPr>
                        <a:t>?</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num1 </a:t>
                      </a:r>
                      <a:r>
                        <a:rPr lang="en-US" sz="2000" b="1" u="none" strike="noStrike" cap="none">
                          <a:solidFill>
                            <a:schemeClr val="dk1"/>
                          </a:solidFill>
                          <a:latin typeface="Trebuchet MS"/>
                          <a:ea typeface="Trebuchet MS"/>
                          <a:cs typeface="Trebuchet MS"/>
                          <a:sym typeface="Trebuchet MS"/>
                        </a:rPr>
                        <a:t>-ne </a:t>
                      </a:r>
                      <a:r>
                        <a:rPr lang="en-US" sz="2000" u="none" strike="noStrike" cap="none">
                          <a:solidFill>
                            <a:schemeClr val="dk1"/>
                          </a:solidFill>
                          <a:latin typeface="Trebuchet MS"/>
                          <a:ea typeface="Trebuchet MS"/>
                          <a:cs typeface="Trebuchet MS"/>
                          <a:sym typeface="Trebuchet MS"/>
                        </a:rPr>
                        <a:t>num2</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num1</a:t>
                      </a:r>
                      <a:r>
                        <a:rPr lang="en-US" sz="2000" b="1" u="none" strike="noStrike" cap="none">
                          <a:solidFill>
                            <a:schemeClr val="dk1"/>
                          </a:solidFill>
                          <a:latin typeface="Trebuchet MS"/>
                          <a:ea typeface="Trebuchet MS"/>
                          <a:cs typeface="Trebuchet MS"/>
                          <a:sym typeface="Trebuchet MS"/>
                        </a:rPr>
                        <a:t> not equal to </a:t>
                      </a:r>
                      <a:r>
                        <a:rPr lang="en-US" sz="2000" u="none" strike="noStrike" cap="none">
                          <a:solidFill>
                            <a:schemeClr val="dk1"/>
                          </a:solidFill>
                          <a:latin typeface="Trebuchet MS"/>
                          <a:ea typeface="Trebuchet MS"/>
                          <a:cs typeface="Trebuchet MS"/>
                          <a:sym typeface="Trebuchet MS"/>
                        </a:rPr>
                        <a:t>num2</a:t>
                      </a:r>
                      <a:r>
                        <a:rPr lang="en-US" sz="2000" b="0" u="none" strike="noStrike" cap="none">
                          <a:solidFill>
                            <a:schemeClr val="dk1"/>
                          </a:solidFill>
                          <a:latin typeface="Trebuchet MS"/>
                          <a:ea typeface="Trebuchet MS"/>
                          <a:cs typeface="Trebuchet MS"/>
                          <a:sym typeface="Trebuchet MS"/>
                        </a:rPr>
                        <a:t>?</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num1 </a:t>
                      </a:r>
                      <a:r>
                        <a:rPr lang="en-US" sz="2000" b="1" u="none" strike="noStrike" cap="none">
                          <a:solidFill>
                            <a:schemeClr val="dk1"/>
                          </a:solidFill>
                          <a:latin typeface="Trebuchet MS"/>
                          <a:ea typeface="Trebuchet MS"/>
                          <a:cs typeface="Trebuchet MS"/>
                          <a:sym typeface="Trebuchet MS"/>
                        </a:rPr>
                        <a:t>-lt </a:t>
                      </a:r>
                      <a:r>
                        <a:rPr lang="en-US" sz="2000" u="none" strike="noStrike" cap="none">
                          <a:solidFill>
                            <a:schemeClr val="dk1"/>
                          </a:solidFill>
                          <a:latin typeface="Trebuchet MS"/>
                          <a:ea typeface="Trebuchet MS"/>
                          <a:cs typeface="Trebuchet MS"/>
                          <a:sym typeface="Trebuchet MS"/>
                        </a:rPr>
                        <a:t>num2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num1</a:t>
                      </a:r>
                      <a:r>
                        <a:rPr lang="en-US" sz="2000" b="1" u="none" strike="noStrike" cap="none">
                          <a:solidFill>
                            <a:schemeClr val="dk1"/>
                          </a:solidFill>
                          <a:latin typeface="Trebuchet MS"/>
                          <a:ea typeface="Trebuchet MS"/>
                          <a:cs typeface="Trebuchet MS"/>
                          <a:sym typeface="Trebuchet MS"/>
                        </a:rPr>
                        <a:t> less than </a:t>
                      </a:r>
                      <a:r>
                        <a:rPr lang="en-US" sz="2000" u="none" strike="noStrike" cap="none">
                          <a:solidFill>
                            <a:schemeClr val="dk1"/>
                          </a:solidFill>
                          <a:latin typeface="Trebuchet MS"/>
                          <a:ea typeface="Trebuchet MS"/>
                          <a:cs typeface="Trebuchet MS"/>
                          <a:sym typeface="Trebuchet MS"/>
                        </a:rPr>
                        <a:t>num2</a:t>
                      </a:r>
                      <a:r>
                        <a:rPr lang="en-US" sz="2000" b="0" u="none" strike="noStrike" cap="none">
                          <a:solidFill>
                            <a:schemeClr val="dk1"/>
                          </a:solidFill>
                          <a:latin typeface="Trebuchet MS"/>
                          <a:ea typeface="Trebuchet MS"/>
                          <a:cs typeface="Trebuchet MS"/>
                          <a:sym typeface="Trebuchet MS"/>
                        </a:rPr>
                        <a:t>?</a:t>
                      </a:r>
                      <a:endParaRPr sz="2000" b="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num1 </a:t>
                      </a:r>
                      <a:r>
                        <a:rPr lang="en-US" sz="2000" b="1" u="none" strike="noStrike" cap="none">
                          <a:solidFill>
                            <a:schemeClr val="dk1"/>
                          </a:solidFill>
                          <a:latin typeface="Trebuchet MS"/>
                          <a:ea typeface="Trebuchet MS"/>
                          <a:cs typeface="Trebuchet MS"/>
                          <a:sym typeface="Trebuchet MS"/>
                        </a:rPr>
                        <a:t>-gt </a:t>
                      </a:r>
                      <a:r>
                        <a:rPr lang="en-US" sz="2000" u="none" strike="noStrike" cap="none">
                          <a:solidFill>
                            <a:schemeClr val="dk1"/>
                          </a:solidFill>
                          <a:latin typeface="Trebuchet MS"/>
                          <a:ea typeface="Trebuchet MS"/>
                          <a:cs typeface="Trebuchet MS"/>
                          <a:sym typeface="Trebuchet MS"/>
                        </a:rPr>
                        <a:t>num2</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num1</a:t>
                      </a:r>
                      <a:r>
                        <a:rPr lang="en-US" sz="2000" b="1" u="none" strike="noStrike" cap="none">
                          <a:solidFill>
                            <a:schemeClr val="dk1"/>
                          </a:solidFill>
                          <a:latin typeface="Trebuchet MS"/>
                          <a:ea typeface="Trebuchet MS"/>
                          <a:cs typeface="Trebuchet MS"/>
                          <a:sym typeface="Trebuchet MS"/>
                        </a:rPr>
                        <a:t> greater than </a:t>
                      </a:r>
                      <a:r>
                        <a:rPr lang="en-US" sz="2000" u="none" strike="noStrike" cap="none">
                          <a:solidFill>
                            <a:schemeClr val="dk1"/>
                          </a:solidFill>
                          <a:latin typeface="Trebuchet MS"/>
                          <a:ea typeface="Trebuchet MS"/>
                          <a:cs typeface="Trebuchet MS"/>
                          <a:sym typeface="Trebuchet MS"/>
                        </a:rPr>
                        <a:t>num2</a:t>
                      </a:r>
                      <a:r>
                        <a:rPr lang="en-US" sz="2000" b="0" u="none" strike="noStrike" cap="none">
                          <a:solidFill>
                            <a:schemeClr val="dk1"/>
                          </a:solidFill>
                          <a:latin typeface="Trebuchet MS"/>
                          <a:ea typeface="Trebuchet MS"/>
                          <a:cs typeface="Trebuchet MS"/>
                          <a:sym typeface="Trebuchet MS"/>
                        </a:rPr>
                        <a:t>?</a:t>
                      </a:r>
                      <a:endParaRPr sz="2000" b="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num1 </a:t>
                      </a:r>
                      <a:r>
                        <a:rPr lang="en-US" sz="2000" b="1" u="none" strike="noStrike" cap="none">
                          <a:solidFill>
                            <a:schemeClr val="dk1"/>
                          </a:solidFill>
                          <a:latin typeface="Trebuchet MS"/>
                          <a:ea typeface="Trebuchet MS"/>
                          <a:cs typeface="Trebuchet MS"/>
                          <a:sym typeface="Trebuchet MS"/>
                        </a:rPr>
                        <a:t>-le </a:t>
                      </a:r>
                      <a:r>
                        <a:rPr lang="en-US" sz="2000" u="none" strike="noStrike" cap="none">
                          <a:solidFill>
                            <a:schemeClr val="dk1"/>
                          </a:solidFill>
                          <a:latin typeface="Trebuchet MS"/>
                          <a:ea typeface="Trebuchet MS"/>
                          <a:cs typeface="Trebuchet MS"/>
                          <a:sym typeface="Trebuchet MS"/>
                        </a:rPr>
                        <a:t>num2</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num1</a:t>
                      </a:r>
                      <a:r>
                        <a:rPr lang="en-US" sz="2000" b="1" u="none" strike="noStrike" cap="none">
                          <a:solidFill>
                            <a:schemeClr val="dk1"/>
                          </a:solidFill>
                          <a:latin typeface="Trebuchet MS"/>
                          <a:ea typeface="Trebuchet MS"/>
                          <a:cs typeface="Trebuchet MS"/>
                          <a:sym typeface="Trebuchet MS"/>
                        </a:rPr>
                        <a:t> less than or equal to </a:t>
                      </a:r>
                      <a:r>
                        <a:rPr lang="en-US" sz="2000" u="none" strike="noStrike" cap="none">
                          <a:solidFill>
                            <a:schemeClr val="dk1"/>
                          </a:solidFill>
                          <a:latin typeface="Trebuchet MS"/>
                          <a:ea typeface="Trebuchet MS"/>
                          <a:cs typeface="Trebuchet MS"/>
                          <a:sym typeface="Trebuchet MS"/>
                        </a:rPr>
                        <a:t>num2</a:t>
                      </a:r>
                      <a:r>
                        <a:rPr lang="en-US" sz="2000" b="0" u="none" strike="noStrike" cap="none">
                          <a:solidFill>
                            <a:schemeClr val="dk1"/>
                          </a:solidFill>
                          <a:latin typeface="Trebuchet MS"/>
                          <a:ea typeface="Trebuchet MS"/>
                          <a:cs typeface="Trebuchet MS"/>
                          <a:sym typeface="Trebuchet MS"/>
                        </a:rPr>
                        <a:t>?</a:t>
                      </a:r>
                      <a:endParaRPr sz="2000" b="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num1 </a:t>
                      </a:r>
                      <a:r>
                        <a:rPr lang="en-US" sz="2000" b="1" u="none" strike="noStrike" cap="none">
                          <a:solidFill>
                            <a:schemeClr val="dk1"/>
                          </a:solidFill>
                          <a:latin typeface="Trebuchet MS"/>
                          <a:ea typeface="Trebuchet MS"/>
                          <a:cs typeface="Trebuchet MS"/>
                          <a:sym typeface="Trebuchet MS"/>
                        </a:rPr>
                        <a:t>-ge </a:t>
                      </a:r>
                      <a:r>
                        <a:rPr lang="en-US" sz="2000" u="none" strike="noStrike" cap="none">
                          <a:solidFill>
                            <a:schemeClr val="dk1"/>
                          </a:solidFill>
                          <a:latin typeface="Trebuchet MS"/>
                          <a:ea typeface="Trebuchet MS"/>
                          <a:cs typeface="Trebuchet MS"/>
                          <a:sym typeface="Trebuchet MS"/>
                        </a:rPr>
                        <a:t>num2</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num1</a:t>
                      </a:r>
                      <a:r>
                        <a:rPr lang="en-US" sz="2000" b="1" u="none" strike="noStrike" cap="none">
                          <a:solidFill>
                            <a:schemeClr val="dk1"/>
                          </a:solidFill>
                          <a:latin typeface="Trebuchet MS"/>
                          <a:ea typeface="Trebuchet MS"/>
                          <a:cs typeface="Trebuchet MS"/>
                          <a:sym typeface="Trebuchet MS"/>
                        </a:rPr>
                        <a:t> greater than or equal to </a:t>
                      </a:r>
                      <a:r>
                        <a:rPr lang="en-US" sz="2000" u="none" strike="noStrike" cap="none">
                          <a:solidFill>
                            <a:schemeClr val="dk1"/>
                          </a:solidFill>
                          <a:latin typeface="Trebuchet MS"/>
                          <a:ea typeface="Trebuchet MS"/>
                          <a:cs typeface="Trebuchet MS"/>
                          <a:sym typeface="Trebuchet MS"/>
                        </a:rPr>
                        <a:t>num2</a:t>
                      </a:r>
                      <a:r>
                        <a:rPr lang="en-US" sz="2000" b="0" u="none" strike="noStrike" cap="none">
                          <a:solidFill>
                            <a:schemeClr val="dk1"/>
                          </a:solidFill>
                          <a:latin typeface="Trebuchet MS"/>
                          <a:ea typeface="Trebuchet MS"/>
                          <a:cs typeface="Trebuchet MS"/>
                          <a:sym typeface="Trebuchet MS"/>
                        </a:rPr>
                        <a:t>?</a:t>
                      </a:r>
                      <a:endParaRPr sz="2000" b="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26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Condition Checking for Characters</a:t>
            </a:r>
            <a:endParaRPr/>
          </a:p>
        </p:txBody>
      </p:sp>
      <p:graphicFrame>
        <p:nvGraphicFramePr>
          <p:cNvPr id="2071" name="Google Shape;2071;p267"/>
          <p:cNvGraphicFramePr/>
          <p:nvPr/>
        </p:nvGraphicFramePr>
        <p:xfrm>
          <a:off x="1991544" y="1700808"/>
          <a:ext cx="3000000" cy="3000000"/>
        </p:xfrm>
        <a:graphic>
          <a:graphicData uri="http://schemas.openxmlformats.org/drawingml/2006/table">
            <a:tbl>
              <a:tblPr firstRow="1" bandRow="1">
                <a:noFill/>
                <a:tableStyleId>{C9DE93FA-2E25-400F-9FBD-89434640F52B}</a:tableStyleId>
              </a:tblPr>
              <a:tblGrid>
                <a:gridCol w="2098575">
                  <a:extLst>
                    <a:ext uri="{9D8B030D-6E8A-4147-A177-3AD203B41FA5}">
                      <a16:colId xmlns:a16="http://schemas.microsoft.com/office/drawing/2014/main" val="20000"/>
                    </a:ext>
                  </a:extLst>
                </a:gridCol>
                <a:gridCol w="4248475">
                  <a:extLst>
                    <a:ext uri="{9D8B030D-6E8A-4147-A177-3AD203B41FA5}">
                      <a16:colId xmlns:a16="http://schemas.microsoft.com/office/drawing/2014/main" val="20001"/>
                    </a:ext>
                  </a:extLst>
                </a:gridCol>
                <a:gridCol w="194447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Condition</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Meaning </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Note</a:t>
                      </a:r>
                      <a:endParaRPr sz="20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str1 </a:t>
                      </a:r>
                      <a:r>
                        <a:rPr lang="en-US" sz="2000" b="1" u="none" strike="noStrike" cap="none">
                          <a:solidFill>
                            <a:schemeClr val="dk1"/>
                          </a:solidFill>
                          <a:latin typeface="Trebuchet MS"/>
                          <a:ea typeface="Trebuchet MS"/>
                          <a:cs typeface="Trebuchet MS"/>
                          <a:sym typeface="Trebuchet MS"/>
                        </a:rPr>
                        <a:t>=</a:t>
                      </a:r>
                      <a:r>
                        <a:rPr lang="en-US" sz="2000" u="none" strike="noStrike" cap="none">
                          <a:solidFill>
                            <a:schemeClr val="dk1"/>
                          </a:solidFill>
                          <a:latin typeface="Trebuchet MS"/>
                          <a:ea typeface="Trebuchet MS"/>
                          <a:cs typeface="Trebuchet MS"/>
                          <a:sym typeface="Trebuchet MS"/>
                        </a:rPr>
                        <a:t> str2</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str1</a:t>
                      </a:r>
                      <a:r>
                        <a:rPr lang="en-US" sz="2000" b="1" u="none" strike="noStrike" cap="none">
                          <a:solidFill>
                            <a:schemeClr val="dk1"/>
                          </a:solidFill>
                          <a:latin typeface="Trebuchet MS"/>
                          <a:ea typeface="Trebuchet MS"/>
                          <a:cs typeface="Trebuchet MS"/>
                          <a:sym typeface="Trebuchet MS"/>
                        </a:rPr>
                        <a:t> </a:t>
                      </a:r>
                      <a:r>
                        <a:rPr lang="en-US" sz="2000" b="0" u="none" strike="noStrike" cap="none">
                          <a:solidFill>
                            <a:schemeClr val="dk1"/>
                          </a:solidFill>
                          <a:latin typeface="Trebuchet MS"/>
                          <a:ea typeface="Trebuchet MS"/>
                          <a:cs typeface="Trebuchet MS"/>
                          <a:sym typeface="Trebuchet MS"/>
                        </a:rPr>
                        <a:t>and</a:t>
                      </a:r>
                      <a:r>
                        <a:rPr lang="en-US" sz="2000" b="1" u="none" strike="noStrike" cap="none">
                          <a:solidFill>
                            <a:schemeClr val="dk1"/>
                          </a:solidFill>
                          <a:latin typeface="Trebuchet MS"/>
                          <a:ea typeface="Trebuchet MS"/>
                          <a:cs typeface="Trebuchet MS"/>
                          <a:sym typeface="Trebuchet MS"/>
                        </a:rPr>
                        <a:t> </a:t>
                      </a:r>
                      <a:r>
                        <a:rPr lang="en-US" sz="2000" u="none" strike="noStrike" cap="none">
                          <a:solidFill>
                            <a:schemeClr val="dk1"/>
                          </a:solidFill>
                          <a:latin typeface="Trebuchet MS"/>
                          <a:ea typeface="Trebuchet MS"/>
                          <a:cs typeface="Trebuchet MS"/>
                          <a:sym typeface="Trebuchet MS"/>
                        </a:rPr>
                        <a:t>str2</a:t>
                      </a:r>
                      <a:r>
                        <a:rPr lang="en-US" sz="2000" b="1" u="none" strike="noStrike" cap="none">
                          <a:solidFill>
                            <a:schemeClr val="dk1"/>
                          </a:solidFill>
                          <a:latin typeface="Trebuchet MS"/>
                          <a:ea typeface="Trebuchet MS"/>
                          <a:cs typeface="Trebuchet MS"/>
                          <a:sym typeface="Trebuchet MS"/>
                        </a:rPr>
                        <a:t> are identical</a:t>
                      </a:r>
                      <a:r>
                        <a:rPr lang="en-US" sz="2000" b="0" u="none" strike="noStrike" cap="none">
                          <a:solidFill>
                            <a:schemeClr val="dk1"/>
                          </a:solidFill>
                          <a:latin typeface="Trebuchet MS"/>
                          <a:ea typeface="Trebuchet MS"/>
                          <a:cs typeface="Trebuchet MS"/>
                          <a:sym typeface="Trebuchet MS"/>
                        </a:rPr>
                        <a:t>?</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str1 </a:t>
                      </a:r>
                      <a:r>
                        <a:rPr lang="en-US" sz="2000" b="1" u="none" strike="noStrike" cap="none">
                          <a:solidFill>
                            <a:schemeClr val="dk1"/>
                          </a:solidFill>
                          <a:latin typeface="Trebuchet MS"/>
                          <a:ea typeface="Trebuchet MS"/>
                          <a:cs typeface="Trebuchet MS"/>
                          <a:sym typeface="Trebuchet MS"/>
                        </a:rPr>
                        <a:t>!=</a:t>
                      </a:r>
                      <a:r>
                        <a:rPr lang="en-US" sz="2000" u="none" strike="noStrike" cap="none">
                          <a:solidFill>
                            <a:schemeClr val="dk1"/>
                          </a:solidFill>
                          <a:latin typeface="Trebuchet MS"/>
                          <a:ea typeface="Trebuchet MS"/>
                          <a:cs typeface="Trebuchet MS"/>
                          <a:sym typeface="Trebuchet MS"/>
                        </a:rPr>
                        <a:t> str2</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str1</a:t>
                      </a:r>
                      <a:r>
                        <a:rPr lang="en-US" sz="2000" b="1" u="none" strike="noStrike" cap="none">
                          <a:solidFill>
                            <a:schemeClr val="dk1"/>
                          </a:solidFill>
                          <a:latin typeface="Trebuchet MS"/>
                          <a:ea typeface="Trebuchet MS"/>
                          <a:cs typeface="Trebuchet MS"/>
                          <a:sym typeface="Trebuchet MS"/>
                        </a:rPr>
                        <a:t> </a:t>
                      </a:r>
                      <a:r>
                        <a:rPr lang="en-US" sz="2000" b="0" u="none" strike="noStrike" cap="none">
                          <a:solidFill>
                            <a:schemeClr val="dk1"/>
                          </a:solidFill>
                          <a:latin typeface="Trebuchet MS"/>
                          <a:ea typeface="Trebuchet MS"/>
                          <a:cs typeface="Trebuchet MS"/>
                          <a:sym typeface="Trebuchet MS"/>
                        </a:rPr>
                        <a:t>and</a:t>
                      </a:r>
                      <a:r>
                        <a:rPr lang="en-US" sz="2000" b="1" u="none" strike="noStrike" cap="none">
                          <a:solidFill>
                            <a:schemeClr val="dk1"/>
                          </a:solidFill>
                          <a:latin typeface="Trebuchet MS"/>
                          <a:ea typeface="Trebuchet MS"/>
                          <a:cs typeface="Trebuchet MS"/>
                          <a:sym typeface="Trebuchet MS"/>
                        </a:rPr>
                        <a:t> </a:t>
                      </a:r>
                      <a:r>
                        <a:rPr lang="en-US" sz="2000" u="none" strike="noStrike" cap="none">
                          <a:solidFill>
                            <a:schemeClr val="dk1"/>
                          </a:solidFill>
                          <a:latin typeface="Trebuchet MS"/>
                          <a:ea typeface="Trebuchet MS"/>
                          <a:cs typeface="Trebuchet MS"/>
                          <a:sym typeface="Trebuchet MS"/>
                        </a:rPr>
                        <a:t>str2</a:t>
                      </a:r>
                      <a:r>
                        <a:rPr lang="en-US" sz="2000" b="1" u="none" strike="noStrike" cap="none">
                          <a:solidFill>
                            <a:schemeClr val="dk1"/>
                          </a:solidFill>
                          <a:latin typeface="Trebuchet MS"/>
                          <a:ea typeface="Trebuchet MS"/>
                          <a:cs typeface="Trebuchet MS"/>
                          <a:sym typeface="Trebuchet MS"/>
                        </a:rPr>
                        <a:t> are not identical</a:t>
                      </a:r>
                      <a:r>
                        <a:rPr lang="en-US" sz="2000" b="0" u="none" strike="noStrike" cap="none">
                          <a:solidFill>
                            <a:schemeClr val="dk1"/>
                          </a:solidFill>
                          <a:latin typeface="Trebuchet MS"/>
                          <a:ea typeface="Trebuchet MS"/>
                          <a:cs typeface="Trebuchet MS"/>
                          <a:sym typeface="Trebuchet MS"/>
                        </a:rPr>
                        <a:t>?</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chemeClr val="dk1"/>
                          </a:solidFill>
                          <a:latin typeface="Trebuchet MS"/>
                          <a:ea typeface="Trebuchet MS"/>
                          <a:cs typeface="Trebuchet MS"/>
                          <a:sym typeface="Trebuchet MS"/>
                        </a:rPr>
                        <a:t>-n </a:t>
                      </a:r>
                      <a:r>
                        <a:rPr lang="en-US" sz="2000" u="none" strike="noStrike" cap="none">
                          <a:solidFill>
                            <a:schemeClr val="dk1"/>
                          </a:solidFill>
                          <a:latin typeface="Trebuchet MS"/>
                          <a:ea typeface="Trebuchet MS"/>
                          <a:cs typeface="Trebuchet MS"/>
                          <a:sym typeface="Trebuchet MS"/>
                        </a:rPr>
                        <a:t>str1</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str1</a:t>
                      </a:r>
                      <a:r>
                        <a:rPr lang="en-US" sz="2000" b="1" u="none" strike="noStrike" cap="none">
                          <a:solidFill>
                            <a:schemeClr val="dk1"/>
                          </a:solidFill>
                          <a:latin typeface="Trebuchet MS"/>
                          <a:ea typeface="Trebuchet MS"/>
                          <a:cs typeface="Trebuchet MS"/>
                          <a:sym typeface="Trebuchet MS"/>
                        </a:rPr>
                        <a:t> is not null?</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chemeClr val="dk1"/>
                          </a:solidFill>
                          <a:latin typeface="Trebuchet MS"/>
                          <a:ea typeface="Trebuchet MS"/>
                          <a:cs typeface="Trebuchet MS"/>
                          <a:sym typeface="Trebuchet MS"/>
                        </a:rPr>
                        <a:t>-z </a:t>
                      </a:r>
                      <a:r>
                        <a:rPr lang="en-US" sz="2000" u="none" strike="noStrike" cap="none">
                          <a:solidFill>
                            <a:schemeClr val="dk1"/>
                          </a:solidFill>
                          <a:latin typeface="Trebuchet MS"/>
                          <a:ea typeface="Trebuchet MS"/>
                          <a:cs typeface="Trebuchet MS"/>
                          <a:sym typeface="Trebuchet MS"/>
                        </a:rPr>
                        <a:t>str1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str1</a:t>
                      </a:r>
                      <a:r>
                        <a:rPr lang="en-US" sz="2000" b="1" u="none" strike="noStrike" cap="none">
                          <a:solidFill>
                            <a:schemeClr val="dk1"/>
                          </a:solidFill>
                          <a:latin typeface="Trebuchet MS"/>
                          <a:ea typeface="Trebuchet MS"/>
                          <a:cs typeface="Trebuchet MS"/>
                          <a:sym typeface="Trebuchet MS"/>
                        </a:rPr>
                        <a:t> is null?</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26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Condition Checking for Files</a:t>
            </a:r>
            <a:endParaRPr/>
          </a:p>
        </p:txBody>
      </p:sp>
      <p:graphicFrame>
        <p:nvGraphicFramePr>
          <p:cNvPr id="2077" name="Google Shape;2077;p268"/>
          <p:cNvGraphicFramePr/>
          <p:nvPr/>
        </p:nvGraphicFramePr>
        <p:xfrm>
          <a:off x="1847528" y="1628800"/>
          <a:ext cx="3000000" cy="3000000"/>
        </p:xfrm>
        <a:graphic>
          <a:graphicData uri="http://schemas.openxmlformats.org/drawingml/2006/table">
            <a:tbl>
              <a:tblPr firstRow="1" bandRow="1">
                <a:noFill/>
                <a:tableStyleId>{C9DE93FA-2E25-400F-9FBD-89434640F52B}</a:tableStyleId>
              </a:tblPr>
              <a:tblGrid>
                <a:gridCol w="1584175">
                  <a:extLst>
                    <a:ext uri="{9D8B030D-6E8A-4147-A177-3AD203B41FA5}">
                      <a16:colId xmlns:a16="http://schemas.microsoft.com/office/drawing/2014/main" val="20000"/>
                    </a:ext>
                  </a:extLst>
                </a:gridCol>
                <a:gridCol w="4896550">
                  <a:extLst>
                    <a:ext uri="{9D8B030D-6E8A-4147-A177-3AD203B41FA5}">
                      <a16:colId xmlns:a16="http://schemas.microsoft.com/office/drawing/2014/main" val="20001"/>
                    </a:ext>
                  </a:extLst>
                </a:gridCol>
                <a:gridCol w="186000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Condition</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Meaning </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Note</a:t>
                      </a:r>
                      <a:endParaRPr sz="20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chemeClr val="dk1"/>
                          </a:solidFill>
                          <a:latin typeface="Trebuchet MS"/>
                          <a:ea typeface="Trebuchet MS"/>
                          <a:cs typeface="Trebuchet MS"/>
                          <a:sym typeface="Trebuchet MS"/>
                        </a:rPr>
                        <a:t>-f</a:t>
                      </a:r>
                      <a:r>
                        <a:rPr lang="en-US" sz="2000" u="none" strike="noStrike" cap="none">
                          <a:solidFill>
                            <a:schemeClr val="dk1"/>
                          </a:solidFill>
                          <a:latin typeface="Trebuchet MS"/>
                          <a:ea typeface="Trebuchet MS"/>
                          <a:cs typeface="Trebuchet MS"/>
                          <a:sym typeface="Trebuchet MS"/>
                        </a:rPr>
                        <a:t> file</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file</a:t>
                      </a:r>
                      <a:r>
                        <a:rPr lang="en-US" sz="2000" b="1" u="none" strike="noStrike" cap="none">
                          <a:solidFill>
                            <a:schemeClr val="dk1"/>
                          </a:solidFill>
                          <a:latin typeface="Trebuchet MS"/>
                          <a:ea typeface="Trebuchet MS"/>
                          <a:cs typeface="Trebuchet MS"/>
                          <a:sym typeface="Trebuchet MS"/>
                        </a:rPr>
                        <a:t> exists and is an ordinary file</a:t>
                      </a:r>
                      <a:r>
                        <a:rPr lang="en-US" sz="2000" b="0" u="none" strike="noStrike" cap="none">
                          <a:solidFill>
                            <a:schemeClr val="dk1"/>
                          </a:solidFill>
                          <a:latin typeface="Trebuchet MS"/>
                          <a:ea typeface="Trebuchet MS"/>
                          <a:cs typeface="Trebuchet MS"/>
                          <a:sym typeface="Trebuchet MS"/>
                        </a:rPr>
                        <a:t>?</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chemeClr val="dk1"/>
                          </a:solidFill>
                          <a:latin typeface="Trebuchet MS"/>
                          <a:ea typeface="Trebuchet MS"/>
                          <a:cs typeface="Trebuchet MS"/>
                          <a:sym typeface="Trebuchet MS"/>
                        </a:rPr>
                        <a:t>-d</a:t>
                      </a:r>
                      <a:r>
                        <a:rPr lang="en-US" sz="2000" u="none" strike="noStrike" cap="none">
                          <a:solidFill>
                            <a:schemeClr val="dk1"/>
                          </a:solidFill>
                          <a:latin typeface="Trebuchet MS"/>
                          <a:ea typeface="Trebuchet MS"/>
                          <a:cs typeface="Trebuchet MS"/>
                          <a:sym typeface="Trebuchet MS"/>
                        </a:rPr>
                        <a:t> file</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file</a:t>
                      </a:r>
                      <a:r>
                        <a:rPr lang="en-US" sz="2000" b="1" u="none" strike="noStrike" cap="none">
                          <a:solidFill>
                            <a:schemeClr val="dk1"/>
                          </a:solidFill>
                          <a:latin typeface="Trebuchet MS"/>
                          <a:ea typeface="Trebuchet MS"/>
                          <a:cs typeface="Trebuchet MS"/>
                          <a:sym typeface="Trebuchet MS"/>
                        </a:rPr>
                        <a:t> exists and is a directory</a:t>
                      </a:r>
                      <a:r>
                        <a:rPr lang="en-US" sz="2000" b="0" u="none" strike="noStrike" cap="none">
                          <a:solidFill>
                            <a:schemeClr val="dk1"/>
                          </a:solidFill>
                          <a:latin typeface="Trebuchet MS"/>
                          <a:ea typeface="Trebuchet MS"/>
                          <a:cs typeface="Trebuchet MS"/>
                          <a:sym typeface="Trebuchet MS"/>
                        </a:rPr>
                        <a:t>?</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chemeClr val="dk1"/>
                          </a:solidFill>
                          <a:latin typeface="Trebuchet MS"/>
                          <a:ea typeface="Trebuchet MS"/>
                          <a:cs typeface="Trebuchet MS"/>
                          <a:sym typeface="Trebuchet MS"/>
                        </a:rPr>
                        <a:t>-s</a:t>
                      </a:r>
                      <a:r>
                        <a:rPr lang="en-US" sz="2000" u="none" strike="noStrike" cap="none">
                          <a:solidFill>
                            <a:schemeClr val="dk1"/>
                          </a:solidFill>
                          <a:latin typeface="Trebuchet MS"/>
                          <a:ea typeface="Trebuchet MS"/>
                          <a:cs typeface="Trebuchet MS"/>
                          <a:sym typeface="Trebuchet MS"/>
                        </a:rPr>
                        <a:t> file</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file</a:t>
                      </a:r>
                      <a:r>
                        <a:rPr lang="en-US" sz="2000" b="1" u="none" strike="noStrike" cap="none">
                          <a:solidFill>
                            <a:schemeClr val="dk1"/>
                          </a:solidFill>
                          <a:latin typeface="Trebuchet MS"/>
                          <a:ea typeface="Trebuchet MS"/>
                          <a:cs typeface="Trebuchet MS"/>
                          <a:sym typeface="Trebuchet MS"/>
                        </a:rPr>
                        <a:t> contains data </a:t>
                      </a:r>
                      <a:r>
                        <a:rPr lang="en-US" sz="2000" b="0" u="none" strike="noStrike" cap="none">
                          <a:solidFill>
                            <a:schemeClr val="dk1"/>
                          </a:solidFill>
                          <a:latin typeface="Trebuchet MS"/>
                          <a:ea typeface="Trebuchet MS"/>
                          <a:cs typeface="Trebuchet MS"/>
                          <a:sym typeface="Trebuchet MS"/>
                        </a:rPr>
                        <a:t>?</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b="1" u="none" strike="noStrike" cap="none">
                          <a:solidFill>
                            <a:schemeClr val="dk1"/>
                          </a:solidFill>
                          <a:latin typeface="Trebuchet MS"/>
                          <a:ea typeface="Trebuchet MS"/>
                          <a:cs typeface="Trebuchet MS"/>
                          <a:sym typeface="Trebuchet MS"/>
                        </a:rPr>
                        <a:t>-r </a:t>
                      </a:r>
                      <a:r>
                        <a:rPr lang="en-US" sz="2000" u="none" strike="noStrike" cap="none">
                          <a:solidFill>
                            <a:schemeClr val="dk1"/>
                          </a:solidFill>
                          <a:latin typeface="Trebuchet MS"/>
                          <a:ea typeface="Trebuchet MS"/>
                          <a:cs typeface="Trebuchet MS"/>
                          <a:sym typeface="Trebuchet MS"/>
                        </a:rPr>
                        <a:t>file</a:t>
                      </a:r>
                      <a:r>
                        <a:rPr lang="en-US" sz="2000" b="1" u="none" strike="noStrike" cap="none">
                          <a:solidFill>
                            <a:schemeClr val="dk1"/>
                          </a:solidFill>
                          <a:latin typeface="Trebuchet MS"/>
                          <a:ea typeface="Trebuchet MS"/>
                          <a:cs typeface="Trebuchet MS"/>
                          <a:sym typeface="Trebuchet MS"/>
                        </a:rPr>
                        <a:t> </a:t>
                      </a:r>
                      <a:endParaRPr sz="2000" u="none" strike="noStrike" cap="none"/>
                    </a:p>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file</a:t>
                      </a:r>
                      <a:r>
                        <a:rPr lang="en-US" sz="2000" b="1" u="none" strike="noStrike" cap="none">
                          <a:solidFill>
                            <a:schemeClr val="dk1"/>
                          </a:solidFill>
                          <a:latin typeface="Trebuchet MS"/>
                          <a:ea typeface="Trebuchet MS"/>
                          <a:cs typeface="Trebuchet MS"/>
                          <a:sym typeface="Trebuchet MS"/>
                        </a:rPr>
                        <a:t> is readable</a:t>
                      </a:r>
                      <a:r>
                        <a:rPr lang="en-US" sz="2000" b="0" u="none" strike="noStrike" cap="none">
                          <a:solidFill>
                            <a:schemeClr val="dk1"/>
                          </a:solidFill>
                          <a:latin typeface="Trebuchet MS"/>
                          <a:ea typeface="Trebuchet MS"/>
                          <a:cs typeface="Trebuchet MS"/>
                          <a:sym typeface="Trebuchet MS"/>
                        </a:rPr>
                        <a:t>?</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b="1" u="none" strike="noStrike" cap="none">
                          <a:solidFill>
                            <a:schemeClr val="dk1"/>
                          </a:solidFill>
                          <a:latin typeface="Trebuchet MS"/>
                          <a:ea typeface="Trebuchet MS"/>
                          <a:cs typeface="Trebuchet MS"/>
                          <a:sym typeface="Trebuchet MS"/>
                        </a:rPr>
                        <a:t>-w </a:t>
                      </a:r>
                      <a:r>
                        <a:rPr lang="en-US" sz="2000" u="none" strike="noStrike" cap="none">
                          <a:solidFill>
                            <a:schemeClr val="dk1"/>
                          </a:solidFill>
                          <a:latin typeface="Trebuchet MS"/>
                          <a:ea typeface="Trebuchet MS"/>
                          <a:cs typeface="Trebuchet MS"/>
                          <a:sym typeface="Trebuchet MS"/>
                        </a:rPr>
                        <a:t>file</a:t>
                      </a:r>
                      <a:r>
                        <a:rPr lang="en-US" sz="2000" b="1" u="none" strike="noStrike" cap="none">
                          <a:solidFill>
                            <a:schemeClr val="dk1"/>
                          </a:solidFill>
                          <a:latin typeface="Trebuchet MS"/>
                          <a:ea typeface="Trebuchet MS"/>
                          <a:cs typeface="Trebuchet MS"/>
                          <a:sym typeface="Trebuchet MS"/>
                        </a:rPr>
                        <a:t> </a:t>
                      </a: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file</a:t>
                      </a:r>
                      <a:r>
                        <a:rPr lang="en-US" sz="2000" b="1" u="none" strike="noStrike" cap="none">
                          <a:solidFill>
                            <a:schemeClr val="dk1"/>
                          </a:solidFill>
                          <a:latin typeface="Trebuchet MS"/>
                          <a:ea typeface="Trebuchet MS"/>
                          <a:cs typeface="Trebuchet MS"/>
                          <a:sym typeface="Trebuchet MS"/>
                        </a:rPr>
                        <a:t> is writable</a:t>
                      </a:r>
                      <a:r>
                        <a:rPr lang="en-US" sz="2000" b="0" u="none" strike="noStrike" cap="none">
                          <a:solidFill>
                            <a:schemeClr val="dk1"/>
                          </a:solidFill>
                          <a:latin typeface="Trebuchet MS"/>
                          <a:ea typeface="Trebuchet MS"/>
                          <a:cs typeface="Trebuchet MS"/>
                          <a:sym typeface="Trebuchet MS"/>
                        </a:rPr>
                        <a:t>?</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b="1" u="none" strike="noStrike" cap="none">
                          <a:solidFill>
                            <a:schemeClr val="dk1"/>
                          </a:solidFill>
                          <a:latin typeface="Trebuchet MS"/>
                          <a:ea typeface="Trebuchet MS"/>
                          <a:cs typeface="Trebuchet MS"/>
                          <a:sym typeface="Trebuchet MS"/>
                        </a:rPr>
                        <a:t>-x </a:t>
                      </a:r>
                      <a:r>
                        <a:rPr lang="en-US" sz="2000" b="0" u="none" strike="noStrike" cap="none">
                          <a:solidFill>
                            <a:schemeClr val="dk1"/>
                          </a:solidFill>
                          <a:latin typeface="Trebuchet MS"/>
                          <a:ea typeface="Trebuchet MS"/>
                          <a:cs typeface="Trebuchet MS"/>
                          <a:sym typeface="Trebuchet MS"/>
                        </a:rPr>
                        <a:t>f</a:t>
                      </a:r>
                      <a:r>
                        <a:rPr lang="en-US" sz="2000" u="none" strike="noStrike" cap="none">
                          <a:solidFill>
                            <a:schemeClr val="dk1"/>
                          </a:solidFill>
                          <a:latin typeface="Trebuchet MS"/>
                          <a:ea typeface="Trebuchet MS"/>
                          <a:cs typeface="Trebuchet MS"/>
                          <a:sym typeface="Trebuchet MS"/>
                        </a:rPr>
                        <a:t>ile</a:t>
                      </a:r>
                      <a:r>
                        <a:rPr lang="en-US" sz="2000" b="1" u="none" strike="noStrike" cap="none">
                          <a:solidFill>
                            <a:schemeClr val="dk1"/>
                          </a:solidFill>
                          <a:latin typeface="Trebuchet MS"/>
                          <a:ea typeface="Trebuchet MS"/>
                          <a:cs typeface="Trebuchet MS"/>
                          <a:sym typeface="Trebuchet MS"/>
                        </a:rPr>
                        <a:t> </a:t>
                      </a: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file</a:t>
                      </a:r>
                      <a:r>
                        <a:rPr lang="en-US" sz="2000" b="1" u="none" strike="noStrike" cap="none">
                          <a:solidFill>
                            <a:schemeClr val="dk1"/>
                          </a:solidFill>
                          <a:latin typeface="Trebuchet MS"/>
                          <a:ea typeface="Trebuchet MS"/>
                          <a:cs typeface="Trebuchet MS"/>
                          <a:sym typeface="Trebuchet MS"/>
                        </a:rPr>
                        <a:t> is executable</a:t>
                      </a:r>
                      <a:r>
                        <a:rPr lang="en-US" sz="2000" b="0" u="none" strike="noStrike" cap="none">
                          <a:solidFill>
                            <a:schemeClr val="dk1"/>
                          </a:solidFill>
                          <a:latin typeface="Trebuchet MS"/>
                          <a:ea typeface="Trebuchet MS"/>
                          <a:cs typeface="Trebuchet MS"/>
                          <a:sym typeface="Trebuchet MS"/>
                        </a:rPr>
                        <a:t>?</a:t>
                      </a:r>
                      <a:endParaRPr sz="2000" b="0" u="none" strike="noStrike" cap="none"/>
                    </a:p>
                    <a:p>
                      <a:pPr marL="0" marR="0" lvl="0" indent="0" algn="l" rtl="0">
                        <a:lnSpc>
                          <a:spcPct val="100000"/>
                        </a:lnSpc>
                        <a:spcBef>
                          <a:spcPts val="0"/>
                        </a:spcBef>
                        <a:spcAft>
                          <a:spcPts val="0"/>
                        </a:spcAft>
                        <a:buClr>
                          <a:schemeClr val="dk1"/>
                        </a:buClr>
                        <a:buSzPts val="2000"/>
                        <a:buFont typeface="Trebuchet MS"/>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26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Logical Operators</a:t>
            </a:r>
            <a:endParaRPr b="1">
              <a:solidFill>
                <a:schemeClr val="dk1"/>
              </a:solidFill>
            </a:endParaRPr>
          </a:p>
        </p:txBody>
      </p:sp>
      <p:graphicFrame>
        <p:nvGraphicFramePr>
          <p:cNvPr id="2083" name="Google Shape;2083;p269"/>
          <p:cNvGraphicFramePr/>
          <p:nvPr/>
        </p:nvGraphicFramePr>
        <p:xfrm>
          <a:off x="1847528" y="1628800"/>
          <a:ext cx="3000000" cy="3000000"/>
        </p:xfrm>
        <a:graphic>
          <a:graphicData uri="http://schemas.openxmlformats.org/drawingml/2006/table">
            <a:tbl>
              <a:tblPr firstRow="1" bandRow="1">
                <a:noFill/>
                <a:tableStyleId>{C9DE93FA-2E25-400F-9FBD-89434640F52B}</a:tableStyleId>
              </a:tblPr>
              <a:tblGrid>
                <a:gridCol w="2088225">
                  <a:extLst>
                    <a:ext uri="{9D8B030D-6E8A-4147-A177-3AD203B41FA5}">
                      <a16:colId xmlns:a16="http://schemas.microsoft.com/office/drawing/2014/main" val="20000"/>
                    </a:ext>
                  </a:extLst>
                </a:gridCol>
                <a:gridCol w="4392500">
                  <a:extLst>
                    <a:ext uri="{9D8B030D-6E8A-4147-A177-3AD203B41FA5}">
                      <a16:colId xmlns:a16="http://schemas.microsoft.com/office/drawing/2014/main" val="20001"/>
                    </a:ext>
                  </a:extLst>
                </a:gridCol>
                <a:gridCol w="186000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Condition</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Meaning </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Note</a:t>
                      </a:r>
                      <a:endParaRPr sz="20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solidFill>
                            <a:schemeClr val="dk1"/>
                          </a:solidFill>
                          <a:latin typeface="Trebuchet MS"/>
                          <a:ea typeface="Trebuchet MS"/>
                          <a:cs typeface="Trebuchet MS"/>
                          <a:sym typeface="Trebuchet MS"/>
                        </a:rPr>
                        <a:t>cond1 </a:t>
                      </a:r>
                      <a:r>
                        <a:rPr lang="en-US" sz="2000" b="1" u="none" strike="noStrike" cap="none">
                          <a:solidFill>
                            <a:schemeClr val="dk1"/>
                          </a:solidFill>
                          <a:latin typeface="Trebuchet MS"/>
                          <a:ea typeface="Trebuchet MS"/>
                          <a:cs typeface="Trebuchet MS"/>
                          <a:sym typeface="Trebuchet MS"/>
                        </a:rPr>
                        <a:t>-a</a:t>
                      </a:r>
                      <a:r>
                        <a:rPr lang="en-US" sz="2000" b="0" u="none" strike="noStrike" cap="none">
                          <a:solidFill>
                            <a:schemeClr val="dk1"/>
                          </a:solidFill>
                          <a:latin typeface="Trebuchet MS"/>
                          <a:ea typeface="Trebuchet MS"/>
                          <a:cs typeface="Trebuchet MS"/>
                          <a:sym typeface="Trebuchet MS"/>
                        </a:rPr>
                        <a:t> cond2 </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solidFill>
                            <a:schemeClr val="dk1"/>
                          </a:solidFill>
                          <a:latin typeface="Trebuchet MS"/>
                          <a:ea typeface="Trebuchet MS"/>
                          <a:cs typeface="Trebuchet MS"/>
                          <a:sym typeface="Trebuchet MS"/>
                        </a:rPr>
                        <a:t>both</a:t>
                      </a:r>
                      <a:r>
                        <a:rPr lang="en-US" sz="2000" b="1" u="none" strike="noStrike" cap="none">
                          <a:solidFill>
                            <a:schemeClr val="dk1"/>
                          </a:solidFill>
                          <a:latin typeface="Trebuchet MS"/>
                          <a:ea typeface="Trebuchet MS"/>
                          <a:cs typeface="Trebuchet MS"/>
                          <a:sym typeface="Trebuchet MS"/>
                        </a:rPr>
                        <a:t> </a:t>
                      </a:r>
                      <a:r>
                        <a:rPr lang="en-US" sz="2000" u="none" strike="noStrike" cap="none">
                          <a:solidFill>
                            <a:schemeClr val="dk1"/>
                          </a:solidFill>
                          <a:latin typeface="Trebuchet MS"/>
                          <a:ea typeface="Trebuchet MS"/>
                          <a:cs typeface="Trebuchet MS"/>
                          <a:sym typeface="Trebuchet MS"/>
                        </a:rPr>
                        <a:t>cond1</a:t>
                      </a:r>
                      <a:r>
                        <a:rPr lang="en-US" sz="2000" b="1" u="none" strike="noStrike" cap="none">
                          <a:solidFill>
                            <a:schemeClr val="dk1"/>
                          </a:solidFill>
                          <a:latin typeface="Trebuchet MS"/>
                          <a:ea typeface="Trebuchet MS"/>
                          <a:cs typeface="Trebuchet MS"/>
                          <a:sym typeface="Trebuchet MS"/>
                        </a:rPr>
                        <a:t> and </a:t>
                      </a:r>
                      <a:r>
                        <a:rPr lang="en-US" sz="2000" u="none" strike="noStrike" cap="none">
                          <a:solidFill>
                            <a:schemeClr val="dk1"/>
                          </a:solidFill>
                          <a:latin typeface="Trebuchet MS"/>
                          <a:ea typeface="Trebuchet MS"/>
                          <a:cs typeface="Trebuchet MS"/>
                          <a:sym typeface="Trebuchet MS"/>
                        </a:rPr>
                        <a:t>cond2</a:t>
                      </a:r>
                      <a:r>
                        <a:rPr lang="en-US" sz="2000" b="1" u="none" strike="noStrike" cap="none">
                          <a:solidFill>
                            <a:schemeClr val="dk1"/>
                          </a:solidFill>
                          <a:latin typeface="Trebuchet MS"/>
                          <a:ea typeface="Trebuchet MS"/>
                          <a:cs typeface="Trebuchet MS"/>
                          <a:sym typeface="Trebuchet MS"/>
                        </a:rPr>
                        <a:t> </a:t>
                      </a:r>
                      <a:r>
                        <a:rPr lang="en-US" sz="2000" b="0" u="none" strike="noStrike" cap="none">
                          <a:solidFill>
                            <a:schemeClr val="dk1"/>
                          </a:solidFill>
                          <a:latin typeface="Trebuchet MS"/>
                          <a:ea typeface="Trebuchet MS"/>
                          <a:cs typeface="Trebuchet MS"/>
                          <a:sym typeface="Trebuchet MS"/>
                        </a:rPr>
                        <a:t>are true?</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cond1 </a:t>
                      </a:r>
                      <a:r>
                        <a:rPr lang="en-US" sz="2000" b="1" u="none" strike="noStrike" cap="none">
                          <a:solidFill>
                            <a:schemeClr val="dk1"/>
                          </a:solidFill>
                          <a:latin typeface="Trebuchet MS"/>
                          <a:ea typeface="Trebuchet MS"/>
                          <a:cs typeface="Trebuchet MS"/>
                          <a:sym typeface="Trebuchet MS"/>
                        </a:rPr>
                        <a:t>-o </a:t>
                      </a:r>
                      <a:r>
                        <a:rPr lang="en-US" sz="2000" u="none" strike="noStrike" cap="none">
                          <a:solidFill>
                            <a:schemeClr val="dk1"/>
                          </a:solidFill>
                          <a:latin typeface="Trebuchet MS"/>
                          <a:ea typeface="Trebuchet MS"/>
                          <a:cs typeface="Trebuchet MS"/>
                          <a:sym typeface="Trebuchet MS"/>
                        </a:rPr>
                        <a:t>cond2</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solidFill>
                            <a:schemeClr val="dk1"/>
                          </a:solidFill>
                          <a:latin typeface="Trebuchet MS"/>
                          <a:ea typeface="Trebuchet MS"/>
                          <a:cs typeface="Trebuchet MS"/>
                          <a:sym typeface="Trebuchet MS"/>
                        </a:rPr>
                        <a:t>either</a:t>
                      </a:r>
                      <a:r>
                        <a:rPr lang="en-US" sz="2000" b="1" u="none" strike="noStrike" cap="none">
                          <a:solidFill>
                            <a:schemeClr val="dk1"/>
                          </a:solidFill>
                          <a:latin typeface="Trebuchet MS"/>
                          <a:ea typeface="Trebuchet MS"/>
                          <a:cs typeface="Trebuchet MS"/>
                          <a:sym typeface="Trebuchet MS"/>
                        </a:rPr>
                        <a:t> </a:t>
                      </a:r>
                      <a:r>
                        <a:rPr lang="en-US" sz="2000" u="none" strike="noStrike" cap="none">
                          <a:solidFill>
                            <a:schemeClr val="dk1"/>
                          </a:solidFill>
                          <a:latin typeface="Trebuchet MS"/>
                          <a:ea typeface="Trebuchet MS"/>
                          <a:cs typeface="Trebuchet MS"/>
                          <a:sym typeface="Trebuchet MS"/>
                        </a:rPr>
                        <a:t>cond1</a:t>
                      </a:r>
                      <a:r>
                        <a:rPr lang="en-US" sz="2000" b="1" u="none" strike="noStrike" cap="none">
                          <a:solidFill>
                            <a:schemeClr val="dk1"/>
                          </a:solidFill>
                          <a:latin typeface="Trebuchet MS"/>
                          <a:ea typeface="Trebuchet MS"/>
                          <a:cs typeface="Trebuchet MS"/>
                          <a:sym typeface="Trebuchet MS"/>
                        </a:rPr>
                        <a:t> or </a:t>
                      </a:r>
                      <a:r>
                        <a:rPr lang="en-US" sz="2000" u="none" strike="noStrike" cap="none">
                          <a:solidFill>
                            <a:schemeClr val="dk1"/>
                          </a:solidFill>
                          <a:latin typeface="Trebuchet MS"/>
                          <a:ea typeface="Trebuchet MS"/>
                          <a:cs typeface="Trebuchet MS"/>
                          <a:sym typeface="Trebuchet MS"/>
                        </a:rPr>
                        <a:t>cond2</a:t>
                      </a:r>
                      <a:r>
                        <a:rPr lang="en-US" sz="2000" b="1" u="none" strike="noStrike" cap="none">
                          <a:solidFill>
                            <a:schemeClr val="dk1"/>
                          </a:solidFill>
                          <a:latin typeface="Trebuchet MS"/>
                          <a:ea typeface="Trebuchet MS"/>
                          <a:cs typeface="Trebuchet MS"/>
                          <a:sym typeface="Trebuchet MS"/>
                        </a:rPr>
                        <a:t> </a:t>
                      </a:r>
                      <a:r>
                        <a:rPr lang="en-US" sz="2000" b="0" u="none" strike="noStrike" cap="none">
                          <a:solidFill>
                            <a:schemeClr val="dk1"/>
                          </a:solidFill>
                          <a:latin typeface="Trebuchet MS"/>
                          <a:ea typeface="Trebuchet MS"/>
                          <a:cs typeface="Trebuchet MS"/>
                          <a:sym typeface="Trebuchet MS"/>
                        </a:rPr>
                        <a:t>is true?</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solidFill>
                            <a:schemeClr val="dk1"/>
                          </a:solidFill>
                          <a:latin typeface="Trebuchet MS"/>
                          <a:ea typeface="Trebuchet MS"/>
                          <a:cs typeface="Trebuchet MS"/>
                          <a:sym typeface="Trebuchet MS"/>
                        </a:rPr>
                        <a:t>!</a:t>
                      </a:r>
                      <a:r>
                        <a:rPr lang="en-US" sz="2000" u="none" strike="noStrike" cap="none">
                          <a:solidFill>
                            <a:schemeClr val="dk1"/>
                          </a:solidFill>
                          <a:latin typeface="Trebuchet MS"/>
                          <a:ea typeface="Trebuchet MS"/>
                          <a:cs typeface="Trebuchet MS"/>
                          <a:sym typeface="Trebuchet MS"/>
                        </a:rPr>
                        <a:t> cond1</a:t>
                      </a:r>
                      <a:r>
                        <a:rPr lang="en-US" sz="2000" b="1" u="none" strike="noStrike" cap="none">
                          <a:solidFill>
                            <a:schemeClr val="dk1"/>
                          </a:solidFill>
                          <a:latin typeface="Trebuchet MS"/>
                          <a:ea typeface="Trebuchet MS"/>
                          <a:cs typeface="Trebuchet MS"/>
                          <a:sym typeface="Trebuchet MS"/>
                        </a:rPr>
                        <a:t>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cond1</a:t>
                      </a:r>
                      <a:r>
                        <a:rPr lang="en-US" sz="2000" b="1" u="none" strike="noStrike" cap="none">
                          <a:solidFill>
                            <a:schemeClr val="dk1"/>
                          </a:solidFill>
                          <a:latin typeface="Trebuchet MS"/>
                          <a:ea typeface="Trebuchet MS"/>
                          <a:cs typeface="Trebuchet MS"/>
                          <a:sym typeface="Trebuchet MS"/>
                        </a:rPr>
                        <a:t> is false (not true)</a:t>
                      </a:r>
                      <a:r>
                        <a:rPr lang="en-US" sz="2000" b="0" u="none" strike="noStrike" cap="none">
                          <a:solidFill>
                            <a:schemeClr val="dk1"/>
                          </a:solidFill>
                          <a:latin typeface="Trebuchet MS"/>
                          <a:ea typeface="Trebuchet MS"/>
                          <a:cs typeface="Trebuchet MS"/>
                          <a:sym typeface="Trebuchet MS"/>
                        </a:rPr>
                        <a:t>?</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27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(script2)</a:t>
            </a:r>
            <a:endParaRPr b="1">
              <a:solidFill>
                <a:srgbClr val="FF0000"/>
              </a:solidFill>
            </a:endParaRPr>
          </a:p>
        </p:txBody>
      </p:sp>
      <p:sp>
        <p:nvSpPr>
          <p:cNvPr id="2089" name="Google Shape;2089;p27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#!/bin/bash</a:t>
            </a:r>
            <a:endParaRPr/>
          </a:p>
          <a:p>
            <a:pPr marL="342900" lvl="0" indent="-342900" algn="l" rtl="0">
              <a:lnSpc>
                <a:spcPct val="100000"/>
              </a:lnSpc>
              <a:spcBef>
                <a:spcPts val="1000"/>
              </a:spcBef>
              <a:spcAft>
                <a:spcPts val="0"/>
              </a:spcAft>
              <a:buSzPts val="1440"/>
              <a:buNone/>
            </a:pPr>
            <a:r>
              <a:rPr lang="en-US" b="1"/>
              <a:t>	if [ </a:t>
            </a:r>
            <a:r>
              <a:rPr lang="en-US"/>
              <a:t>$1 -gt 2500 </a:t>
            </a:r>
            <a:r>
              <a:rPr lang="en-US" b="1"/>
              <a:t>]</a:t>
            </a:r>
            <a:br>
              <a:rPr lang="en-US" b="1"/>
            </a:br>
            <a:r>
              <a:rPr lang="en-US" b="1"/>
              <a:t>then</a:t>
            </a:r>
            <a:r>
              <a:rPr lang="en-US"/>
              <a:t/>
            </a:r>
            <a:br>
              <a:rPr lang="en-US"/>
            </a:br>
            <a:r>
              <a:rPr lang="en-US"/>
              <a:t>echo ‘Your income will be taxed.'</a:t>
            </a:r>
            <a:r>
              <a:rPr lang="en-US" b="1"/>
              <a:t/>
            </a:r>
            <a:br>
              <a:rPr lang="en-US" b="1"/>
            </a:br>
            <a:r>
              <a:rPr lang="en-US" b="1"/>
              <a:t>else</a:t>
            </a:r>
            <a:r>
              <a:rPr lang="en-US"/>
              <a:t/>
            </a:r>
            <a:br>
              <a:rPr lang="en-US"/>
            </a:br>
            <a:r>
              <a:rPr lang="en-US"/>
              <a:t>echo Your income will not be taxed.'</a:t>
            </a:r>
            <a:r>
              <a:rPr lang="en-US" b="1"/>
              <a:t/>
            </a:r>
            <a:br>
              <a:rPr lang="en-US" b="1"/>
            </a:br>
            <a:r>
              <a:rPr lang="en-US" b="1"/>
              <a:t>fi</a:t>
            </a:r>
            <a:r>
              <a:rPr lang="en-US"/>
              <a:t/>
            </a:r>
            <a:br>
              <a:rPr lang="en-US"/>
            </a:br>
            <a:r>
              <a:rPr lang="en-US" b="1"/>
              <a:t/>
            </a:r>
            <a:br>
              <a:rPr lang="en-US" b="1"/>
            </a:b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4" name="Google Shape;2094;p27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(script3) </a:t>
            </a:r>
            <a:endParaRPr b="1">
              <a:solidFill>
                <a:srgbClr val="FF0000"/>
              </a:solidFill>
            </a:endParaRPr>
          </a:p>
        </p:txBody>
      </p:sp>
      <p:sp>
        <p:nvSpPr>
          <p:cNvPr id="2095" name="Google Shape;2095;p271"/>
          <p:cNvSpPr txBox="1">
            <a:spLocks noGrp="1"/>
          </p:cNvSpPr>
          <p:nvPr>
            <p:ph type="body" idx="1"/>
          </p:nvPr>
        </p:nvSpPr>
        <p:spPr>
          <a:xfrm>
            <a:off x="1703512" y="1916114"/>
            <a:ext cx="8964488"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None/>
            </a:pPr>
            <a:r>
              <a:rPr lang="en-US" sz="2800" b="1"/>
              <a:t>#!/bin/bash 	</a:t>
            </a:r>
            <a:endParaRPr sz="2800" b="1"/>
          </a:p>
          <a:p>
            <a:pPr marL="342900" lvl="0" indent="-342900" algn="l" rtl="0">
              <a:lnSpc>
                <a:spcPct val="100000"/>
              </a:lnSpc>
              <a:spcBef>
                <a:spcPts val="1000"/>
              </a:spcBef>
              <a:spcAft>
                <a:spcPts val="0"/>
              </a:spcAft>
              <a:buSzPts val="2240"/>
              <a:buNone/>
            </a:pPr>
            <a:r>
              <a:rPr lang="en-US" sz="2800" b="1"/>
              <a:t>if [</a:t>
            </a:r>
            <a:r>
              <a:rPr lang="en-US" sz="2800"/>
              <a:t> -r $1 -a -x $1 </a:t>
            </a:r>
            <a:r>
              <a:rPr lang="en-US" sz="2800" b="1"/>
              <a:t>]</a:t>
            </a:r>
            <a:br>
              <a:rPr lang="en-US" sz="2800" b="1"/>
            </a:br>
            <a:r>
              <a:rPr lang="en-US" sz="2800" b="1"/>
              <a:t>then</a:t>
            </a:r>
            <a:r>
              <a:rPr lang="en-US" sz="2800"/>
              <a:t/>
            </a:r>
            <a:br>
              <a:rPr lang="en-US" sz="2800"/>
            </a:br>
            <a:r>
              <a:rPr lang="en-US" sz="2800"/>
              <a:t>echo “$1 file is readable AND executable”</a:t>
            </a:r>
            <a:endParaRPr/>
          </a:p>
          <a:p>
            <a:pPr marL="342900" lvl="0" indent="-342900" algn="l" rtl="0">
              <a:lnSpc>
                <a:spcPct val="100000"/>
              </a:lnSpc>
              <a:spcBef>
                <a:spcPts val="1000"/>
              </a:spcBef>
              <a:spcAft>
                <a:spcPts val="0"/>
              </a:spcAft>
              <a:buSzPts val="2240"/>
              <a:buNone/>
            </a:pPr>
            <a:r>
              <a:rPr lang="en-US" sz="2800" b="1"/>
              <a:t>	else</a:t>
            </a:r>
            <a:endParaRPr/>
          </a:p>
          <a:p>
            <a:pPr marL="342900" lvl="0" indent="-342900" algn="l" rtl="0">
              <a:lnSpc>
                <a:spcPct val="100000"/>
              </a:lnSpc>
              <a:spcBef>
                <a:spcPts val="1000"/>
              </a:spcBef>
              <a:spcAft>
                <a:spcPts val="0"/>
              </a:spcAft>
              <a:buSzPts val="2240"/>
              <a:buNone/>
            </a:pPr>
            <a:r>
              <a:rPr lang="en-US" sz="2800" b="1"/>
              <a:t>	</a:t>
            </a:r>
            <a:r>
              <a:rPr lang="en-US" sz="2800"/>
              <a:t>echo “$1 file is NOT readable and executable” </a:t>
            </a:r>
            <a:r>
              <a:rPr lang="en-US" sz="2800" b="1"/>
              <a:t/>
            </a:r>
            <a:br>
              <a:rPr lang="en-US" sz="2800" b="1"/>
            </a:br>
            <a:r>
              <a:rPr lang="en-US" sz="2800" b="1"/>
              <a:t>fi</a:t>
            </a:r>
            <a:endParaRPr sz="28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27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(script4)</a:t>
            </a:r>
            <a:endParaRPr b="1">
              <a:solidFill>
                <a:srgbClr val="FF0000"/>
              </a:solidFill>
            </a:endParaRPr>
          </a:p>
        </p:txBody>
      </p:sp>
      <p:sp>
        <p:nvSpPr>
          <p:cNvPr id="2101" name="Google Shape;2101;p27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None/>
            </a:pPr>
            <a:r>
              <a:rPr lang="en-US" sz="2800" b="1"/>
              <a:t>#!/bin/bash 	</a:t>
            </a:r>
            <a:endParaRPr sz="2800" b="1"/>
          </a:p>
          <a:p>
            <a:pPr marL="342900" lvl="0" indent="-342900" algn="l" rtl="0">
              <a:lnSpc>
                <a:spcPct val="100000"/>
              </a:lnSpc>
              <a:spcBef>
                <a:spcPts val="1000"/>
              </a:spcBef>
              <a:spcAft>
                <a:spcPts val="0"/>
              </a:spcAft>
              <a:buSzPts val="2240"/>
              <a:buNone/>
            </a:pPr>
            <a:r>
              <a:rPr lang="en-US" sz="2800" b="1"/>
              <a:t>if [</a:t>
            </a:r>
            <a:r>
              <a:rPr lang="en-US" sz="2800"/>
              <a:t> -z $1 </a:t>
            </a:r>
            <a:r>
              <a:rPr lang="en-US" sz="2800" b="1"/>
              <a:t>]</a:t>
            </a:r>
            <a:br>
              <a:rPr lang="en-US" sz="2800" b="1"/>
            </a:br>
            <a:r>
              <a:rPr lang="en-US" sz="2800" b="1"/>
              <a:t>then</a:t>
            </a:r>
            <a:r>
              <a:rPr lang="en-US" sz="2800"/>
              <a:t/>
            </a:r>
            <a:br>
              <a:rPr lang="en-US" sz="2800"/>
            </a:br>
            <a:r>
              <a:rPr lang="en-US" sz="2800"/>
              <a:t>echo ‘Missing value.’</a:t>
            </a:r>
            <a:endParaRPr/>
          </a:p>
          <a:p>
            <a:pPr marL="342900" lvl="0" indent="-342900" algn="l" rtl="0">
              <a:lnSpc>
                <a:spcPct val="100000"/>
              </a:lnSpc>
              <a:spcBef>
                <a:spcPts val="1000"/>
              </a:spcBef>
              <a:spcAft>
                <a:spcPts val="0"/>
              </a:spcAft>
              <a:buSzPts val="2240"/>
              <a:buNone/>
            </a:pPr>
            <a:r>
              <a:rPr lang="en-US" sz="2800" b="1"/>
              <a:t>	else</a:t>
            </a:r>
            <a:endParaRPr/>
          </a:p>
          <a:p>
            <a:pPr marL="342900" lvl="0" indent="-342900" algn="l" rtl="0">
              <a:lnSpc>
                <a:spcPct val="100000"/>
              </a:lnSpc>
              <a:spcBef>
                <a:spcPts val="1000"/>
              </a:spcBef>
              <a:spcAft>
                <a:spcPts val="0"/>
              </a:spcAft>
              <a:buSzPts val="2240"/>
              <a:buNone/>
            </a:pPr>
            <a:r>
              <a:rPr lang="en-US" sz="2800" b="1"/>
              <a:t>	</a:t>
            </a:r>
            <a:r>
              <a:rPr lang="en-US" sz="2800"/>
              <a:t>echo “Value $1 is entered.” </a:t>
            </a:r>
            <a:r>
              <a:rPr lang="en-US" sz="2800" b="1"/>
              <a:t/>
            </a:r>
            <a:br>
              <a:rPr lang="en-US" sz="2800" b="1"/>
            </a:br>
            <a:r>
              <a:rPr lang="en-US" sz="2800" b="1"/>
              <a:t>fi</a:t>
            </a:r>
            <a:endParaRPr sz="2800"/>
          </a:p>
          <a:p>
            <a:pPr marL="342900" lvl="0" indent="-200660" algn="l" rtl="0">
              <a:lnSpc>
                <a:spcPct val="100000"/>
              </a:lnSpc>
              <a:spcBef>
                <a:spcPts val="1000"/>
              </a:spcBef>
              <a:spcAft>
                <a:spcPts val="0"/>
              </a:spcAft>
              <a:buSzPts val="2240"/>
              <a:buNone/>
            </a:pPr>
            <a:endParaRPr sz="280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27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(script5) </a:t>
            </a:r>
            <a:endParaRPr b="1">
              <a:solidFill>
                <a:srgbClr val="FF0000"/>
              </a:solidFill>
            </a:endParaRPr>
          </a:p>
        </p:txBody>
      </p:sp>
      <p:sp>
        <p:nvSpPr>
          <p:cNvPr id="2107" name="Google Shape;2107;p27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072"/>
              <a:buNone/>
            </a:pPr>
            <a:r>
              <a:rPr lang="en-US" sz="2590" b="1"/>
              <a:t>#!/bin/bash 	</a:t>
            </a:r>
            <a:endParaRPr sz="2590" b="1"/>
          </a:p>
          <a:p>
            <a:pPr marL="342900" lvl="0" indent="-342900" algn="l" rtl="0">
              <a:lnSpc>
                <a:spcPct val="80000"/>
              </a:lnSpc>
              <a:spcBef>
                <a:spcPts val="1000"/>
              </a:spcBef>
              <a:spcAft>
                <a:spcPts val="0"/>
              </a:spcAft>
              <a:buSzPts val="2072"/>
              <a:buNone/>
            </a:pPr>
            <a:r>
              <a:rPr lang="en-US" sz="2590" b="1"/>
              <a:t>if [</a:t>
            </a:r>
            <a:r>
              <a:rPr lang="en-US" sz="2590"/>
              <a:t> ! -d $1 </a:t>
            </a:r>
            <a:r>
              <a:rPr lang="en-US" sz="2590" b="1"/>
              <a:t>]</a:t>
            </a:r>
            <a:br>
              <a:rPr lang="en-US" sz="2590" b="1"/>
            </a:br>
            <a:r>
              <a:rPr lang="en-US" sz="2590" b="1"/>
              <a:t>then</a:t>
            </a:r>
            <a:r>
              <a:rPr lang="en-US" sz="2590"/>
              <a:t/>
            </a:r>
            <a:br>
              <a:rPr lang="en-US" sz="2590"/>
            </a:br>
            <a:r>
              <a:rPr lang="en-US" sz="2590"/>
              <a:t>echo ‘Folder does not exist.’</a:t>
            </a:r>
            <a:endParaRPr/>
          </a:p>
          <a:p>
            <a:pPr marL="342900" lvl="0" indent="-342900" algn="l" rtl="0">
              <a:lnSpc>
                <a:spcPct val="80000"/>
              </a:lnSpc>
              <a:spcBef>
                <a:spcPts val="1000"/>
              </a:spcBef>
              <a:spcAft>
                <a:spcPts val="0"/>
              </a:spcAft>
              <a:buSzPts val="2072"/>
              <a:buNone/>
            </a:pPr>
            <a:r>
              <a:rPr lang="en-US" sz="2590"/>
              <a:t>	echo “Creating folder $1…”</a:t>
            </a:r>
            <a:endParaRPr/>
          </a:p>
          <a:p>
            <a:pPr marL="342900" lvl="0" indent="-342900" algn="l" rtl="0">
              <a:lnSpc>
                <a:spcPct val="80000"/>
              </a:lnSpc>
              <a:spcBef>
                <a:spcPts val="1000"/>
              </a:spcBef>
              <a:spcAft>
                <a:spcPts val="0"/>
              </a:spcAft>
              <a:buSzPts val="2072"/>
              <a:buNone/>
            </a:pPr>
            <a:r>
              <a:rPr lang="en-US" sz="2590"/>
              <a:t>	mkdir $1</a:t>
            </a:r>
            <a:endParaRPr/>
          </a:p>
          <a:p>
            <a:pPr marL="342900" lvl="0" indent="-342900" algn="l" rtl="0">
              <a:lnSpc>
                <a:spcPct val="80000"/>
              </a:lnSpc>
              <a:spcBef>
                <a:spcPts val="1000"/>
              </a:spcBef>
              <a:spcAft>
                <a:spcPts val="0"/>
              </a:spcAft>
              <a:buSzPts val="2072"/>
              <a:buNone/>
            </a:pPr>
            <a:r>
              <a:rPr lang="en-US" sz="2590" b="1"/>
              <a:t>	else</a:t>
            </a:r>
            <a:endParaRPr/>
          </a:p>
          <a:p>
            <a:pPr marL="342900" lvl="0" indent="-342900" algn="l" rtl="0">
              <a:lnSpc>
                <a:spcPct val="80000"/>
              </a:lnSpc>
              <a:spcBef>
                <a:spcPts val="1000"/>
              </a:spcBef>
              <a:spcAft>
                <a:spcPts val="0"/>
              </a:spcAft>
              <a:buSzPts val="2072"/>
              <a:buNone/>
            </a:pPr>
            <a:r>
              <a:rPr lang="en-US" sz="2590" b="1"/>
              <a:t>	</a:t>
            </a:r>
            <a:r>
              <a:rPr lang="en-US" sz="2590"/>
              <a:t>echo “Folder $1 exists.” </a:t>
            </a:r>
            <a:r>
              <a:rPr lang="en-US" sz="2590" b="1"/>
              <a:t/>
            </a:r>
            <a:br>
              <a:rPr lang="en-US" sz="2590" b="1"/>
            </a:br>
            <a:r>
              <a:rPr lang="en-US" sz="2590" b="1"/>
              <a:t>fi</a:t>
            </a:r>
            <a:endParaRPr sz="2590"/>
          </a:p>
          <a:p>
            <a:pPr marL="342900" lvl="0" indent="-211328" algn="l" rtl="0">
              <a:lnSpc>
                <a:spcPct val="80000"/>
              </a:lnSpc>
              <a:spcBef>
                <a:spcPts val="1000"/>
              </a:spcBef>
              <a:spcAft>
                <a:spcPts val="0"/>
              </a:spcAft>
              <a:buSzPts val="2072"/>
              <a:buNone/>
            </a:pPr>
            <a:endParaRPr sz="259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9"/>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b="0" i="0" u="none" strike="noStrike" cap="none">
                <a:solidFill>
                  <a:srgbClr val="222222"/>
                </a:solidFill>
                <a:latin typeface="Arial"/>
                <a:ea typeface="Arial"/>
                <a:cs typeface="Arial"/>
                <a:sym typeface="Arial"/>
              </a:rPr>
              <a:t>25</a:t>
            </a:fld>
            <a:endParaRPr sz="2000" b="0" i="0" u="none" strike="noStrike" cap="none">
              <a:solidFill>
                <a:srgbClr val="222222"/>
              </a:solidFill>
              <a:latin typeface="Arial"/>
              <a:ea typeface="Arial"/>
              <a:cs typeface="Arial"/>
              <a:sym typeface="Arial"/>
            </a:endParaRPr>
          </a:p>
        </p:txBody>
      </p:sp>
      <p:sp>
        <p:nvSpPr>
          <p:cNvPr id="349" name="Google Shape;349;p4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Basic Shell Commands</a:t>
            </a:r>
            <a:endParaRPr/>
          </a:p>
        </p:txBody>
      </p:sp>
      <p:sp>
        <p:nvSpPr>
          <p:cNvPr id="350" name="Google Shape;350;p4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240"/>
              <a:buChar char="►"/>
            </a:pPr>
            <a:r>
              <a:rPr lang="en-US" sz="2800"/>
              <a:t>Commands: indicate name of program to execute </a:t>
            </a:r>
            <a:endParaRPr/>
          </a:p>
          <a:p>
            <a:pPr marL="742950" lvl="1" indent="-285750" algn="l" rtl="0">
              <a:lnSpc>
                <a:spcPct val="90000"/>
              </a:lnSpc>
              <a:spcBef>
                <a:spcPts val="1000"/>
              </a:spcBef>
              <a:spcAft>
                <a:spcPts val="0"/>
              </a:spcAft>
              <a:buSzPts val="2240"/>
              <a:buChar char="►"/>
            </a:pPr>
            <a:r>
              <a:rPr lang="en-US" sz="2800"/>
              <a:t>Case sensitive</a:t>
            </a:r>
            <a:endParaRPr/>
          </a:p>
          <a:p>
            <a:pPr marL="342900" lvl="0" indent="-342900" algn="l" rtl="0">
              <a:lnSpc>
                <a:spcPct val="90000"/>
              </a:lnSpc>
              <a:spcBef>
                <a:spcPts val="1000"/>
              </a:spcBef>
              <a:spcAft>
                <a:spcPts val="0"/>
              </a:spcAft>
              <a:buSzPts val="2240"/>
              <a:buChar char="►"/>
            </a:pPr>
            <a:r>
              <a:rPr lang="en-US" sz="2800"/>
              <a:t>Options: specific letters starting with “-” appearing after command name </a:t>
            </a:r>
            <a:endParaRPr/>
          </a:p>
          <a:p>
            <a:pPr marL="742950" lvl="1" indent="-285750" algn="l" rtl="0">
              <a:lnSpc>
                <a:spcPct val="90000"/>
              </a:lnSpc>
              <a:spcBef>
                <a:spcPts val="1000"/>
              </a:spcBef>
              <a:spcAft>
                <a:spcPts val="0"/>
              </a:spcAft>
              <a:buSzPts val="2240"/>
              <a:buChar char="►"/>
            </a:pPr>
            <a:r>
              <a:rPr lang="en-US" sz="2800"/>
              <a:t>Alter way command works</a:t>
            </a:r>
            <a:endParaRPr/>
          </a:p>
          <a:p>
            <a:pPr marL="742950" lvl="1" indent="-285750" algn="l" rtl="0">
              <a:lnSpc>
                <a:spcPct val="90000"/>
              </a:lnSpc>
              <a:spcBef>
                <a:spcPts val="1000"/>
              </a:spcBef>
              <a:spcAft>
                <a:spcPts val="0"/>
              </a:spcAft>
              <a:buSzPts val="2240"/>
              <a:buFont typeface="Trebuchet MS"/>
              <a:buNone/>
            </a:pPr>
            <a:endParaRPr sz="280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graphicFrame>
        <p:nvGraphicFramePr>
          <p:cNvPr id="2112" name="Google Shape;2112;p274"/>
          <p:cNvGraphicFramePr/>
          <p:nvPr/>
        </p:nvGraphicFramePr>
        <p:xfrm>
          <a:off x="1981200" y="1295400"/>
          <a:ext cx="3000000" cy="3000000"/>
        </p:xfrm>
        <a:graphic>
          <a:graphicData uri="http://schemas.openxmlformats.org/drawingml/2006/table">
            <a:tbl>
              <a:tblPr>
                <a:noFill/>
                <a:tableStyleId>{C9DE93FA-2E25-400F-9FBD-89434640F52B}</a:tableStyleId>
              </a:tblPr>
              <a:tblGrid>
                <a:gridCol w="8229600">
                  <a:extLst>
                    <a:ext uri="{9D8B030D-6E8A-4147-A177-3AD203B41FA5}">
                      <a16:colId xmlns:a16="http://schemas.microsoft.com/office/drawing/2014/main" val="20000"/>
                    </a:ext>
                  </a:extLst>
                </a:gridCol>
              </a:tblGrid>
              <a:tr h="6096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Decision Logic (if…then…else)</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622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echo –n “What is your favorite OS?”</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read OS_NAME</a:t>
                      </a:r>
                      <a:endParaRPr sz="1400" u="none" strike="noStrike" cap="none"/>
                    </a:p>
                    <a:p>
                      <a:pPr marL="0" marR="0" lvl="0" indent="0" algn="l" rtl="0">
                        <a:lnSpc>
                          <a:spcPct val="100000"/>
                        </a:lnSpc>
                        <a:spcBef>
                          <a:spcPts val="560"/>
                        </a:spcBef>
                        <a:spcAft>
                          <a:spcPts val="0"/>
                        </a:spcAft>
                        <a:buClr>
                          <a:schemeClr val="dk1"/>
                        </a:buClr>
                        <a:buSzPts val="2800"/>
                        <a:buFont typeface="Trebuchet MS"/>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if [  “$OS_NAME” = “linux”  ]</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then</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      echo “You will like Linux.”</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else</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      echo “You should give Linux a try!”</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fi</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13" name="Google Shape;2113;p274"/>
          <p:cNvSpPr txBox="1">
            <a:spLocks noGrp="1"/>
          </p:cNvSpPr>
          <p:nvPr>
            <p:ph type="title"/>
          </p:nvPr>
        </p:nvSpPr>
        <p:spPr>
          <a:xfrm>
            <a:off x="1981200" y="353466"/>
            <a:ext cx="8229600" cy="639762"/>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chemeClr val="dk1"/>
              </a:buClr>
              <a:buSzPts val="4000"/>
              <a:buFont typeface="Trebuchet MS"/>
              <a:buNone/>
            </a:pPr>
            <a:r>
              <a:rPr lang="en-US" sz="4000" b="1">
                <a:solidFill>
                  <a:schemeClr val="dk1"/>
                </a:solidFill>
              </a:rPr>
              <a:t>Sample </a:t>
            </a:r>
            <a:r>
              <a:rPr lang="en-US" sz="4000" b="1">
                <a:solidFill>
                  <a:srgbClr val="FF0000"/>
                </a:solidFill>
              </a:rPr>
              <a:t>(script5a) </a:t>
            </a:r>
            <a:endParaRPr sz="4000">
              <a:latin typeface="Arial"/>
              <a:ea typeface="Arial"/>
              <a:cs typeface="Arial"/>
              <a:sym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27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Repetition </a:t>
            </a:r>
            <a:endParaRPr b="1">
              <a:solidFill>
                <a:schemeClr val="dk1"/>
              </a:solidFill>
            </a:endParaRPr>
          </a:p>
        </p:txBody>
      </p:sp>
      <p:sp>
        <p:nvSpPr>
          <p:cNvPr id="2119" name="Google Shape;2119;p27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While statement</a:t>
            </a:r>
            <a:endParaRPr/>
          </a:p>
          <a:p>
            <a:pPr marL="342900" lvl="0" indent="-251459" algn="l" rtl="0">
              <a:lnSpc>
                <a:spcPct val="100000"/>
              </a:lnSpc>
              <a:spcBef>
                <a:spcPts val="1000"/>
              </a:spcBef>
              <a:spcAft>
                <a:spcPts val="0"/>
              </a:spcAft>
              <a:buSzPts val="1440"/>
              <a:buNone/>
            </a:pPr>
            <a:endParaRPr/>
          </a:p>
          <a:p>
            <a:pPr marL="342900" lvl="0" indent="-342900" algn="l" rtl="0">
              <a:lnSpc>
                <a:spcPct val="100000"/>
              </a:lnSpc>
              <a:spcBef>
                <a:spcPts val="1000"/>
              </a:spcBef>
              <a:spcAft>
                <a:spcPts val="0"/>
              </a:spcAft>
              <a:buSzPts val="1440"/>
              <a:buChar char="►"/>
            </a:pPr>
            <a:r>
              <a:rPr lang="en-US"/>
              <a:t>Until statement</a:t>
            </a:r>
            <a:endParaRPr/>
          </a:p>
          <a:p>
            <a:pPr marL="342900" lvl="0" indent="-251459" algn="l" rtl="0">
              <a:lnSpc>
                <a:spcPct val="100000"/>
              </a:lnSpc>
              <a:spcBef>
                <a:spcPts val="1000"/>
              </a:spcBef>
              <a:spcAft>
                <a:spcPts val="0"/>
              </a:spcAft>
              <a:buSzPts val="1440"/>
              <a:buNone/>
            </a:pPr>
            <a:endParaRPr/>
          </a:p>
          <a:p>
            <a:pPr marL="342900" lvl="0" indent="-342900" algn="l" rtl="0">
              <a:lnSpc>
                <a:spcPct val="100000"/>
              </a:lnSpc>
              <a:spcBef>
                <a:spcPts val="1000"/>
              </a:spcBef>
              <a:spcAft>
                <a:spcPts val="0"/>
              </a:spcAft>
              <a:buSzPts val="1440"/>
              <a:buChar char="►"/>
            </a:pPr>
            <a:r>
              <a:rPr lang="en-US"/>
              <a:t>For statement</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27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WHILE statement </a:t>
            </a:r>
            <a:endParaRPr b="1">
              <a:solidFill>
                <a:schemeClr val="dk1"/>
              </a:solidFill>
            </a:endParaRPr>
          </a:p>
        </p:txBody>
      </p:sp>
      <p:sp>
        <p:nvSpPr>
          <p:cNvPr id="2125" name="Google Shape;2125;p276"/>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a:t>
            </a:r>
            <a:r>
              <a:rPr lang="en-US" b="1">
                <a:solidFill>
                  <a:srgbClr val="00B0F0"/>
                </a:solidFill>
              </a:rPr>
              <a:t>while [</a:t>
            </a:r>
            <a:r>
              <a:rPr lang="en-US" b="1"/>
              <a:t> </a:t>
            </a:r>
            <a:r>
              <a:rPr lang="en-US" i="1"/>
              <a:t>condition</a:t>
            </a:r>
            <a:r>
              <a:rPr lang="en-US" b="1"/>
              <a:t> </a:t>
            </a:r>
            <a:r>
              <a:rPr lang="en-US" b="1">
                <a:solidFill>
                  <a:srgbClr val="00B0F0"/>
                </a:solidFill>
              </a:rPr>
              <a:t>]</a:t>
            </a:r>
            <a:br>
              <a:rPr lang="en-US" b="1">
                <a:solidFill>
                  <a:srgbClr val="00B0F0"/>
                </a:solidFill>
              </a:rPr>
            </a:br>
            <a:r>
              <a:rPr lang="en-US" b="1">
                <a:solidFill>
                  <a:srgbClr val="00B0F0"/>
                </a:solidFill>
              </a:rPr>
              <a:t>do</a:t>
            </a:r>
            <a:r>
              <a:rPr lang="en-US" b="1"/>
              <a:t/>
            </a:r>
            <a:br>
              <a:rPr lang="en-US" b="1"/>
            </a:br>
            <a:r>
              <a:rPr lang="en-US" b="1"/>
              <a:t>	</a:t>
            </a:r>
            <a:r>
              <a:rPr lang="en-US" i="1"/>
              <a:t>something</a:t>
            </a:r>
            <a:r>
              <a:rPr lang="en-US" b="1"/>
              <a:t> </a:t>
            </a:r>
            <a:r>
              <a:rPr lang="en-US" i="1"/>
              <a:t>something</a:t>
            </a:r>
            <a:r>
              <a:rPr lang="en-US" b="1"/>
              <a:t/>
            </a:r>
            <a:br>
              <a:rPr lang="en-US" b="1"/>
            </a:br>
            <a:r>
              <a:rPr lang="en-US" b="1">
                <a:solidFill>
                  <a:srgbClr val="00B0F0"/>
                </a:solidFill>
              </a:rPr>
              <a:t>done</a:t>
            </a:r>
            <a:endParaRPr>
              <a:solidFill>
                <a:srgbClr val="00B0F0"/>
              </a:solidFill>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27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(script6) </a:t>
            </a:r>
            <a:endParaRPr b="1">
              <a:solidFill>
                <a:srgbClr val="FF0000"/>
              </a:solidFill>
            </a:endParaRPr>
          </a:p>
        </p:txBody>
      </p:sp>
      <p:sp>
        <p:nvSpPr>
          <p:cNvPr id="2131" name="Google Shape;2131;p27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while [ "$*" != "" ]</a:t>
            </a:r>
            <a:br>
              <a:rPr lang="en-US" b="1"/>
            </a:br>
            <a:r>
              <a:rPr lang="en-US" b="1"/>
              <a:t>do</a:t>
            </a:r>
            <a:br>
              <a:rPr lang="en-US" b="1"/>
            </a:br>
            <a:r>
              <a:rPr lang="en-US" b="1"/>
              <a:t>  echo "Argument value is: $1"</a:t>
            </a:r>
            <a:br>
              <a:rPr lang="en-US" b="1"/>
            </a:br>
            <a:r>
              <a:rPr lang="en-US" b="1"/>
              <a:t>  shift</a:t>
            </a:r>
            <a:br>
              <a:rPr lang="en-US" b="1"/>
            </a:br>
            <a:r>
              <a:rPr lang="en-US" b="1"/>
              <a:t>done</a:t>
            </a:r>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aphicFrame>
        <p:nvGraphicFramePr>
          <p:cNvPr id="2136" name="Google Shape;2136;p278"/>
          <p:cNvGraphicFramePr/>
          <p:nvPr/>
        </p:nvGraphicFramePr>
        <p:xfrm>
          <a:off x="2057400" y="1295400"/>
          <a:ext cx="3000000" cy="3000000"/>
        </p:xfrm>
        <a:graphic>
          <a:graphicData uri="http://schemas.openxmlformats.org/drawingml/2006/table">
            <a:tbl>
              <a:tblPr>
                <a:noFill/>
                <a:tableStyleId>{C9DE93FA-2E25-400F-9FBD-89434640F52B}</a:tableStyleId>
              </a:tblPr>
              <a:tblGrid>
                <a:gridCol w="8229600">
                  <a:extLst>
                    <a:ext uri="{9D8B030D-6E8A-4147-A177-3AD203B41FA5}">
                      <a16:colId xmlns:a16="http://schemas.microsoft.com/office/drawing/2014/main" val="20000"/>
                    </a:ext>
                  </a:extLst>
                </a:gridCol>
              </a:tblGrid>
              <a:tr h="6096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The While Loop</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622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echo –n “Try to guess my favorite color:   ”</a:t>
                      </a:r>
                      <a:endParaRPr sz="1400" u="none" strike="noStrike" cap="none"/>
                    </a:p>
                    <a:p>
                      <a:pPr marL="0" marR="0" lvl="0" indent="0" algn="l" rtl="0">
                        <a:lnSpc>
                          <a:spcPct val="100000"/>
                        </a:lnSpc>
                        <a:spcBef>
                          <a:spcPts val="560"/>
                        </a:spcBef>
                        <a:spcAft>
                          <a:spcPts val="0"/>
                        </a:spcAft>
                        <a:buClr>
                          <a:schemeClr val="dk1"/>
                        </a:buClr>
                        <a:buSzPts val="2800"/>
                        <a:buFont typeface="Trebuchet MS"/>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read guess</a:t>
                      </a:r>
                      <a:endParaRPr sz="1400" u="none" strike="noStrike" cap="none"/>
                    </a:p>
                    <a:p>
                      <a:pPr marL="0" marR="0" lvl="0" indent="0" algn="l" rtl="0">
                        <a:lnSpc>
                          <a:spcPct val="100000"/>
                        </a:lnSpc>
                        <a:spcBef>
                          <a:spcPts val="560"/>
                        </a:spcBef>
                        <a:spcAft>
                          <a:spcPts val="0"/>
                        </a:spcAft>
                        <a:buClr>
                          <a:schemeClr val="dk1"/>
                        </a:buClr>
                        <a:buSzPts val="2800"/>
                        <a:buFont typeface="Trebuchet MS"/>
                        <a:buNone/>
                      </a:pP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while [ “$guess” != “red” ];</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do</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  echo “No, not that one. Try again.  ”; read guess</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done</a:t>
                      </a:r>
                      <a:endParaRPr sz="1400" u="none" strike="noStrike" cap="none"/>
                    </a:p>
                    <a:p>
                      <a:pPr marL="0" marR="0" lvl="0" indent="0" algn="l" rtl="0">
                        <a:lnSpc>
                          <a:spcPct val="100000"/>
                        </a:lnSpc>
                        <a:spcBef>
                          <a:spcPts val="560"/>
                        </a:spcBef>
                        <a:spcAft>
                          <a:spcPts val="0"/>
                        </a:spcAft>
                        <a:buClr>
                          <a:schemeClr val="dk1"/>
                        </a:buClr>
                        <a:buSzPts val="2800"/>
                        <a:buFont typeface="Trebuchet MS"/>
                        <a:buNone/>
                      </a:pPr>
                      <a:endParaRPr sz="28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37" name="Google Shape;2137;p278"/>
          <p:cNvSpPr txBox="1">
            <a:spLocks noGrp="1"/>
          </p:cNvSpPr>
          <p:nvPr>
            <p:ph type="title"/>
          </p:nvPr>
        </p:nvSpPr>
        <p:spPr>
          <a:xfrm>
            <a:off x="1933903" y="404649"/>
            <a:ext cx="8229600" cy="639763"/>
          </a:xfrm>
          <a:prstGeom prst="rect">
            <a:avLst/>
          </a:prstGeom>
          <a:noFill/>
          <a:ln>
            <a:noFill/>
          </a:ln>
        </p:spPr>
        <p:txBody>
          <a:bodyPr spcFirstLastPara="1" wrap="square" lIns="92075" tIns="46025" rIns="92075" bIns="46025" anchor="ctr"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(script6a) </a:t>
            </a:r>
            <a:endParaRPr sz="3600">
              <a:latin typeface="Arial"/>
              <a:ea typeface="Arial"/>
              <a:cs typeface="Arial"/>
              <a:sym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27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UNTIL statement</a:t>
            </a:r>
            <a:endParaRPr b="1">
              <a:solidFill>
                <a:schemeClr val="dk1"/>
              </a:solidFill>
            </a:endParaRPr>
          </a:p>
        </p:txBody>
      </p:sp>
      <p:sp>
        <p:nvSpPr>
          <p:cNvPr id="2143" name="Google Shape;2143;p27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a:t>
            </a:r>
            <a:r>
              <a:rPr lang="en-US" b="1">
                <a:solidFill>
                  <a:srgbClr val="00B0F0"/>
                </a:solidFill>
              </a:rPr>
              <a:t>until [</a:t>
            </a:r>
            <a:r>
              <a:rPr lang="en-US" b="1"/>
              <a:t> </a:t>
            </a:r>
            <a:r>
              <a:rPr lang="en-US" i="1"/>
              <a:t>condition</a:t>
            </a:r>
            <a:r>
              <a:rPr lang="en-US" b="1"/>
              <a:t> </a:t>
            </a:r>
            <a:r>
              <a:rPr lang="en-US" b="1">
                <a:solidFill>
                  <a:srgbClr val="00B0F0"/>
                </a:solidFill>
              </a:rPr>
              <a:t>]</a:t>
            </a:r>
            <a:r>
              <a:rPr lang="en-US" b="1"/>
              <a:t/>
            </a:r>
            <a:br>
              <a:rPr lang="en-US" b="1"/>
            </a:br>
            <a:r>
              <a:rPr lang="en-US" b="1">
                <a:solidFill>
                  <a:srgbClr val="00B0F0"/>
                </a:solidFill>
              </a:rPr>
              <a:t>do</a:t>
            </a:r>
            <a:r>
              <a:rPr lang="en-US" b="1"/>
              <a:t/>
            </a:r>
            <a:br>
              <a:rPr lang="en-US" b="1"/>
            </a:br>
            <a:r>
              <a:rPr lang="en-US" b="1"/>
              <a:t> 	</a:t>
            </a:r>
            <a:r>
              <a:rPr lang="en-US" i="1"/>
              <a:t>something something</a:t>
            </a:r>
            <a:r>
              <a:rPr lang="en-US" b="1"/>
              <a:t/>
            </a:r>
            <a:br>
              <a:rPr lang="en-US" b="1"/>
            </a:br>
            <a:r>
              <a:rPr lang="en-US" b="1">
                <a:solidFill>
                  <a:srgbClr val="00B0F0"/>
                </a:solidFill>
              </a:rPr>
              <a:t>done</a:t>
            </a:r>
            <a:endParaRPr>
              <a:solidFill>
                <a:srgbClr val="00B0F0"/>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28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(script7) </a:t>
            </a:r>
            <a:endParaRPr b="1">
              <a:solidFill>
                <a:srgbClr val="FF0000"/>
              </a:solidFill>
            </a:endParaRPr>
          </a:p>
        </p:txBody>
      </p:sp>
      <p:sp>
        <p:nvSpPr>
          <p:cNvPr id="2149" name="Google Shape;2149;p280"/>
          <p:cNvSpPr txBox="1">
            <a:spLocks noGrp="1"/>
          </p:cNvSpPr>
          <p:nvPr>
            <p:ph type="body" idx="1"/>
          </p:nvPr>
        </p:nvSpPr>
        <p:spPr>
          <a:xfrm>
            <a:off x="1775520" y="1916114"/>
            <a:ext cx="8712968"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count=1</a:t>
            </a:r>
            <a:endParaRPr/>
          </a:p>
          <a:p>
            <a:pPr marL="342900" lvl="0" indent="-342900" algn="l" rtl="0">
              <a:lnSpc>
                <a:spcPct val="100000"/>
              </a:lnSpc>
              <a:spcBef>
                <a:spcPts val="1000"/>
              </a:spcBef>
              <a:spcAft>
                <a:spcPts val="0"/>
              </a:spcAft>
              <a:buSzPts val="1440"/>
              <a:buNone/>
            </a:pPr>
            <a:r>
              <a:rPr lang="en-US" b="1"/>
              <a:t>	until [ "$*" = "" ]</a:t>
            </a:r>
            <a:br>
              <a:rPr lang="en-US" b="1"/>
            </a:br>
            <a:r>
              <a:rPr lang="en-US" b="1"/>
              <a:t>do</a:t>
            </a:r>
            <a:br>
              <a:rPr lang="en-US" b="1"/>
            </a:br>
            <a:r>
              <a:rPr lang="en-US" b="1"/>
              <a:t>  echo "Argument number $count : $1"</a:t>
            </a:r>
            <a:br>
              <a:rPr lang="en-US" b="1"/>
            </a:br>
            <a:r>
              <a:rPr lang="en-US" b="1"/>
              <a:t>  shift</a:t>
            </a:r>
            <a:br>
              <a:rPr lang="en-US" b="1"/>
            </a:br>
            <a:r>
              <a:rPr lang="en-US" b="1"/>
              <a:t>  count=`expr $count + 1`</a:t>
            </a:r>
            <a:br>
              <a:rPr lang="en-US" b="1"/>
            </a:br>
            <a:r>
              <a:rPr lang="en-US" b="1"/>
              <a:t>done</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graphicFrame>
        <p:nvGraphicFramePr>
          <p:cNvPr id="2154" name="Google Shape;2154;p281"/>
          <p:cNvGraphicFramePr/>
          <p:nvPr/>
        </p:nvGraphicFramePr>
        <p:xfrm>
          <a:off x="1828800" y="990600"/>
          <a:ext cx="3000000" cy="3000000"/>
        </p:xfrm>
        <a:graphic>
          <a:graphicData uri="http://schemas.openxmlformats.org/drawingml/2006/table">
            <a:tbl>
              <a:tblPr>
                <a:noFill/>
                <a:tableStyleId>{C9DE93FA-2E25-400F-9FBD-89434640F52B}</a:tableStyleId>
              </a:tblPr>
              <a:tblGrid>
                <a:gridCol w="8229600">
                  <a:extLst>
                    <a:ext uri="{9D8B030D-6E8A-4147-A177-3AD203B41FA5}">
                      <a16:colId xmlns:a16="http://schemas.microsoft.com/office/drawing/2014/main" val="20000"/>
                    </a:ext>
                  </a:extLst>
                </a:gridCol>
              </a:tblGrid>
              <a:tr h="51595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The Until Loop</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6220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secretname=jenny</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name=noname</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echo “Try to guess the secret name!”</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echo</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until [ “$name” = “$secretname” ]</a:t>
                      </a:r>
                      <a:endParaRPr sz="1400" u="none" strike="noStrike" cap="none"/>
                    </a:p>
                    <a:p>
                      <a:pPr marL="0" marR="0" lvl="0" indent="0" algn="l" rtl="0">
                        <a:lnSpc>
                          <a:spcPct val="100000"/>
                        </a:lnSpc>
                        <a:spcBef>
                          <a:spcPts val="480"/>
                        </a:spcBef>
                        <a:spcAft>
                          <a:spcPts val="0"/>
                        </a:spcAft>
                        <a:buClr>
                          <a:schemeClr val="dk1"/>
                        </a:buClr>
                        <a:buSzPts val="2400"/>
                        <a:buFont typeface="Trebuchet MS"/>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do</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echo –n “Your guess:   ”</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read name</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done</a:t>
                      </a:r>
                      <a:endParaRPr sz="1400" u="none" strike="noStrike" cap="none"/>
                    </a:p>
                    <a:p>
                      <a:pPr marL="0" marR="0" lvl="0" indent="0" algn="l"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echo “Very good”</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55" name="Google Shape;2155;p281"/>
          <p:cNvSpPr txBox="1"/>
          <p:nvPr/>
        </p:nvSpPr>
        <p:spPr>
          <a:xfrm>
            <a:off x="1981200" y="152401"/>
            <a:ext cx="8229600" cy="639763"/>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chemeClr val="dk1"/>
              </a:buClr>
              <a:buSzPts val="3600"/>
              <a:buFont typeface="Trebuchet MS"/>
              <a:buNone/>
            </a:pPr>
            <a:r>
              <a:rPr lang="en-US" sz="3600" b="1" i="0" u="none" strike="noStrike" cap="none">
                <a:solidFill>
                  <a:schemeClr val="dk1"/>
                </a:solidFill>
                <a:latin typeface="Trebuchet MS"/>
                <a:ea typeface="Trebuchet MS"/>
                <a:cs typeface="Trebuchet MS"/>
                <a:sym typeface="Trebuchet MS"/>
              </a:rPr>
              <a:t>Sample </a:t>
            </a:r>
            <a:r>
              <a:rPr lang="en-US" sz="3600" b="1" i="0" u="none" strike="noStrike" cap="none">
                <a:solidFill>
                  <a:srgbClr val="FF0000"/>
                </a:solidFill>
                <a:latin typeface="Trebuchet MS"/>
                <a:ea typeface="Trebuchet MS"/>
                <a:cs typeface="Trebuchet MS"/>
                <a:sym typeface="Trebuchet MS"/>
              </a:rPr>
              <a:t>(script7a) </a:t>
            </a:r>
            <a:endParaRPr sz="3600" b="0" i="0" u="none" strike="noStrike" cap="none">
              <a:solidFill>
                <a:schemeClr val="dk1"/>
              </a:solidFill>
              <a:latin typeface="Arial"/>
              <a:ea typeface="Arial"/>
              <a:cs typeface="Arial"/>
              <a:sym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28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FOR statement</a:t>
            </a:r>
            <a:endParaRPr b="1">
              <a:solidFill>
                <a:schemeClr val="dk1"/>
              </a:solidFill>
            </a:endParaRPr>
          </a:p>
        </p:txBody>
      </p:sp>
      <p:sp>
        <p:nvSpPr>
          <p:cNvPr id="2161" name="Google Shape;2161;p28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a:t>
            </a:r>
            <a:r>
              <a:rPr lang="en-US" b="1">
                <a:solidFill>
                  <a:srgbClr val="00B0F0"/>
                </a:solidFill>
              </a:rPr>
              <a:t>for </a:t>
            </a:r>
            <a:r>
              <a:rPr lang="en-US" i="1">
                <a:solidFill>
                  <a:schemeClr val="dk1"/>
                </a:solidFill>
              </a:rPr>
              <a:t>item</a:t>
            </a:r>
            <a:r>
              <a:rPr lang="en-US" b="1">
                <a:solidFill>
                  <a:srgbClr val="00B0F0"/>
                </a:solidFill>
              </a:rPr>
              <a:t> in </a:t>
            </a:r>
            <a:r>
              <a:rPr lang="en-US" i="1"/>
              <a:t>list</a:t>
            </a:r>
            <a:r>
              <a:rPr lang="en-US" b="1"/>
              <a:t/>
            </a:r>
            <a:br>
              <a:rPr lang="en-US" b="1"/>
            </a:br>
            <a:r>
              <a:rPr lang="en-US" b="1">
                <a:solidFill>
                  <a:srgbClr val="00B0F0"/>
                </a:solidFill>
              </a:rPr>
              <a:t>do</a:t>
            </a:r>
            <a:r>
              <a:rPr lang="en-US" b="1"/>
              <a:t/>
            </a:r>
            <a:br>
              <a:rPr lang="en-US" b="1"/>
            </a:br>
            <a:r>
              <a:rPr lang="en-US" b="1"/>
              <a:t>  </a:t>
            </a:r>
            <a:r>
              <a:rPr lang="en-US" i="1"/>
              <a:t>something something related to item</a:t>
            </a:r>
            <a:r>
              <a:rPr lang="en-US" b="1"/>
              <a:t/>
            </a:r>
            <a:br>
              <a:rPr lang="en-US" b="1"/>
            </a:br>
            <a:r>
              <a:rPr lang="en-US" b="1">
                <a:solidFill>
                  <a:srgbClr val="00B0F0"/>
                </a:solidFill>
              </a:rPr>
              <a:t>done</a:t>
            </a:r>
            <a:endParaRPr>
              <a:solidFill>
                <a:srgbClr val="00B0F0"/>
              </a:solidFill>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28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(script8)</a:t>
            </a:r>
            <a:endParaRPr>
              <a:solidFill>
                <a:srgbClr val="FF0000"/>
              </a:solidFill>
            </a:endParaRPr>
          </a:p>
        </p:txBody>
      </p:sp>
      <p:sp>
        <p:nvSpPr>
          <p:cNvPr id="2167" name="Google Shape;2167;p28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None/>
            </a:pPr>
            <a:r>
              <a:rPr lang="en-US" b="1"/>
              <a:t>	for number in </a:t>
            </a:r>
            <a:r>
              <a:rPr lang="en-US"/>
              <a:t>1 2 3 4 5 6 7 8 9 10</a:t>
            </a:r>
            <a:r>
              <a:rPr lang="en-US" b="1"/>
              <a:t/>
            </a:r>
            <a:br>
              <a:rPr lang="en-US" b="1"/>
            </a:br>
            <a:r>
              <a:rPr lang="en-US" b="1"/>
              <a:t>do</a:t>
            </a:r>
            <a:br>
              <a:rPr lang="en-US" b="1"/>
            </a:br>
            <a:r>
              <a:rPr lang="en-US" b="1"/>
              <a:t>  echo "Argument value is: $number"</a:t>
            </a:r>
            <a:br>
              <a:rPr lang="en-US" b="1"/>
            </a:br>
            <a:r>
              <a:rPr lang="en-US" b="1"/>
              <a:t>done</a:t>
            </a:r>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0"/>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b="0" i="0" u="none" strike="noStrike" cap="none">
                <a:solidFill>
                  <a:srgbClr val="222222"/>
                </a:solidFill>
                <a:latin typeface="Arial"/>
                <a:ea typeface="Arial"/>
                <a:cs typeface="Arial"/>
                <a:sym typeface="Arial"/>
              </a:rPr>
              <a:t>26</a:t>
            </a:fld>
            <a:endParaRPr sz="2000" b="0" i="0" u="none" strike="noStrike" cap="none">
              <a:solidFill>
                <a:srgbClr val="222222"/>
              </a:solidFill>
              <a:latin typeface="Arial"/>
              <a:ea typeface="Arial"/>
              <a:cs typeface="Arial"/>
              <a:sym typeface="Arial"/>
            </a:endParaRPr>
          </a:p>
        </p:txBody>
      </p:sp>
      <p:sp>
        <p:nvSpPr>
          <p:cNvPr id="357" name="Google Shape;357;p5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Basic Shell Commands (continued)</a:t>
            </a:r>
            <a:endParaRPr/>
          </a:p>
        </p:txBody>
      </p:sp>
      <p:sp>
        <p:nvSpPr>
          <p:cNvPr id="358" name="Google Shape;358;p50"/>
          <p:cNvSpPr txBox="1"/>
          <p:nvPr/>
        </p:nvSpPr>
        <p:spPr>
          <a:xfrm>
            <a:off x="3200400" y="5638800"/>
            <a:ext cx="5791200" cy="427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Some common Linux commands</a:t>
            </a:r>
            <a:endParaRPr sz="1400" b="0" i="0" u="none" strike="noStrike" cap="none">
              <a:solidFill>
                <a:srgbClr val="000000"/>
              </a:solidFill>
              <a:latin typeface="Arial"/>
              <a:ea typeface="Arial"/>
              <a:cs typeface="Arial"/>
              <a:sym typeface="Arial"/>
            </a:endParaRPr>
          </a:p>
        </p:txBody>
      </p:sp>
      <p:pic>
        <p:nvPicPr>
          <p:cNvPr id="359" name="Google Shape;359;p50"/>
          <p:cNvPicPr preferRelativeResize="0"/>
          <p:nvPr/>
        </p:nvPicPr>
        <p:blipFill rotWithShape="1">
          <a:blip r:embed="rId3">
            <a:alphaModFix/>
          </a:blip>
          <a:srcRect/>
          <a:stretch/>
        </p:blipFill>
        <p:spPr>
          <a:xfrm>
            <a:off x="2590800" y="1828800"/>
            <a:ext cx="6946900" cy="360045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graphicFrame>
        <p:nvGraphicFramePr>
          <p:cNvPr id="2172" name="Google Shape;2172;p284"/>
          <p:cNvGraphicFramePr/>
          <p:nvPr/>
        </p:nvGraphicFramePr>
        <p:xfrm>
          <a:off x="457200" y="1240536"/>
          <a:ext cx="3000000" cy="3000000"/>
        </p:xfrm>
        <a:graphic>
          <a:graphicData uri="http://schemas.openxmlformats.org/drawingml/2006/table">
            <a:tbl>
              <a:tblPr>
                <a:noFill/>
                <a:tableStyleId>{C9DE93FA-2E25-400F-9FBD-89434640F52B}</a:tableStyleId>
              </a:tblPr>
              <a:tblGrid>
                <a:gridCol w="8229600">
                  <a:extLst>
                    <a:ext uri="{9D8B030D-6E8A-4147-A177-3AD203B41FA5}">
                      <a16:colId xmlns:a16="http://schemas.microsoft.com/office/drawing/2014/main" val="20000"/>
                    </a:ext>
                  </a:extLst>
                </a:gridCol>
              </a:tblGrid>
              <a:tr h="6096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Looping Logic (for…in)</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Script Name: adder</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62200">
                <a:tc>
                  <a:txBody>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#!/bin/sh</a:t>
                      </a:r>
                      <a:endParaRPr sz="2800" b="0" i="0" u="none" strike="noStrike" cap="none">
                        <a:solidFill>
                          <a:schemeClr val="dk1"/>
                        </a:solidFill>
                        <a:latin typeface="Arial"/>
                        <a:ea typeface="Arial"/>
                        <a:cs typeface="Arial"/>
                        <a:sym typeface="Arial"/>
                      </a:endParaRPr>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sum=0</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for x in $@</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do</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  sum=`expr $sum + $x`</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done</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echo “The sum is $sum.”</a:t>
                      </a:r>
                      <a:endParaRPr sz="1400" u="none" strike="noStrike" cap="none"/>
                    </a:p>
                    <a:p>
                      <a:pPr marL="0" marR="0" lvl="0" indent="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exit 0</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73" name="Google Shape;2173;p284"/>
          <p:cNvSpPr/>
          <p:nvPr/>
        </p:nvSpPr>
        <p:spPr>
          <a:xfrm>
            <a:off x="8686800" y="5334000"/>
            <a:ext cx="1143000" cy="10668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4" name="Google Shape;2174;p284"/>
          <p:cNvSpPr/>
          <p:nvPr/>
        </p:nvSpPr>
        <p:spPr>
          <a:xfrm>
            <a:off x="8001001" y="5791200"/>
            <a:ext cx="619125" cy="609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5" name="Google Shape;2175;p284"/>
          <p:cNvSpPr/>
          <p:nvPr/>
        </p:nvSpPr>
        <p:spPr>
          <a:xfrm>
            <a:off x="7543800" y="6019800"/>
            <a:ext cx="381000" cy="3810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6" name="Google Shape;2176;p284"/>
          <p:cNvSpPr txBox="1"/>
          <p:nvPr/>
        </p:nvSpPr>
        <p:spPr>
          <a:xfrm>
            <a:off x="390526" y="247364"/>
            <a:ext cx="8229600" cy="639763"/>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chemeClr val="dk1"/>
              </a:buClr>
              <a:buSzPts val="3600"/>
              <a:buFont typeface="Trebuchet MS"/>
              <a:buNone/>
            </a:pPr>
            <a:r>
              <a:rPr lang="en-US" sz="3600" b="1" i="0" u="none" strike="noStrike" cap="none">
                <a:solidFill>
                  <a:schemeClr val="dk1"/>
                </a:solidFill>
                <a:latin typeface="Trebuchet MS"/>
                <a:ea typeface="Trebuchet MS"/>
                <a:cs typeface="Trebuchet MS"/>
                <a:sym typeface="Trebuchet MS"/>
              </a:rPr>
              <a:t>Sample </a:t>
            </a:r>
            <a:r>
              <a:rPr lang="en-US" sz="3600" b="1" i="0" u="none" strike="noStrike" cap="none">
                <a:solidFill>
                  <a:srgbClr val="FF0000"/>
                </a:solidFill>
                <a:latin typeface="Trebuchet MS"/>
                <a:ea typeface="Trebuchet MS"/>
                <a:cs typeface="Trebuchet MS"/>
                <a:sym typeface="Trebuchet MS"/>
              </a:rPr>
              <a:t>(script8a)</a:t>
            </a:r>
            <a:endParaRPr sz="3600" b="0" i="0" u="none" strike="noStrike" cap="none">
              <a:solidFill>
                <a:schemeClr val="dk1"/>
              </a:solidFill>
              <a:latin typeface="Arial"/>
              <a:ea typeface="Arial"/>
              <a:cs typeface="Arial"/>
              <a:sym typeface="Arial"/>
            </a:endParaRPr>
          </a:p>
        </p:txBody>
      </p:sp>
      <p:sp>
        <p:nvSpPr>
          <p:cNvPr id="2177" name="Google Shape;2177;p284"/>
          <p:cNvSpPr txBox="1"/>
          <p:nvPr/>
        </p:nvSpPr>
        <p:spPr>
          <a:xfrm>
            <a:off x="8958755" y="2625549"/>
            <a:ext cx="2933700"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rebuchet MS"/>
                <a:ea typeface="Trebuchet MS"/>
                <a:cs typeface="Trebuchet MS"/>
                <a:sym typeface="Trebuchet MS"/>
              </a:rPr>
              <a:t>To add the input value that entered by user.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rebuchet MS"/>
                <a:ea typeface="Trebuchet MS"/>
                <a:cs typeface="Trebuchet MS"/>
                <a:sym typeface="Trebuchet MS"/>
              </a:rPr>
              <a:t>./adder 1 2 3 4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Trebuchet MS"/>
                <a:ea typeface="Trebuchet MS"/>
                <a:cs typeface="Trebuchet MS"/>
                <a:sym typeface="Trebuchet MS"/>
              </a:rPr>
              <a:t>The sum is 15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285"/>
          <p:cNvSpPr txBox="1">
            <a:spLocks noGrp="1"/>
          </p:cNvSpPr>
          <p:nvPr>
            <p:ph type="title"/>
          </p:nvPr>
        </p:nvSpPr>
        <p:spPr>
          <a:xfrm>
            <a:off x="631614" y="32296"/>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FF0000"/>
              </a:buClr>
              <a:buSzPts val="3600"/>
              <a:buFont typeface="Trebuchet MS"/>
              <a:buNone/>
            </a:pPr>
            <a:r>
              <a:rPr lang="en-US">
                <a:solidFill>
                  <a:srgbClr val="FF0000"/>
                </a:solidFill>
              </a:rPr>
              <a:t>Case</a:t>
            </a:r>
            <a:r>
              <a:rPr lang="en-US"/>
              <a:t> structure</a:t>
            </a:r>
            <a:endParaRPr/>
          </a:p>
        </p:txBody>
      </p:sp>
      <p:sp>
        <p:nvSpPr>
          <p:cNvPr id="2183" name="Google Shape;2183;p285"/>
          <p:cNvSpPr txBox="1">
            <a:spLocks noGrp="1"/>
          </p:cNvSpPr>
          <p:nvPr>
            <p:ph type="body" idx="1"/>
          </p:nvPr>
        </p:nvSpPr>
        <p:spPr>
          <a:xfrm>
            <a:off x="1981201" y="692696"/>
            <a:ext cx="8291513" cy="56886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920"/>
              <a:buNone/>
            </a:pPr>
            <a:r>
              <a:rPr lang="en-US" sz="2400"/>
              <a:t>case $variable in </a:t>
            </a:r>
            <a:endParaRPr/>
          </a:p>
          <a:p>
            <a:pPr marL="0" lvl="0" indent="0" algn="l" rtl="0">
              <a:lnSpc>
                <a:spcPct val="100000"/>
              </a:lnSpc>
              <a:spcBef>
                <a:spcPts val="1000"/>
              </a:spcBef>
              <a:spcAft>
                <a:spcPts val="0"/>
              </a:spcAft>
              <a:buSzPts val="1920"/>
              <a:buNone/>
            </a:pPr>
            <a:r>
              <a:rPr lang="en-US" sz="2400"/>
              <a:t>value1)</a:t>
            </a:r>
            <a:endParaRPr/>
          </a:p>
          <a:p>
            <a:pPr marL="0" lvl="0" indent="0" algn="l" rtl="0">
              <a:lnSpc>
                <a:spcPct val="100000"/>
              </a:lnSpc>
              <a:spcBef>
                <a:spcPts val="1000"/>
              </a:spcBef>
              <a:spcAft>
                <a:spcPts val="0"/>
              </a:spcAft>
              <a:buSzPts val="1920"/>
              <a:buNone/>
            </a:pPr>
            <a:r>
              <a:rPr lang="en-US" sz="2400"/>
              <a:t>command(s)</a:t>
            </a:r>
            <a:endParaRPr/>
          </a:p>
          <a:p>
            <a:pPr marL="0" lvl="0" indent="0" algn="l" rtl="0">
              <a:lnSpc>
                <a:spcPct val="100000"/>
              </a:lnSpc>
              <a:spcBef>
                <a:spcPts val="1000"/>
              </a:spcBef>
              <a:spcAft>
                <a:spcPts val="0"/>
              </a:spcAft>
              <a:buSzPts val="1920"/>
              <a:buNone/>
            </a:pPr>
            <a:r>
              <a:rPr lang="en-US" sz="2400"/>
              <a:t>;;</a:t>
            </a:r>
            <a:endParaRPr/>
          </a:p>
          <a:p>
            <a:pPr marL="0" lvl="0" indent="0" algn="l" rtl="0">
              <a:lnSpc>
                <a:spcPct val="100000"/>
              </a:lnSpc>
              <a:spcBef>
                <a:spcPts val="1000"/>
              </a:spcBef>
              <a:spcAft>
                <a:spcPts val="0"/>
              </a:spcAft>
              <a:buSzPts val="1920"/>
              <a:buNone/>
            </a:pPr>
            <a:r>
              <a:rPr lang="en-US" sz="2400"/>
              <a:t>value2)</a:t>
            </a:r>
            <a:endParaRPr/>
          </a:p>
          <a:p>
            <a:pPr marL="0" lvl="0" indent="0" algn="l" rtl="0">
              <a:lnSpc>
                <a:spcPct val="100000"/>
              </a:lnSpc>
              <a:spcBef>
                <a:spcPts val="1000"/>
              </a:spcBef>
              <a:spcAft>
                <a:spcPts val="0"/>
              </a:spcAft>
              <a:buSzPts val="1920"/>
              <a:buNone/>
            </a:pPr>
            <a:r>
              <a:rPr lang="en-US" sz="2400"/>
              <a:t>command(s)</a:t>
            </a:r>
            <a:endParaRPr/>
          </a:p>
          <a:p>
            <a:pPr marL="0" lvl="0" indent="0" algn="l" rtl="0">
              <a:lnSpc>
                <a:spcPct val="100000"/>
              </a:lnSpc>
              <a:spcBef>
                <a:spcPts val="1000"/>
              </a:spcBef>
              <a:spcAft>
                <a:spcPts val="0"/>
              </a:spcAft>
              <a:buSzPts val="1920"/>
              <a:buNone/>
            </a:pPr>
            <a:r>
              <a:rPr lang="en-US" sz="2400"/>
              <a:t>;;</a:t>
            </a:r>
            <a:endParaRPr/>
          </a:p>
          <a:p>
            <a:pPr marL="0" lvl="0" indent="0" algn="l" rtl="0">
              <a:lnSpc>
                <a:spcPct val="100000"/>
              </a:lnSpc>
              <a:spcBef>
                <a:spcPts val="1000"/>
              </a:spcBef>
              <a:spcAft>
                <a:spcPts val="0"/>
              </a:spcAft>
              <a:buSzPts val="1920"/>
              <a:buNone/>
            </a:pPr>
            <a:r>
              <a:rPr lang="en-US" sz="2400"/>
              <a:t>*)</a:t>
            </a:r>
            <a:endParaRPr/>
          </a:p>
          <a:p>
            <a:pPr marL="0" lvl="0" indent="0" algn="l" rtl="0">
              <a:lnSpc>
                <a:spcPct val="100000"/>
              </a:lnSpc>
              <a:spcBef>
                <a:spcPts val="1000"/>
              </a:spcBef>
              <a:spcAft>
                <a:spcPts val="0"/>
              </a:spcAft>
              <a:buSzPts val="1920"/>
              <a:buNone/>
            </a:pPr>
            <a:r>
              <a:rPr lang="en-US" sz="2400"/>
              <a:t>Command(s)</a:t>
            </a:r>
            <a:endParaRPr/>
          </a:p>
          <a:p>
            <a:pPr marL="0" lvl="0" indent="0" algn="l" rtl="0">
              <a:lnSpc>
                <a:spcPct val="100000"/>
              </a:lnSpc>
              <a:spcBef>
                <a:spcPts val="1000"/>
              </a:spcBef>
              <a:spcAft>
                <a:spcPts val="0"/>
              </a:spcAft>
              <a:buSzPts val="1920"/>
              <a:buNone/>
            </a:pPr>
            <a:r>
              <a:rPr lang="en-US" sz="2400"/>
              <a:t>;;</a:t>
            </a:r>
            <a:endParaRPr/>
          </a:p>
          <a:p>
            <a:pPr marL="0" lvl="0" indent="0" algn="l" rtl="0">
              <a:lnSpc>
                <a:spcPct val="100000"/>
              </a:lnSpc>
              <a:spcBef>
                <a:spcPts val="1000"/>
              </a:spcBef>
              <a:spcAft>
                <a:spcPts val="0"/>
              </a:spcAft>
              <a:buSzPts val="1920"/>
              <a:buNone/>
            </a:pPr>
            <a:r>
              <a:rPr lang="en-US" sz="2400"/>
              <a:t>esac</a:t>
            </a:r>
            <a:endParaRPr sz="240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28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Sample </a:t>
            </a:r>
            <a:r>
              <a:rPr lang="en-US" b="1">
                <a:solidFill>
                  <a:srgbClr val="FF0000"/>
                </a:solidFill>
              </a:rPr>
              <a:t>(script9) </a:t>
            </a:r>
            <a:endParaRPr/>
          </a:p>
        </p:txBody>
      </p:sp>
      <p:pic>
        <p:nvPicPr>
          <p:cNvPr id="2189" name="Google Shape;2189;p286"/>
          <p:cNvPicPr preferRelativeResize="0">
            <a:picLocks noGrp="1"/>
          </p:cNvPicPr>
          <p:nvPr>
            <p:ph type="body" idx="1"/>
          </p:nvPr>
        </p:nvPicPr>
        <p:blipFill rotWithShape="1">
          <a:blip r:embed="rId3">
            <a:alphaModFix/>
          </a:blip>
          <a:srcRect l="15278" t="9705" r="48712" b="45654"/>
          <a:stretch/>
        </p:blipFill>
        <p:spPr>
          <a:xfrm>
            <a:off x="2351584" y="1412777"/>
            <a:ext cx="6480720" cy="4752527"/>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graphicFrame>
        <p:nvGraphicFramePr>
          <p:cNvPr id="2194" name="Google Shape;2194;p287"/>
          <p:cNvGraphicFramePr/>
          <p:nvPr/>
        </p:nvGraphicFramePr>
        <p:xfrm>
          <a:off x="1981200" y="1219201"/>
          <a:ext cx="3000000" cy="3000000"/>
        </p:xfrm>
        <a:graphic>
          <a:graphicData uri="http://schemas.openxmlformats.org/drawingml/2006/table">
            <a:tbl>
              <a:tblPr>
                <a:noFill/>
                <a:tableStyleId>{C9DE93FA-2E25-400F-9FBD-89434640F52B}</a:tableStyleId>
              </a:tblPr>
              <a:tblGrid>
                <a:gridCol w="8229600">
                  <a:extLst>
                    <a:ext uri="{9D8B030D-6E8A-4147-A177-3AD203B41FA5}">
                      <a16:colId xmlns:a16="http://schemas.microsoft.com/office/drawing/2014/main" val="20000"/>
                    </a:ext>
                  </a:extLst>
                </a:gridCol>
              </a:tblGrid>
              <a:tr h="555625">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Case Logic</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5135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echo –n “Enter A, B, or C: ”</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read letter</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case “$letter” in</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a|A) </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echo “You entered A.”;;</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b|B) </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echo “You entered B.”;;</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c|C) </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echo “You entered C.”;;</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echo “Sorry, the letter is not in the list.”;;</a:t>
                      </a:r>
                      <a:endParaRPr sz="1400" u="none" strike="noStrike" cap="none"/>
                    </a:p>
                    <a:p>
                      <a:pPr marL="0" marR="0" lvl="0" indent="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Esac</a:t>
                      </a:r>
                      <a:endParaRPr sz="20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95" name="Google Shape;2195;p287"/>
          <p:cNvSpPr/>
          <p:nvPr/>
        </p:nvSpPr>
        <p:spPr>
          <a:xfrm>
            <a:off x="1981200" y="274638"/>
            <a:ext cx="8229600" cy="639762"/>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Sample </a:t>
            </a:r>
            <a:r>
              <a:rPr lang="en-US" sz="3200" b="1" i="0" u="none" strike="noStrike" cap="none">
                <a:solidFill>
                  <a:srgbClr val="FF0000"/>
                </a:solidFill>
                <a:latin typeface="Arial"/>
                <a:ea typeface="Arial"/>
                <a:cs typeface="Arial"/>
                <a:sym typeface="Arial"/>
              </a:rPr>
              <a:t>(script9a) </a:t>
            </a:r>
            <a:endParaRPr sz="3200" b="0" i="0" u="none" strike="noStrike" cap="none">
              <a:solidFill>
                <a:schemeClr val="dk1"/>
              </a:solidFill>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288"/>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accent1"/>
              </a:buClr>
              <a:buSzPts val="5400"/>
              <a:buFont typeface="Trebuchet MS"/>
              <a:buNone/>
            </a:pPr>
            <a:r>
              <a:rPr lang="en-US"/>
              <a:t>Module 6</a:t>
            </a:r>
            <a:endParaRPr/>
          </a:p>
        </p:txBody>
      </p:sp>
      <p:sp>
        <p:nvSpPr>
          <p:cNvPr id="2201" name="Google Shape;2201;p288"/>
          <p:cNvSpPr txBox="1">
            <a:spLocks noGrp="1"/>
          </p:cNvSpPr>
          <p:nvPr>
            <p:ph type="subTitle" idx="1"/>
          </p:nvPr>
        </p:nvSpPr>
        <p:spPr>
          <a:xfrm>
            <a:off x="423081" y="4050833"/>
            <a:ext cx="10276764" cy="1096899"/>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3200"/>
              <a:buNone/>
            </a:pPr>
            <a:r>
              <a:rPr lang="en-US" sz="4000">
                <a:solidFill>
                  <a:schemeClr val="dk1"/>
                </a:solidFill>
              </a:rPr>
              <a:t>Managing Linux Jobs and Processes </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289"/>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400"/>
              <a:buNone/>
            </a:pPr>
            <a:fld id="{00000000-1234-1234-1234-123412341234}" type="slidenum">
              <a:rPr lang="en-US" sz="1400">
                <a:solidFill>
                  <a:schemeClr val="dk1"/>
                </a:solidFill>
                <a:latin typeface="Arial"/>
                <a:ea typeface="Arial"/>
                <a:cs typeface="Arial"/>
                <a:sym typeface="Arial"/>
              </a:rPr>
              <a:t>265</a:t>
            </a:fld>
            <a:endParaRPr sz="1400">
              <a:solidFill>
                <a:schemeClr val="dk1"/>
              </a:solidFill>
              <a:latin typeface="Arial"/>
              <a:ea typeface="Arial"/>
              <a:cs typeface="Arial"/>
              <a:sym typeface="Arial"/>
            </a:endParaRPr>
          </a:p>
        </p:txBody>
      </p:sp>
      <p:sp>
        <p:nvSpPr>
          <p:cNvPr id="2207" name="Google Shape;2207;p289"/>
          <p:cNvSpPr txBox="1">
            <a:spLocks noGrp="1"/>
          </p:cNvSpPr>
          <p:nvPr>
            <p:ph type="body" idx="1"/>
          </p:nvPr>
        </p:nvSpPr>
        <p:spPr>
          <a:xfrm>
            <a:off x="819807" y="1050444"/>
            <a:ext cx="10925503" cy="4824536"/>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Process-Related Terms and Definitions:</a:t>
            </a:r>
            <a:endParaRPr/>
          </a:p>
          <a:p>
            <a:pPr marL="342900" lvl="0" indent="-342900" algn="l" rtl="0">
              <a:lnSpc>
                <a:spcPct val="90000"/>
              </a:lnSpc>
              <a:spcBef>
                <a:spcPts val="1000"/>
              </a:spcBef>
              <a:spcAft>
                <a:spcPts val="0"/>
              </a:spcAft>
              <a:buSzPts val="1440"/>
              <a:buChar char="►"/>
            </a:pPr>
            <a:r>
              <a:rPr lang="en-US"/>
              <a:t>These terms are used to describe Linux processes:</a:t>
            </a:r>
            <a:endParaRPr/>
          </a:p>
          <a:p>
            <a:pPr marL="742950" lvl="1" indent="-285750" algn="l" rtl="0">
              <a:lnSpc>
                <a:spcPct val="90000"/>
              </a:lnSpc>
              <a:spcBef>
                <a:spcPts val="1000"/>
              </a:spcBef>
              <a:spcAft>
                <a:spcPts val="0"/>
              </a:spcAft>
              <a:buSzPts val="2240"/>
              <a:buChar char="►"/>
            </a:pPr>
            <a:r>
              <a:rPr lang="en-US" sz="2800" i="1"/>
              <a:t>Program</a:t>
            </a:r>
            <a:r>
              <a:rPr lang="en-US" sz="2800"/>
              <a:t>: structured set of commands stored in an </a:t>
            </a:r>
            <a:r>
              <a:rPr lang="en-US" sz="2800" b="1" u="sng">
                <a:solidFill>
                  <a:schemeClr val="dk1"/>
                </a:solidFill>
              </a:rPr>
              <a:t>executable file</a:t>
            </a:r>
            <a:r>
              <a:rPr lang="en-US" sz="2800">
                <a:solidFill>
                  <a:schemeClr val="dk1"/>
                </a:solidFill>
              </a:rPr>
              <a:t> </a:t>
            </a:r>
            <a:r>
              <a:rPr lang="en-US" sz="2800"/>
              <a:t>on a Linux file system (e.g. /bin )</a:t>
            </a:r>
            <a:endParaRPr/>
          </a:p>
          <a:p>
            <a:pPr marL="742950" lvl="1" indent="-285750" algn="l" rtl="0">
              <a:lnSpc>
                <a:spcPct val="90000"/>
              </a:lnSpc>
              <a:spcBef>
                <a:spcPts val="1000"/>
              </a:spcBef>
              <a:spcAft>
                <a:spcPts val="0"/>
              </a:spcAft>
              <a:buSzPts val="2240"/>
              <a:buChar char="►"/>
            </a:pPr>
            <a:r>
              <a:rPr lang="en-US" sz="2800" i="1"/>
              <a:t>Process:</a:t>
            </a:r>
            <a:r>
              <a:rPr lang="en-US" sz="2800"/>
              <a:t> program that is loaded into memory and </a:t>
            </a:r>
            <a:r>
              <a:rPr lang="en-US" sz="2800" b="1" u="sng"/>
              <a:t>executed</a:t>
            </a:r>
            <a:r>
              <a:rPr lang="en-US" sz="2800"/>
              <a:t> by the CPU</a:t>
            </a:r>
            <a:endParaRPr/>
          </a:p>
          <a:p>
            <a:pPr marL="742950" lvl="1" indent="-285750" algn="l" rtl="0">
              <a:lnSpc>
                <a:spcPct val="90000"/>
              </a:lnSpc>
              <a:spcBef>
                <a:spcPts val="1000"/>
              </a:spcBef>
              <a:spcAft>
                <a:spcPts val="0"/>
              </a:spcAft>
              <a:buSzPts val="2240"/>
              <a:buChar char="►"/>
            </a:pPr>
            <a:r>
              <a:rPr lang="en-US" sz="2800" i="1"/>
              <a:t>User process</a:t>
            </a:r>
            <a:r>
              <a:rPr lang="en-US" sz="2800"/>
              <a:t>: </a:t>
            </a:r>
            <a:r>
              <a:rPr lang="en-US" sz="2800" b="1" u="sng"/>
              <a:t>process launched by a user</a:t>
            </a:r>
            <a:r>
              <a:rPr lang="en-US" sz="2800" b="1"/>
              <a:t> </a:t>
            </a:r>
            <a:r>
              <a:rPr lang="en-US" sz="2800"/>
              <a:t>that is started from a terminal or within  the graphical environment (e.g. mkdir mydir)</a:t>
            </a:r>
            <a:endParaRPr/>
          </a:p>
          <a:p>
            <a:pPr marL="742950" lvl="1" indent="-285750" algn="l" rtl="0">
              <a:lnSpc>
                <a:spcPct val="90000"/>
              </a:lnSpc>
              <a:spcBef>
                <a:spcPts val="1000"/>
              </a:spcBef>
              <a:spcAft>
                <a:spcPts val="0"/>
              </a:spcAft>
              <a:buSzPts val="2240"/>
              <a:buChar char="►"/>
            </a:pPr>
            <a:r>
              <a:rPr lang="en-US" sz="2800" i="1"/>
              <a:t>Daemon process</a:t>
            </a:r>
            <a:r>
              <a:rPr lang="en-US" sz="2800"/>
              <a:t>: system process that is </a:t>
            </a:r>
            <a:r>
              <a:rPr lang="en-US" sz="2800" b="1" u="sng">
                <a:solidFill>
                  <a:schemeClr val="dk1"/>
                </a:solidFill>
              </a:rPr>
              <a:t>not associated with a terminal</a:t>
            </a:r>
            <a:r>
              <a:rPr lang="en-US" sz="2800"/>
              <a:t> or within  the graphical environment.  Process that  wait for an event to trigger an action on  the part of the program.</a:t>
            </a:r>
            <a:endParaRPr/>
          </a:p>
          <a:p>
            <a:pPr marL="742950" lvl="1" indent="-285750" algn="l" rtl="0">
              <a:lnSpc>
                <a:spcPct val="90000"/>
              </a:lnSpc>
              <a:spcBef>
                <a:spcPts val="1000"/>
              </a:spcBef>
              <a:spcAft>
                <a:spcPts val="0"/>
              </a:spcAft>
              <a:buSzPts val="2240"/>
              <a:buFont typeface="Trebuchet MS"/>
              <a:buNone/>
            </a:pPr>
            <a:r>
              <a:rPr lang="en-US" sz="2800"/>
              <a:t>	</a:t>
            </a:r>
            <a:endParaRPr sz="2800"/>
          </a:p>
        </p:txBody>
      </p:sp>
      <p:sp>
        <p:nvSpPr>
          <p:cNvPr id="2208" name="Google Shape;2208;p289"/>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Describe How Linux Processes Work</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290"/>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266</a:t>
            </a:fld>
            <a:endParaRPr sz="1400" b="0" i="0" u="none" strike="noStrike" cap="none">
              <a:solidFill>
                <a:schemeClr val="dk1"/>
              </a:solidFill>
              <a:latin typeface="Arial"/>
              <a:ea typeface="Arial"/>
              <a:cs typeface="Arial"/>
              <a:sym typeface="Arial"/>
            </a:endParaRPr>
          </a:p>
        </p:txBody>
      </p:sp>
      <p:sp>
        <p:nvSpPr>
          <p:cNvPr id="2214" name="Google Shape;2214;p290"/>
          <p:cNvSpPr txBox="1">
            <a:spLocks noGrp="1"/>
          </p:cNvSpPr>
          <p:nvPr>
            <p:ph type="body" idx="4294967295"/>
          </p:nvPr>
        </p:nvSpPr>
        <p:spPr>
          <a:xfrm>
            <a:off x="6139535" y="1907128"/>
            <a:ext cx="3175008" cy="914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Process-Related Terms and Definitions</a:t>
            </a:r>
            <a:endParaRPr/>
          </a:p>
          <a:p>
            <a:pPr marL="342900" lvl="0" indent="-342900" algn="l" rtl="0">
              <a:lnSpc>
                <a:spcPct val="100000"/>
              </a:lnSpc>
              <a:spcBef>
                <a:spcPts val="1000"/>
              </a:spcBef>
              <a:spcAft>
                <a:spcPts val="0"/>
              </a:spcAft>
              <a:buSzPts val="1440"/>
              <a:buFont typeface="Trebuchet MS"/>
              <a:buNone/>
            </a:pPr>
            <a:endParaRPr/>
          </a:p>
          <a:p>
            <a:pPr marL="342900" lvl="0" indent="-342900" algn="l" rtl="0">
              <a:lnSpc>
                <a:spcPct val="100000"/>
              </a:lnSpc>
              <a:spcBef>
                <a:spcPts val="1000"/>
              </a:spcBef>
              <a:spcAft>
                <a:spcPts val="0"/>
              </a:spcAft>
              <a:buSzPts val="1440"/>
              <a:buFont typeface="Trebuchet MS"/>
              <a:buNone/>
            </a:pPr>
            <a:endParaRPr/>
          </a:p>
        </p:txBody>
      </p:sp>
      <p:pic>
        <p:nvPicPr>
          <p:cNvPr id="2215" name="Google Shape;2215;p290"/>
          <p:cNvPicPr preferRelativeResize="0"/>
          <p:nvPr/>
        </p:nvPicPr>
        <p:blipFill rotWithShape="1">
          <a:blip r:embed="rId3">
            <a:alphaModFix/>
          </a:blip>
          <a:srcRect b="5511"/>
          <a:stretch/>
        </p:blipFill>
        <p:spPr>
          <a:xfrm>
            <a:off x="819807" y="1371600"/>
            <a:ext cx="4986275" cy="4873625"/>
          </a:xfrm>
          <a:prstGeom prst="rect">
            <a:avLst/>
          </a:prstGeom>
          <a:noFill/>
          <a:ln>
            <a:noFill/>
          </a:ln>
        </p:spPr>
      </p:pic>
      <p:sp>
        <p:nvSpPr>
          <p:cNvPr id="2216" name="Google Shape;2216;p290"/>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Describe How Linux Processes Work</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291"/>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400"/>
              <a:buNone/>
            </a:pPr>
            <a:fld id="{00000000-1234-1234-1234-123412341234}" type="slidenum">
              <a:rPr lang="en-US" sz="1400">
                <a:solidFill>
                  <a:schemeClr val="dk1"/>
                </a:solidFill>
                <a:latin typeface="Arial"/>
                <a:ea typeface="Arial"/>
                <a:cs typeface="Arial"/>
                <a:sym typeface="Arial"/>
              </a:rPr>
              <a:t>267</a:t>
            </a:fld>
            <a:endParaRPr sz="1400">
              <a:solidFill>
                <a:schemeClr val="dk1"/>
              </a:solidFill>
              <a:latin typeface="Arial"/>
              <a:ea typeface="Arial"/>
              <a:cs typeface="Arial"/>
              <a:sym typeface="Arial"/>
            </a:endParaRPr>
          </a:p>
        </p:txBody>
      </p:sp>
      <p:sp>
        <p:nvSpPr>
          <p:cNvPr id="2222" name="Google Shape;2222;p291"/>
          <p:cNvSpPr txBox="1">
            <a:spLocks noGrp="1"/>
          </p:cNvSpPr>
          <p:nvPr>
            <p:ph type="body" idx="1"/>
          </p:nvPr>
        </p:nvSpPr>
        <p:spPr>
          <a:xfrm>
            <a:off x="943303" y="1211318"/>
            <a:ext cx="8795784" cy="4921468"/>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Process-Related Terms and Definitions</a:t>
            </a:r>
            <a:endParaRPr/>
          </a:p>
          <a:p>
            <a:pPr marL="342900" lvl="0" indent="-342900" algn="l" rtl="0">
              <a:lnSpc>
                <a:spcPct val="90000"/>
              </a:lnSpc>
              <a:spcBef>
                <a:spcPts val="1000"/>
              </a:spcBef>
              <a:spcAft>
                <a:spcPts val="0"/>
              </a:spcAft>
              <a:buSzPts val="1440"/>
              <a:buChar char="►"/>
            </a:pPr>
            <a:r>
              <a:rPr lang="en-US"/>
              <a:t>These terms are used to describe Linux processes:</a:t>
            </a:r>
            <a:endParaRPr/>
          </a:p>
          <a:p>
            <a:pPr marL="742950" lvl="1" indent="-285750" algn="l" rtl="0">
              <a:lnSpc>
                <a:spcPct val="90000"/>
              </a:lnSpc>
              <a:spcBef>
                <a:spcPts val="1000"/>
              </a:spcBef>
              <a:spcAft>
                <a:spcPts val="0"/>
              </a:spcAft>
              <a:buSzPts val="2240"/>
              <a:buChar char="►"/>
            </a:pPr>
            <a:r>
              <a:rPr lang="en-US" sz="2800" i="1"/>
              <a:t>Process ID (PID)</a:t>
            </a:r>
            <a:r>
              <a:rPr lang="en-US" sz="2800"/>
              <a:t>: unique ID assigned to every process as it begins</a:t>
            </a:r>
            <a:endParaRPr/>
          </a:p>
          <a:p>
            <a:pPr marL="742950" lvl="1" indent="-285750" algn="l" rtl="0">
              <a:lnSpc>
                <a:spcPct val="90000"/>
              </a:lnSpc>
              <a:spcBef>
                <a:spcPts val="1000"/>
              </a:spcBef>
              <a:spcAft>
                <a:spcPts val="0"/>
              </a:spcAft>
              <a:buSzPts val="2240"/>
              <a:buChar char="►"/>
            </a:pPr>
            <a:r>
              <a:rPr lang="en-US" sz="2800" i="1"/>
              <a:t>Child process</a:t>
            </a:r>
            <a:r>
              <a:rPr lang="en-US" sz="2800"/>
              <a:t>: a process started by another process (the parent process)</a:t>
            </a:r>
            <a:endParaRPr/>
          </a:p>
          <a:p>
            <a:pPr marL="742950" lvl="1" indent="-285750" algn="l" rtl="0">
              <a:lnSpc>
                <a:spcPct val="90000"/>
              </a:lnSpc>
              <a:spcBef>
                <a:spcPts val="1000"/>
              </a:spcBef>
              <a:spcAft>
                <a:spcPts val="0"/>
              </a:spcAft>
              <a:buSzPts val="2240"/>
              <a:buChar char="►"/>
            </a:pPr>
            <a:r>
              <a:rPr lang="en-US" sz="2800" i="1"/>
              <a:t>Parent process</a:t>
            </a:r>
            <a:r>
              <a:rPr lang="en-US" sz="2800"/>
              <a:t>: a process that starts one or more other processes (child processes)</a:t>
            </a:r>
            <a:endParaRPr/>
          </a:p>
          <a:p>
            <a:pPr marL="742950" lvl="1" indent="-285750" algn="l" rtl="0">
              <a:lnSpc>
                <a:spcPct val="90000"/>
              </a:lnSpc>
              <a:spcBef>
                <a:spcPts val="1000"/>
              </a:spcBef>
              <a:spcAft>
                <a:spcPts val="0"/>
              </a:spcAft>
              <a:buSzPts val="2240"/>
              <a:buChar char="►"/>
            </a:pPr>
            <a:r>
              <a:rPr lang="en-US" sz="2800" i="1"/>
              <a:t>Parent Process ID (PPID)</a:t>
            </a:r>
            <a:r>
              <a:rPr lang="en-US" sz="2800"/>
              <a:t>: PID of the parent process that created the current process</a:t>
            </a:r>
            <a:endParaRPr/>
          </a:p>
          <a:p>
            <a:pPr marL="342900" lvl="0" indent="-251459" algn="l" rtl="0">
              <a:lnSpc>
                <a:spcPct val="100000"/>
              </a:lnSpc>
              <a:spcBef>
                <a:spcPts val="1000"/>
              </a:spcBef>
              <a:spcAft>
                <a:spcPts val="0"/>
              </a:spcAft>
              <a:buSzPts val="1440"/>
              <a:buNone/>
            </a:pPr>
            <a:endParaRPr/>
          </a:p>
        </p:txBody>
      </p:sp>
      <p:sp>
        <p:nvSpPr>
          <p:cNvPr id="2223" name="Google Shape;2223;p291"/>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Describe How Linux Processes Work</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292"/>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400"/>
              <a:buNone/>
            </a:pPr>
            <a:fld id="{00000000-1234-1234-1234-123412341234}" type="slidenum">
              <a:rPr lang="en-US" sz="1400">
                <a:solidFill>
                  <a:schemeClr val="dk1"/>
                </a:solidFill>
                <a:latin typeface="Arial"/>
                <a:ea typeface="Arial"/>
                <a:cs typeface="Arial"/>
                <a:sym typeface="Arial"/>
              </a:rPr>
              <a:t>268</a:t>
            </a:fld>
            <a:endParaRPr sz="1400">
              <a:solidFill>
                <a:schemeClr val="dk1"/>
              </a:solidFill>
              <a:latin typeface="Arial"/>
              <a:ea typeface="Arial"/>
              <a:cs typeface="Arial"/>
              <a:sym typeface="Arial"/>
            </a:endParaRPr>
          </a:p>
        </p:txBody>
      </p:sp>
      <p:sp>
        <p:nvSpPr>
          <p:cNvPr id="2229" name="Google Shape;2229;p292"/>
          <p:cNvSpPr txBox="1">
            <a:spLocks noGrp="1"/>
          </p:cNvSpPr>
          <p:nvPr>
            <p:ph type="body" idx="1"/>
          </p:nvPr>
        </p:nvSpPr>
        <p:spPr>
          <a:xfrm>
            <a:off x="856594" y="1371600"/>
            <a:ext cx="9143750" cy="4144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Process-Related Terms and Definitions</a:t>
            </a:r>
            <a:endParaRPr/>
          </a:p>
          <a:p>
            <a:pPr marL="342900" lvl="0" indent="-342900" algn="l" rtl="0">
              <a:lnSpc>
                <a:spcPct val="100000"/>
              </a:lnSpc>
              <a:spcBef>
                <a:spcPts val="1000"/>
              </a:spcBef>
              <a:spcAft>
                <a:spcPts val="0"/>
              </a:spcAft>
              <a:buSzPts val="1440"/>
              <a:buChar char="►"/>
            </a:pPr>
            <a:r>
              <a:rPr lang="en-US"/>
              <a:t>The following illustrates the relationship between parent and child process ID numbers:</a:t>
            </a:r>
            <a:endParaRPr/>
          </a:p>
        </p:txBody>
      </p:sp>
      <p:pic>
        <p:nvPicPr>
          <p:cNvPr id="2230" name="Google Shape;2230;p292"/>
          <p:cNvPicPr preferRelativeResize="0"/>
          <p:nvPr/>
        </p:nvPicPr>
        <p:blipFill rotWithShape="1">
          <a:blip r:embed="rId3">
            <a:alphaModFix/>
          </a:blip>
          <a:srcRect b="6912"/>
          <a:stretch/>
        </p:blipFill>
        <p:spPr>
          <a:xfrm>
            <a:off x="856593" y="2357644"/>
            <a:ext cx="6258911" cy="3965029"/>
          </a:xfrm>
          <a:prstGeom prst="rect">
            <a:avLst/>
          </a:prstGeom>
          <a:noFill/>
          <a:ln>
            <a:noFill/>
          </a:ln>
        </p:spPr>
      </p:pic>
      <p:sp>
        <p:nvSpPr>
          <p:cNvPr id="2231" name="Google Shape;2231;p292"/>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Describe How Linux Processes Work</a:t>
            </a:r>
            <a:endParaRPr sz="4400" b="1" i="0" u="none" strike="noStrike" cap="none">
              <a:solidFill>
                <a:schemeClr val="dk1"/>
              </a:solidFill>
              <a:latin typeface="Arial"/>
              <a:ea typeface="Arial"/>
              <a:cs typeface="Arial"/>
              <a:sym typeface="Arial"/>
            </a:endParaRPr>
          </a:p>
        </p:txBody>
      </p:sp>
      <p:sp>
        <p:nvSpPr>
          <p:cNvPr id="2232" name="Google Shape;2232;p292"/>
          <p:cNvSpPr txBox="1"/>
          <p:nvPr/>
        </p:nvSpPr>
        <p:spPr>
          <a:xfrm>
            <a:off x="1611084" y="6352143"/>
            <a:ext cx="4240925"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Figure 2. Parent and child Processes</a:t>
            </a:r>
            <a:endParaRPr sz="1800" b="0" i="0" u="none" strike="noStrike" cap="none">
              <a:solidFill>
                <a:schemeClr val="dk1"/>
              </a:solidFill>
              <a:latin typeface="Trebuchet MS"/>
              <a:ea typeface="Trebuchet MS"/>
              <a:cs typeface="Trebuchet MS"/>
              <a:sym typeface="Trebuchet MS"/>
            </a:endParaRPr>
          </a:p>
        </p:txBody>
      </p:sp>
      <p:sp>
        <p:nvSpPr>
          <p:cNvPr id="2233" name="Google Shape;2233;p292"/>
          <p:cNvSpPr txBox="1"/>
          <p:nvPr/>
        </p:nvSpPr>
        <p:spPr>
          <a:xfrm>
            <a:off x="4568745" y="2699658"/>
            <a:ext cx="2274116"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rebuchet MS"/>
                <a:ea typeface="Trebuchet MS"/>
                <a:cs typeface="Trebuchet MS"/>
                <a:sym typeface="Trebuchet MS"/>
              </a:rPr>
              <a:t>Parent</a:t>
            </a:r>
            <a:endParaRPr sz="1200" b="0" i="0" u="none" strike="noStrike" cap="none">
              <a:solidFill>
                <a:schemeClr val="dk1"/>
              </a:solidFill>
              <a:latin typeface="Trebuchet MS"/>
              <a:ea typeface="Trebuchet MS"/>
              <a:cs typeface="Trebuchet MS"/>
              <a:sym typeface="Trebuchet MS"/>
            </a:endParaRPr>
          </a:p>
        </p:txBody>
      </p:sp>
      <p:sp>
        <p:nvSpPr>
          <p:cNvPr id="2234" name="Google Shape;2234;p292"/>
          <p:cNvSpPr txBox="1"/>
          <p:nvPr/>
        </p:nvSpPr>
        <p:spPr>
          <a:xfrm>
            <a:off x="3008459" y="4063159"/>
            <a:ext cx="2274116"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rebuchet MS"/>
                <a:ea typeface="Trebuchet MS"/>
                <a:cs typeface="Trebuchet MS"/>
                <a:sym typeface="Trebuchet MS"/>
              </a:rPr>
              <a:t>Child</a:t>
            </a:r>
            <a:endParaRPr sz="1200" b="0" i="0" u="none" strike="noStrike" cap="none">
              <a:solidFill>
                <a:schemeClr val="dk1"/>
              </a:solidFill>
              <a:latin typeface="Trebuchet MS"/>
              <a:ea typeface="Trebuchet MS"/>
              <a:cs typeface="Trebuchet MS"/>
              <a:sym typeface="Trebuchet MS"/>
            </a:endParaRPr>
          </a:p>
        </p:txBody>
      </p:sp>
      <p:sp>
        <p:nvSpPr>
          <p:cNvPr id="2235" name="Google Shape;2235;p292"/>
          <p:cNvSpPr txBox="1"/>
          <p:nvPr/>
        </p:nvSpPr>
        <p:spPr>
          <a:xfrm>
            <a:off x="4210766" y="4033689"/>
            <a:ext cx="2274116"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rebuchet MS"/>
                <a:ea typeface="Trebuchet MS"/>
                <a:cs typeface="Trebuchet MS"/>
                <a:sym typeface="Trebuchet MS"/>
              </a:rPr>
              <a:t>Child</a:t>
            </a:r>
            <a:endParaRPr sz="12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293"/>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400"/>
              <a:buNone/>
            </a:pPr>
            <a:fld id="{00000000-1234-1234-1234-123412341234}" type="slidenum">
              <a:rPr lang="en-US" sz="1400">
                <a:solidFill>
                  <a:schemeClr val="dk1"/>
                </a:solidFill>
                <a:latin typeface="Arial"/>
                <a:ea typeface="Arial"/>
                <a:cs typeface="Arial"/>
                <a:sym typeface="Arial"/>
              </a:rPr>
              <a:t>269</a:t>
            </a:fld>
            <a:endParaRPr sz="1400">
              <a:solidFill>
                <a:schemeClr val="dk1"/>
              </a:solidFill>
              <a:latin typeface="Arial"/>
              <a:ea typeface="Arial"/>
              <a:cs typeface="Arial"/>
              <a:sym typeface="Arial"/>
            </a:endParaRPr>
          </a:p>
        </p:txBody>
      </p:sp>
      <p:sp>
        <p:nvSpPr>
          <p:cNvPr id="2241" name="Google Shape;2241;p293"/>
          <p:cNvSpPr txBox="1">
            <a:spLocks noGrp="1"/>
          </p:cNvSpPr>
          <p:nvPr>
            <p:ph type="body" idx="1"/>
          </p:nvPr>
        </p:nvSpPr>
        <p:spPr>
          <a:xfrm>
            <a:off x="856594" y="1371600"/>
            <a:ext cx="8722836" cy="4144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Process-Related Terms and Definitions</a:t>
            </a:r>
            <a:endParaRPr/>
          </a:p>
          <a:p>
            <a:pPr marL="342900" lvl="0" indent="-342900" algn="l" rtl="0">
              <a:lnSpc>
                <a:spcPct val="100000"/>
              </a:lnSpc>
              <a:spcBef>
                <a:spcPts val="1000"/>
              </a:spcBef>
              <a:spcAft>
                <a:spcPts val="0"/>
              </a:spcAft>
              <a:buSzPts val="1440"/>
              <a:buChar char="►"/>
            </a:pPr>
            <a:r>
              <a:rPr lang="en-US"/>
              <a:t>The first process started by the Linux kernel is the initialize (</a:t>
            </a:r>
            <a:r>
              <a:rPr lang="en-US" i="1"/>
              <a:t>init</a:t>
            </a:r>
            <a:r>
              <a:rPr lang="en-US"/>
              <a:t>) daemon, which has a PID of 1 and a PPID of 0</a:t>
            </a:r>
            <a:endParaRPr/>
          </a:p>
          <a:p>
            <a:pPr marL="342900" lvl="0" indent="-342900" algn="l" rtl="0">
              <a:lnSpc>
                <a:spcPct val="100000"/>
              </a:lnSpc>
              <a:spcBef>
                <a:spcPts val="1000"/>
              </a:spcBef>
              <a:spcAft>
                <a:spcPts val="0"/>
              </a:spcAft>
              <a:buSzPts val="1440"/>
              <a:buChar char="►"/>
            </a:pPr>
            <a:r>
              <a:rPr lang="en-US"/>
              <a:t>The latter (PPID 0) of which refers to the kernel itself</a:t>
            </a:r>
            <a:endParaRPr/>
          </a:p>
          <a:p>
            <a:pPr marL="342900" lvl="0" indent="-342900" algn="l" rtl="0">
              <a:lnSpc>
                <a:spcPct val="100000"/>
              </a:lnSpc>
              <a:spcBef>
                <a:spcPts val="1000"/>
              </a:spcBef>
              <a:spcAft>
                <a:spcPts val="0"/>
              </a:spcAft>
              <a:buSzPts val="1440"/>
              <a:buChar char="►"/>
            </a:pPr>
            <a:r>
              <a:rPr lang="en-US"/>
              <a:t>The </a:t>
            </a:r>
            <a:r>
              <a:rPr lang="en-US" i="1"/>
              <a:t>init</a:t>
            </a:r>
            <a:r>
              <a:rPr lang="en-US"/>
              <a:t> daemon then starts other daemons during the system initialization process, such as user logins.</a:t>
            </a:r>
            <a:endParaRPr/>
          </a:p>
          <a:p>
            <a:pPr marL="342900" lvl="0" indent="-342900" algn="l" rtl="0">
              <a:lnSpc>
                <a:spcPct val="100000"/>
              </a:lnSpc>
              <a:spcBef>
                <a:spcPts val="1000"/>
              </a:spcBef>
              <a:spcAft>
                <a:spcPts val="0"/>
              </a:spcAft>
              <a:buSzPts val="1440"/>
              <a:buChar char="►"/>
            </a:pPr>
            <a:r>
              <a:rPr lang="en-US"/>
              <a:t>After you login to the system, the login program starts a BASH shell. </a:t>
            </a:r>
            <a:endParaRPr/>
          </a:p>
        </p:txBody>
      </p:sp>
      <p:sp>
        <p:nvSpPr>
          <p:cNvPr id="2242" name="Google Shape;2242;p293"/>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Describe How Linux Processes Work</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1"/>
          <p:cNvSpPr txBox="1">
            <a:spLocks noGrp="1"/>
          </p:cNvSpPr>
          <p:nvPr>
            <p:ph type="title"/>
          </p:nvPr>
        </p:nvSpPr>
        <p:spPr>
          <a:xfrm>
            <a:off x="182880" y="125863"/>
            <a:ext cx="11514666"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92D050"/>
              </a:buClr>
              <a:buSzPts val="3600"/>
              <a:buFont typeface="Trebuchet MS"/>
              <a:buNone/>
            </a:pPr>
            <a:r>
              <a:rPr lang="en-US">
                <a:solidFill>
                  <a:srgbClr val="92D050"/>
                </a:solidFill>
              </a:rPr>
              <a:t>Basic Shell Commands</a:t>
            </a:r>
            <a:r>
              <a:rPr lang="en-US" b="1">
                <a:solidFill>
                  <a:schemeClr val="dk1"/>
                </a:solidFill>
              </a:rPr>
              <a:t> </a:t>
            </a:r>
            <a:r>
              <a:rPr lang="en-US"/>
              <a:t>-</a:t>
            </a:r>
            <a:r>
              <a:rPr lang="en-US">
                <a:solidFill>
                  <a:srgbClr val="92D050"/>
                </a:solidFill>
              </a:rPr>
              <a:t> Maintain the system time</a:t>
            </a:r>
            <a:endParaRPr b="1">
              <a:solidFill>
                <a:schemeClr val="dk1"/>
              </a:solidFill>
            </a:endParaRPr>
          </a:p>
        </p:txBody>
      </p:sp>
      <p:sp>
        <p:nvSpPr>
          <p:cNvPr id="365" name="Google Shape;365;p51"/>
          <p:cNvSpPr txBox="1">
            <a:spLocks noGrp="1"/>
          </p:cNvSpPr>
          <p:nvPr>
            <p:ph type="body" idx="1"/>
          </p:nvPr>
        </p:nvSpPr>
        <p:spPr>
          <a:xfrm>
            <a:off x="832513" y="1446663"/>
            <a:ext cx="9378537" cy="5145206"/>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072"/>
              <a:buChar char="►"/>
            </a:pPr>
            <a:r>
              <a:rPr lang="en-US" sz="2590"/>
              <a:t>To view and set date and time</a:t>
            </a:r>
            <a:endParaRPr/>
          </a:p>
          <a:p>
            <a:pPr marL="342900" lvl="0" indent="-258318" algn="l" rtl="0">
              <a:lnSpc>
                <a:spcPct val="90000"/>
              </a:lnSpc>
              <a:spcBef>
                <a:spcPts val="1000"/>
              </a:spcBef>
              <a:spcAft>
                <a:spcPts val="0"/>
              </a:spcAft>
              <a:buSzPts val="1332"/>
              <a:buNone/>
            </a:pPr>
            <a:endParaRPr sz="1665"/>
          </a:p>
          <a:p>
            <a:pPr marL="342900" lvl="0" indent="-258318" algn="l" rtl="0">
              <a:lnSpc>
                <a:spcPct val="90000"/>
              </a:lnSpc>
              <a:spcBef>
                <a:spcPts val="1000"/>
              </a:spcBef>
              <a:spcAft>
                <a:spcPts val="0"/>
              </a:spcAft>
              <a:buSzPts val="1332"/>
              <a:buNone/>
            </a:pPr>
            <a:endParaRPr sz="1665"/>
          </a:p>
          <a:p>
            <a:pPr marL="342900" lvl="0" indent="-258318" algn="l" rtl="0">
              <a:lnSpc>
                <a:spcPct val="90000"/>
              </a:lnSpc>
              <a:spcBef>
                <a:spcPts val="1000"/>
              </a:spcBef>
              <a:spcAft>
                <a:spcPts val="0"/>
              </a:spcAft>
              <a:buSzPts val="1332"/>
              <a:buNone/>
            </a:pPr>
            <a:endParaRPr sz="1665"/>
          </a:p>
          <a:p>
            <a:pPr marL="342900" lvl="0" indent="-258318" algn="l" rtl="0">
              <a:lnSpc>
                <a:spcPct val="90000"/>
              </a:lnSpc>
              <a:spcBef>
                <a:spcPts val="1000"/>
              </a:spcBef>
              <a:spcAft>
                <a:spcPts val="0"/>
              </a:spcAft>
              <a:buSzPts val="1332"/>
              <a:buNone/>
            </a:pPr>
            <a:endParaRPr sz="1665"/>
          </a:p>
          <a:p>
            <a:pPr marL="342900" lvl="0" indent="-258318" algn="l" rtl="0">
              <a:lnSpc>
                <a:spcPct val="90000"/>
              </a:lnSpc>
              <a:spcBef>
                <a:spcPts val="1000"/>
              </a:spcBef>
              <a:spcAft>
                <a:spcPts val="0"/>
              </a:spcAft>
              <a:buSzPts val="1332"/>
              <a:buNone/>
            </a:pPr>
            <a:endParaRPr sz="1665"/>
          </a:p>
          <a:p>
            <a:pPr marL="342900" lvl="0" indent="-258318" algn="l" rtl="0">
              <a:lnSpc>
                <a:spcPct val="90000"/>
              </a:lnSpc>
              <a:spcBef>
                <a:spcPts val="1000"/>
              </a:spcBef>
              <a:spcAft>
                <a:spcPts val="0"/>
              </a:spcAft>
              <a:buSzPts val="1332"/>
              <a:buNone/>
            </a:pPr>
            <a:endParaRPr sz="1665"/>
          </a:p>
          <a:p>
            <a:pPr marL="342900" lvl="0" indent="-258318" algn="l" rtl="0">
              <a:lnSpc>
                <a:spcPct val="90000"/>
              </a:lnSpc>
              <a:spcBef>
                <a:spcPts val="1000"/>
              </a:spcBef>
              <a:spcAft>
                <a:spcPts val="0"/>
              </a:spcAft>
              <a:buSzPts val="1332"/>
              <a:buNone/>
            </a:pPr>
            <a:endParaRPr sz="1665"/>
          </a:p>
          <a:p>
            <a:pPr marL="0" lvl="0" indent="0" algn="l" rtl="0">
              <a:lnSpc>
                <a:spcPct val="90000"/>
              </a:lnSpc>
              <a:spcBef>
                <a:spcPts val="1000"/>
              </a:spcBef>
              <a:spcAft>
                <a:spcPts val="0"/>
              </a:spcAft>
              <a:buSzPts val="1332"/>
              <a:buNone/>
            </a:pPr>
            <a:endParaRPr sz="1665"/>
          </a:p>
          <a:p>
            <a:pPr marL="342900" lvl="0" indent="-342900" algn="l" rtl="0">
              <a:lnSpc>
                <a:spcPct val="90000"/>
              </a:lnSpc>
              <a:spcBef>
                <a:spcPts val="1000"/>
              </a:spcBef>
              <a:spcAft>
                <a:spcPts val="0"/>
              </a:spcAft>
              <a:buSzPts val="1480"/>
              <a:buNone/>
            </a:pPr>
            <a:r>
              <a:rPr lang="en-US" sz="1850" i="1"/>
              <a:t>*set time requires superuser privilege </a:t>
            </a:r>
            <a:endParaRPr/>
          </a:p>
          <a:p>
            <a:pPr marL="342900" lvl="0" indent="-258318" algn="l" rtl="0">
              <a:lnSpc>
                <a:spcPct val="90000"/>
              </a:lnSpc>
              <a:spcBef>
                <a:spcPts val="1000"/>
              </a:spcBef>
              <a:spcAft>
                <a:spcPts val="0"/>
              </a:spcAft>
              <a:buSzPts val="1332"/>
              <a:buNone/>
            </a:pPr>
            <a:endParaRPr sz="1665"/>
          </a:p>
          <a:p>
            <a:pPr marL="342900" lvl="0" indent="-258318" algn="l" rtl="0">
              <a:lnSpc>
                <a:spcPct val="90000"/>
              </a:lnSpc>
              <a:spcBef>
                <a:spcPts val="1000"/>
              </a:spcBef>
              <a:spcAft>
                <a:spcPts val="0"/>
              </a:spcAft>
              <a:buSzPts val="1332"/>
              <a:buNone/>
            </a:pPr>
            <a:endParaRPr sz="1665"/>
          </a:p>
          <a:p>
            <a:pPr marL="342900" lvl="0" indent="-342900" algn="l" rtl="0">
              <a:lnSpc>
                <a:spcPct val="90000"/>
              </a:lnSpc>
              <a:spcBef>
                <a:spcPts val="1000"/>
              </a:spcBef>
              <a:spcAft>
                <a:spcPts val="0"/>
              </a:spcAft>
              <a:buSzPts val="1332"/>
              <a:buNone/>
            </a:pPr>
            <a:r>
              <a:rPr lang="en-US" sz="1665"/>
              <a:t> </a:t>
            </a:r>
            <a:endParaRPr sz="1665"/>
          </a:p>
        </p:txBody>
      </p:sp>
      <p:graphicFrame>
        <p:nvGraphicFramePr>
          <p:cNvPr id="366" name="Google Shape;366;p51"/>
          <p:cNvGraphicFramePr/>
          <p:nvPr/>
        </p:nvGraphicFramePr>
        <p:xfrm>
          <a:off x="955642" y="1930400"/>
          <a:ext cx="8640975" cy="2468910"/>
        </p:xfrm>
        <a:graphic>
          <a:graphicData uri="http://schemas.openxmlformats.org/drawingml/2006/table">
            <a:tbl>
              <a:tblPr firstRow="1" bandRow="1">
                <a:noFill/>
                <a:tableStyleId>{C9DE93FA-2E25-400F-9FBD-89434640F52B}</a:tableStyleId>
              </a:tblPr>
              <a:tblGrid>
                <a:gridCol w="2376275">
                  <a:extLst>
                    <a:ext uri="{9D8B030D-6E8A-4147-A177-3AD203B41FA5}">
                      <a16:colId xmlns:a16="http://schemas.microsoft.com/office/drawing/2014/main" val="20000"/>
                    </a:ext>
                  </a:extLst>
                </a:gridCol>
                <a:gridCol w="626470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Command</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Function</a:t>
                      </a:r>
                      <a:endParaRPr sz="2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date</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To list the date and time of the server.</a:t>
                      </a:r>
                      <a:endParaRPr sz="1400" u="none" strike="noStrike" cap="none"/>
                    </a:p>
                    <a:p>
                      <a:pPr marL="0" marR="0" lvl="0" indent="0" algn="l" rtl="0">
                        <a:lnSpc>
                          <a:spcPct val="100000"/>
                        </a:lnSpc>
                        <a:spcBef>
                          <a:spcPts val="0"/>
                        </a:spcBef>
                        <a:spcAft>
                          <a:spcPts val="0"/>
                        </a:spcAft>
                        <a:buClr>
                          <a:srgbClr val="000000"/>
                        </a:buClr>
                        <a:buSzPts val="2400"/>
                        <a:buFont typeface="Arial"/>
                        <a:buNone/>
                      </a:pPr>
                      <a:endParaRPr sz="2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date -s “</a:t>
                      </a:r>
                      <a:r>
                        <a:rPr lang="en-US" sz="2400" i="1" u="none" strike="noStrike" cap="none"/>
                        <a:t>datestr”</a:t>
                      </a:r>
                      <a:endParaRPr sz="2400" i="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To set time and date to the value specified.</a:t>
                      </a:r>
                      <a:endParaRPr sz="1400" u="none" strike="noStrike" cap="none"/>
                    </a:p>
                    <a:p>
                      <a:pPr marL="0" marR="0" lvl="0" indent="0" algn="l" rtl="0">
                        <a:lnSpc>
                          <a:spcPct val="100000"/>
                        </a:lnSpc>
                        <a:spcBef>
                          <a:spcPts val="0"/>
                        </a:spcBef>
                        <a:spcAft>
                          <a:spcPts val="0"/>
                        </a:spcAft>
                        <a:buClr>
                          <a:srgbClr val="000000"/>
                        </a:buClr>
                        <a:buSzPts val="2400"/>
                        <a:buFont typeface="Arial"/>
                        <a:buNone/>
                      </a:pPr>
                      <a:r>
                        <a:rPr lang="en-US" sz="2400" u="none" strike="noStrike" cap="none"/>
                        <a:t>Eg. “</a:t>
                      </a:r>
                      <a:r>
                        <a:rPr lang="en-US" sz="2400" b="0" u="none" strike="noStrike" cap="none"/>
                        <a:t>11/20/2003 12:48:00</a:t>
                      </a:r>
                      <a:r>
                        <a:rPr lang="en-US" sz="2400" b="1" u="none" strike="noStrike" cap="none"/>
                        <a:t>”</a:t>
                      </a:r>
                      <a:endParaRPr sz="1400" u="none" strike="noStrike" cap="none"/>
                    </a:p>
                    <a:p>
                      <a:pPr marL="0" marR="0" lvl="0" indent="0" algn="l" rtl="0">
                        <a:lnSpc>
                          <a:spcPct val="100000"/>
                        </a:lnSpc>
                        <a:spcBef>
                          <a:spcPts val="0"/>
                        </a:spcBef>
                        <a:spcAft>
                          <a:spcPts val="0"/>
                        </a:spcAft>
                        <a:buClr>
                          <a:srgbClr val="000000"/>
                        </a:buClr>
                        <a:buSzPts val="2400"/>
                        <a:buFont typeface="Arial"/>
                        <a:buNone/>
                      </a:pPr>
                      <a:endParaRPr sz="2400" u="none" strike="noStrike" cap="none"/>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294"/>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270</a:t>
            </a:fld>
            <a:endParaRPr sz="1400" b="0" i="0" u="none" strike="noStrike" cap="none">
              <a:solidFill>
                <a:schemeClr val="dk1"/>
              </a:solidFill>
              <a:latin typeface="Arial"/>
              <a:ea typeface="Arial"/>
              <a:cs typeface="Arial"/>
              <a:sym typeface="Arial"/>
            </a:endParaRPr>
          </a:p>
        </p:txBody>
      </p:sp>
      <p:sp>
        <p:nvSpPr>
          <p:cNvPr id="2248" name="Google Shape;2248;p294"/>
          <p:cNvSpPr txBox="1">
            <a:spLocks noGrp="1"/>
          </p:cNvSpPr>
          <p:nvPr>
            <p:ph type="body" idx="4294967295"/>
          </p:nvPr>
        </p:nvSpPr>
        <p:spPr>
          <a:xfrm>
            <a:off x="819807" y="994954"/>
            <a:ext cx="8977336" cy="5376817"/>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760"/>
              <a:buFont typeface="Trebuchet MS"/>
              <a:buNone/>
            </a:pPr>
            <a:r>
              <a:rPr lang="en-US" sz="2200"/>
              <a:t>Managing </a:t>
            </a:r>
            <a:r>
              <a:rPr lang="en-US" sz="2200" b="1" u="sng">
                <a:solidFill>
                  <a:schemeClr val="dk1"/>
                </a:solidFill>
              </a:rPr>
              <a:t>Foreground</a:t>
            </a:r>
            <a:r>
              <a:rPr lang="en-US" sz="2200"/>
              <a:t> and </a:t>
            </a:r>
            <a:r>
              <a:rPr lang="en-US" sz="2200" b="1" u="sng">
                <a:solidFill>
                  <a:schemeClr val="dk1"/>
                </a:solidFill>
              </a:rPr>
              <a:t>Background</a:t>
            </a:r>
            <a:r>
              <a:rPr lang="en-US" sz="2200"/>
              <a:t> Processes</a:t>
            </a:r>
            <a:endParaRPr/>
          </a:p>
          <a:p>
            <a:pPr marL="342900" lvl="0" indent="-342900" algn="l" rtl="0">
              <a:lnSpc>
                <a:spcPct val="90000"/>
              </a:lnSpc>
              <a:spcBef>
                <a:spcPts val="1000"/>
              </a:spcBef>
              <a:spcAft>
                <a:spcPts val="0"/>
              </a:spcAft>
              <a:buSzPts val="1760"/>
              <a:buFont typeface="Trebuchet MS"/>
              <a:buNone/>
            </a:pPr>
            <a:endParaRPr sz="2200"/>
          </a:p>
          <a:p>
            <a:pPr marL="342900" lvl="0" indent="-342900" algn="l" rtl="0">
              <a:lnSpc>
                <a:spcPct val="90000"/>
              </a:lnSpc>
              <a:spcBef>
                <a:spcPts val="1000"/>
              </a:spcBef>
              <a:spcAft>
                <a:spcPts val="0"/>
              </a:spcAft>
              <a:buSzPts val="1760"/>
              <a:buChar char="►"/>
            </a:pPr>
            <a:r>
              <a:rPr lang="en-US" sz="2200"/>
              <a:t>Processes executed in the foreground</a:t>
            </a:r>
            <a:endParaRPr/>
          </a:p>
          <a:p>
            <a:pPr marL="900113" lvl="1" indent="-442913" algn="l" rtl="0">
              <a:lnSpc>
                <a:spcPct val="90000"/>
              </a:lnSpc>
              <a:spcBef>
                <a:spcPts val="1000"/>
              </a:spcBef>
              <a:spcAft>
                <a:spcPts val="0"/>
              </a:spcAft>
              <a:buSzPts val="1760"/>
              <a:buChar char="►"/>
            </a:pPr>
            <a:r>
              <a:rPr lang="en-US" sz="2200"/>
              <a:t>Initialized in a terminal window &amp; executes until the process completes</a:t>
            </a:r>
            <a:endParaRPr/>
          </a:p>
          <a:p>
            <a:pPr marL="900113" lvl="1" indent="-442913" algn="l" rtl="0">
              <a:lnSpc>
                <a:spcPct val="90000"/>
              </a:lnSpc>
              <a:spcBef>
                <a:spcPts val="1000"/>
              </a:spcBef>
              <a:spcAft>
                <a:spcPts val="0"/>
              </a:spcAft>
              <a:buSzPts val="1760"/>
              <a:buChar char="►"/>
            </a:pPr>
            <a:r>
              <a:rPr lang="en-US" sz="2200"/>
              <a:t>During the time the process is running, the terminal window does not return to a prompt until the program execution is complete</a:t>
            </a:r>
            <a:endParaRPr sz="2200"/>
          </a:p>
          <a:p>
            <a:pPr marL="342900" lvl="0" indent="-342900" algn="l" rtl="0">
              <a:lnSpc>
                <a:spcPct val="90000"/>
              </a:lnSpc>
              <a:spcBef>
                <a:spcPts val="1000"/>
              </a:spcBef>
              <a:spcAft>
                <a:spcPts val="0"/>
              </a:spcAft>
              <a:buSzPts val="1760"/>
              <a:buChar char="►"/>
            </a:pPr>
            <a:r>
              <a:rPr lang="en-US" sz="2200"/>
              <a:t>Processes executed in the background</a:t>
            </a:r>
            <a:endParaRPr sz="2200"/>
          </a:p>
          <a:p>
            <a:pPr marL="900113" lvl="1" indent="-442913" algn="l" rtl="0">
              <a:lnSpc>
                <a:spcPct val="90000"/>
              </a:lnSpc>
              <a:spcBef>
                <a:spcPts val="1000"/>
              </a:spcBef>
              <a:spcAft>
                <a:spcPts val="0"/>
              </a:spcAft>
              <a:buSzPts val="1760"/>
              <a:buChar char="►"/>
            </a:pPr>
            <a:r>
              <a:rPr lang="en-US" sz="2200"/>
              <a:t>Initialized in a terminal window but the terminal window returns to a prompt  before the process finishes executing</a:t>
            </a:r>
            <a:endParaRPr/>
          </a:p>
          <a:p>
            <a:pPr marL="342900" lvl="0" indent="-342900" algn="l" rtl="0">
              <a:lnSpc>
                <a:spcPct val="90000"/>
              </a:lnSpc>
              <a:spcBef>
                <a:spcPts val="1000"/>
              </a:spcBef>
              <a:spcAft>
                <a:spcPts val="0"/>
              </a:spcAft>
              <a:buSzPts val="1920"/>
              <a:buChar char="►"/>
            </a:pPr>
            <a:r>
              <a:rPr lang="en-US" sz="2400"/>
              <a:t>Processes can be switched from foreground to background</a:t>
            </a:r>
            <a:endParaRPr/>
          </a:p>
          <a:p>
            <a:pPr marL="742950" lvl="1" indent="-285750" algn="l" rtl="0">
              <a:lnSpc>
                <a:spcPct val="90000"/>
              </a:lnSpc>
              <a:spcBef>
                <a:spcPts val="1000"/>
              </a:spcBef>
              <a:spcAft>
                <a:spcPts val="0"/>
              </a:spcAft>
              <a:buSzPts val="1760"/>
              <a:buFont typeface="Trebuchet MS"/>
              <a:buNone/>
            </a:pPr>
            <a:endParaRPr sz="2200"/>
          </a:p>
          <a:p>
            <a:pPr marL="342900" lvl="0" indent="-231140" algn="l" rtl="0">
              <a:lnSpc>
                <a:spcPct val="90000"/>
              </a:lnSpc>
              <a:spcBef>
                <a:spcPts val="1000"/>
              </a:spcBef>
              <a:spcAft>
                <a:spcPts val="0"/>
              </a:spcAft>
              <a:buSzPts val="1760"/>
              <a:buNone/>
            </a:pPr>
            <a:endParaRPr sz="2200"/>
          </a:p>
        </p:txBody>
      </p:sp>
      <p:sp>
        <p:nvSpPr>
          <p:cNvPr id="2249" name="Google Shape;2249;p294"/>
          <p:cNvSpPr/>
          <p:nvPr/>
        </p:nvSpPr>
        <p:spPr>
          <a:xfrm>
            <a:off x="819807" y="-9144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p295"/>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271</a:t>
            </a:fld>
            <a:endParaRPr sz="1400" b="0" i="0" u="none" strike="noStrike" cap="none">
              <a:solidFill>
                <a:schemeClr val="dk1"/>
              </a:solidFill>
              <a:latin typeface="Arial"/>
              <a:ea typeface="Arial"/>
              <a:cs typeface="Arial"/>
              <a:sym typeface="Arial"/>
            </a:endParaRPr>
          </a:p>
        </p:txBody>
      </p:sp>
      <p:sp>
        <p:nvSpPr>
          <p:cNvPr id="2255" name="Google Shape;2255;p295"/>
          <p:cNvSpPr txBox="1">
            <a:spLocks noGrp="1"/>
          </p:cNvSpPr>
          <p:nvPr>
            <p:ph type="body" idx="4294967295"/>
          </p:nvPr>
        </p:nvSpPr>
        <p:spPr>
          <a:xfrm>
            <a:off x="931084" y="1280318"/>
            <a:ext cx="10703868" cy="39925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Managing Foreground and Background Processes</a:t>
            </a:r>
            <a:endParaRPr/>
          </a:p>
          <a:p>
            <a:pPr marL="342900" lvl="0" indent="-342900" algn="l" rtl="0">
              <a:lnSpc>
                <a:spcPct val="100000"/>
              </a:lnSpc>
              <a:spcBef>
                <a:spcPts val="1000"/>
              </a:spcBef>
              <a:spcAft>
                <a:spcPts val="0"/>
              </a:spcAft>
              <a:buSzPts val="1760"/>
              <a:buFont typeface="Trebuchet MS"/>
              <a:buNone/>
            </a:pPr>
            <a:r>
              <a:rPr lang="en-US" sz="2200"/>
              <a:t>Switch process from foreground to background</a:t>
            </a:r>
            <a:endParaRPr/>
          </a:p>
          <a:p>
            <a:pPr marL="742950" lvl="1" indent="-285750" algn="l" rtl="0">
              <a:lnSpc>
                <a:spcPct val="100000"/>
              </a:lnSpc>
              <a:spcBef>
                <a:spcPts val="1000"/>
              </a:spcBef>
              <a:spcAft>
                <a:spcPts val="0"/>
              </a:spcAft>
              <a:buSzPts val="1760"/>
              <a:buChar char="►"/>
            </a:pPr>
            <a:r>
              <a:rPr lang="en-US" sz="2200"/>
              <a:t>E.g.  If you enter xeyes to start the XEYES program, it is running in the </a:t>
            </a:r>
            <a:r>
              <a:rPr lang="en-US" sz="2200" b="1" u="sng">
                <a:solidFill>
                  <a:srgbClr val="FF0000"/>
                </a:solidFill>
              </a:rPr>
              <a:t>foreground</a:t>
            </a:r>
            <a:r>
              <a:rPr lang="en-US" sz="2200"/>
              <a:t>.</a:t>
            </a:r>
            <a:endParaRPr/>
          </a:p>
          <a:p>
            <a:pPr marL="742950" lvl="1" indent="-173990" algn="l" rtl="0">
              <a:lnSpc>
                <a:spcPct val="100000"/>
              </a:lnSpc>
              <a:spcBef>
                <a:spcPts val="1000"/>
              </a:spcBef>
              <a:spcAft>
                <a:spcPts val="0"/>
              </a:spcAft>
              <a:buSzPts val="1760"/>
              <a:buNone/>
            </a:pPr>
            <a:endParaRPr sz="2200"/>
          </a:p>
          <a:p>
            <a:pPr marL="342900" lvl="0" indent="-342900" algn="l" rtl="0">
              <a:lnSpc>
                <a:spcPct val="100000"/>
              </a:lnSpc>
              <a:spcBef>
                <a:spcPts val="1000"/>
              </a:spcBef>
              <a:spcAft>
                <a:spcPts val="0"/>
              </a:spcAft>
              <a:buSzPts val="1760"/>
              <a:buFont typeface="Trebuchet MS"/>
              <a:buNone/>
            </a:pPr>
            <a:endParaRPr sz="2200"/>
          </a:p>
        </p:txBody>
      </p:sp>
      <p:pic>
        <p:nvPicPr>
          <p:cNvPr id="2256" name="Google Shape;2256;p295"/>
          <p:cNvPicPr preferRelativeResize="0"/>
          <p:nvPr/>
        </p:nvPicPr>
        <p:blipFill rotWithShape="1">
          <a:blip r:embed="rId3">
            <a:alphaModFix/>
          </a:blip>
          <a:srcRect l="30289" t="21286" r="7532" b="9534"/>
          <a:stretch/>
        </p:blipFill>
        <p:spPr>
          <a:xfrm>
            <a:off x="3570514" y="2740591"/>
            <a:ext cx="8385264" cy="3980883"/>
          </a:xfrm>
          <a:prstGeom prst="rect">
            <a:avLst/>
          </a:prstGeom>
          <a:noFill/>
          <a:ln>
            <a:noFill/>
          </a:ln>
        </p:spPr>
      </p:pic>
      <p:sp>
        <p:nvSpPr>
          <p:cNvPr id="2257" name="Google Shape;2257;p295"/>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296"/>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272</a:t>
            </a:fld>
            <a:endParaRPr sz="1400" b="0" i="0" u="none" strike="noStrike" cap="none">
              <a:solidFill>
                <a:schemeClr val="dk1"/>
              </a:solidFill>
              <a:latin typeface="Arial"/>
              <a:ea typeface="Arial"/>
              <a:cs typeface="Arial"/>
              <a:sym typeface="Arial"/>
            </a:endParaRPr>
          </a:p>
        </p:txBody>
      </p:sp>
      <p:sp>
        <p:nvSpPr>
          <p:cNvPr id="2263" name="Google Shape;2263;p296"/>
          <p:cNvSpPr txBox="1">
            <a:spLocks noGrp="1"/>
          </p:cNvSpPr>
          <p:nvPr>
            <p:ph type="body" idx="4294967295"/>
          </p:nvPr>
        </p:nvSpPr>
        <p:spPr>
          <a:xfrm>
            <a:off x="819807" y="1252100"/>
            <a:ext cx="10720552" cy="39925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Managing Foreground and Background Processes</a:t>
            </a:r>
            <a:endParaRPr/>
          </a:p>
          <a:p>
            <a:pPr marL="342900" lvl="0" indent="-342900" algn="l" rtl="0">
              <a:lnSpc>
                <a:spcPct val="100000"/>
              </a:lnSpc>
              <a:spcBef>
                <a:spcPts val="1000"/>
              </a:spcBef>
              <a:spcAft>
                <a:spcPts val="0"/>
              </a:spcAft>
              <a:buSzPts val="1760"/>
              <a:buFont typeface="Trebuchet MS"/>
              <a:buNone/>
            </a:pPr>
            <a:r>
              <a:rPr lang="en-US" sz="2200"/>
              <a:t>Switch process from foreground to background</a:t>
            </a:r>
            <a:endParaRPr/>
          </a:p>
          <a:p>
            <a:pPr marL="742950" lvl="1" indent="-285750" algn="l" rtl="0">
              <a:lnSpc>
                <a:spcPct val="100000"/>
              </a:lnSpc>
              <a:spcBef>
                <a:spcPts val="1000"/>
              </a:spcBef>
              <a:spcAft>
                <a:spcPts val="0"/>
              </a:spcAft>
              <a:buSzPts val="1760"/>
              <a:buChar char="►"/>
            </a:pPr>
            <a:r>
              <a:rPr lang="en-US" sz="2200"/>
              <a:t>E.g.  If you press Ctrl + Z, the process </a:t>
            </a:r>
            <a:r>
              <a:rPr lang="en-US" sz="2200" b="1" u="sng">
                <a:solidFill>
                  <a:srgbClr val="FF0000"/>
                </a:solidFill>
              </a:rPr>
              <a:t>stops</a:t>
            </a:r>
            <a:r>
              <a:rPr lang="en-US" sz="2200"/>
              <a:t>.</a:t>
            </a:r>
            <a:endParaRPr/>
          </a:p>
          <a:p>
            <a:pPr marL="742950" lvl="1" indent="-173990" algn="l" rtl="0">
              <a:lnSpc>
                <a:spcPct val="100000"/>
              </a:lnSpc>
              <a:spcBef>
                <a:spcPts val="1000"/>
              </a:spcBef>
              <a:spcAft>
                <a:spcPts val="0"/>
              </a:spcAft>
              <a:buSzPts val="1760"/>
              <a:buNone/>
            </a:pPr>
            <a:endParaRPr sz="2200"/>
          </a:p>
          <a:p>
            <a:pPr marL="342900" lvl="0" indent="-342900" algn="l" rtl="0">
              <a:lnSpc>
                <a:spcPct val="100000"/>
              </a:lnSpc>
              <a:spcBef>
                <a:spcPts val="1000"/>
              </a:spcBef>
              <a:spcAft>
                <a:spcPts val="0"/>
              </a:spcAft>
              <a:buSzPts val="1760"/>
              <a:buFont typeface="Trebuchet MS"/>
              <a:buNone/>
            </a:pPr>
            <a:endParaRPr sz="2200"/>
          </a:p>
        </p:txBody>
      </p:sp>
      <p:pic>
        <p:nvPicPr>
          <p:cNvPr id="2264" name="Google Shape;2264;p296"/>
          <p:cNvPicPr preferRelativeResize="0"/>
          <p:nvPr/>
        </p:nvPicPr>
        <p:blipFill rotWithShape="1">
          <a:blip r:embed="rId3">
            <a:alphaModFix/>
          </a:blip>
          <a:srcRect l="34937" t="21654" r="44869" b="62678"/>
          <a:stretch/>
        </p:blipFill>
        <p:spPr>
          <a:xfrm>
            <a:off x="1371600" y="2899229"/>
            <a:ext cx="6705600" cy="2667000"/>
          </a:xfrm>
          <a:prstGeom prst="rect">
            <a:avLst/>
          </a:prstGeom>
          <a:noFill/>
          <a:ln>
            <a:noFill/>
          </a:ln>
        </p:spPr>
      </p:pic>
      <p:sp>
        <p:nvSpPr>
          <p:cNvPr id="2265" name="Google Shape;2265;p296"/>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297"/>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273</a:t>
            </a:fld>
            <a:endParaRPr sz="1400" b="0" i="0" u="none" strike="noStrike" cap="none">
              <a:solidFill>
                <a:schemeClr val="dk1"/>
              </a:solidFill>
              <a:latin typeface="Arial"/>
              <a:ea typeface="Arial"/>
              <a:cs typeface="Arial"/>
              <a:sym typeface="Arial"/>
            </a:endParaRPr>
          </a:p>
        </p:txBody>
      </p:sp>
      <p:sp>
        <p:nvSpPr>
          <p:cNvPr id="2271" name="Google Shape;2271;p297"/>
          <p:cNvSpPr txBox="1">
            <a:spLocks noGrp="1"/>
          </p:cNvSpPr>
          <p:nvPr>
            <p:ph type="body" idx="4294967295"/>
          </p:nvPr>
        </p:nvSpPr>
        <p:spPr>
          <a:xfrm>
            <a:off x="819807" y="1234663"/>
            <a:ext cx="9224079" cy="42687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Managing Foreground and Background Processes</a:t>
            </a:r>
            <a:endParaRPr/>
          </a:p>
          <a:p>
            <a:pPr marL="342900" lvl="0" indent="-342900" algn="l" rtl="0">
              <a:lnSpc>
                <a:spcPct val="100000"/>
              </a:lnSpc>
              <a:spcBef>
                <a:spcPts val="1000"/>
              </a:spcBef>
              <a:spcAft>
                <a:spcPts val="0"/>
              </a:spcAft>
              <a:buSzPts val="1760"/>
              <a:buFont typeface="Trebuchet MS"/>
              <a:buNone/>
            </a:pPr>
            <a:r>
              <a:rPr lang="en-US" sz="2200"/>
              <a:t>Switch process from foreground to background</a:t>
            </a:r>
            <a:endParaRPr/>
          </a:p>
          <a:p>
            <a:pPr marL="742950" lvl="1" indent="-285750" algn="l" rtl="0">
              <a:lnSpc>
                <a:spcPct val="100000"/>
              </a:lnSpc>
              <a:spcBef>
                <a:spcPts val="1000"/>
              </a:spcBef>
              <a:spcAft>
                <a:spcPts val="0"/>
              </a:spcAft>
              <a:buSzPts val="1760"/>
              <a:buChar char="►"/>
            </a:pPr>
            <a:r>
              <a:rPr lang="en-US" sz="2200"/>
              <a:t>E.g.  You can continue running a stopped process in the background by entering </a:t>
            </a:r>
            <a:r>
              <a:rPr lang="en-US" sz="2200" b="1" u="sng">
                <a:solidFill>
                  <a:srgbClr val="FF0000"/>
                </a:solidFill>
              </a:rPr>
              <a:t>bg</a:t>
            </a:r>
            <a:r>
              <a:rPr lang="en-US" sz="2200"/>
              <a:t>.</a:t>
            </a:r>
            <a:endParaRPr sz="2200"/>
          </a:p>
          <a:p>
            <a:pPr marL="742950" lvl="1" indent="-285750" algn="l" rtl="0">
              <a:lnSpc>
                <a:spcPct val="100000"/>
              </a:lnSpc>
              <a:spcBef>
                <a:spcPts val="1000"/>
              </a:spcBef>
              <a:spcAft>
                <a:spcPts val="0"/>
              </a:spcAft>
              <a:buSzPts val="1760"/>
              <a:buChar char="►"/>
            </a:pPr>
            <a:r>
              <a:rPr lang="en-US" sz="2200"/>
              <a:t>The </a:t>
            </a:r>
            <a:r>
              <a:rPr lang="en-US" sz="2200" b="1" u="sng">
                <a:solidFill>
                  <a:schemeClr val="dk1"/>
                </a:solidFill>
              </a:rPr>
              <a:t>ampersand (&amp;)</a:t>
            </a:r>
            <a:r>
              <a:rPr lang="en-US" sz="2200" b="1">
                <a:solidFill>
                  <a:schemeClr val="dk1"/>
                </a:solidFill>
              </a:rPr>
              <a:t> </a:t>
            </a:r>
            <a:r>
              <a:rPr lang="en-US" sz="2200"/>
              <a:t>displayed in the output indicates the process is now running in the </a:t>
            </a:r>
            <a:r>
              <a:rPr lang="en-US" sz="2200" b="1" u="sng"/>
              <a:t>background</a:t>
            </a:r>
            <a:r>
              <a:rPr lang="en-US" sz="2200"/>
              <a:t>.</a:t>
            </a:r>
            <a:endParaRPr/>
          </a:p>
          <a:p>
            <a:pPr marL="742950" lvl="1" indent="-173990" algn="l" rtl="0">
              <a:lnSpc>
                <a:spcPct val="100000"/>
              </a:lnSpc>
              <a:spcBef>
                <a:spcPts val="1000"/>
              </a:spcBef>
              <a:spcAft>
                <a:spcPts val="0"/>
              </a:spcAft>
              <a:buSzPts val="1760"/>
              <a:buNone/>
            </a:pPr>
            <a:endParaRPr sz="2200"/>
          </a:p>
          <a:p>
            <a:pPr marL="342900" lvl="0" indent="-342900" algn="l" rtl="0">
              <a:lnSpc>
                <a:spcPct val="100000"/>
              </a:lnSpc>
              <a:spcBef>
                <a:spcPts val="1000"/>
              </a:spcBef>
              <a:spcAft>
                <a:spcPts val="0"/>
              </a:spcAft>
              <a:buSzPts val="1760"/>
              <a:buFont typeface="Trebuchet MS"/>
              <a:buNone/>
            </a:pPr>
            <a:endParaRPr sz="2200"/>
          </a:p>
        </p:txBody>
      </p:sp>
      <p:pic>
        <p:nvPicPr>
          <p:cNvPr id="2272" name="Google Shape;2272;p297"/>
          <p:cNvPicPr preferRelativeResize="0"/>
          <p:nvPr/>
        </p:nvPicPr>
        <p:blipFill rotWithShape="1">
          <a:blip r:embed="rId3">
            <a:alphaModFix/>
          </a:blip>
          <a:srcRect l="34135" t="20229" r="21311" b="12251"/>
          <a:stretch/>
        </p:blipFill>
        <p:spPr>
          <a:xfrm>
            <a:off x="1317046" y="3783861"/>
            <a:ext cx="9274754" cy="3042322"/>
          </a:xfrm>
          <a:prstGeom prst="rect">
            <a:avLst/>
          </a:prstGeom>
          <a:noFill/>
          <a:ln>
            <a:noFill/>
          </a:ln>
        </p:spPr>
      </p:pic>
      <p:sp>
        <p:nvSpPr>
          <p:cNvPr id="2273" name="Google Shape;2273;p297"/>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298"/>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274</a:t>
            </a:fld>
            <a:endParaRPr sz="1400" b="0" i="0" u="none" strike="noStrike" cap="none">
              <a:solidFill>
                <a:schemeClr val="dk1"/>
              </a:solidFill>
              <a:latin typeface="Arial"/>
              <a:ea typeface="Arial"/>
              <a:cs typeface="Arial"/>
              <a:sym typeface="Arial"/>
            </a:endParaRPr>
          </a:p>
        </p:txBody>
      </p:sp>
      <p:sp>
        <p:nvSpPr>
          <p:cNvPr id="2279" name="Google Shape;2279;p298"/>
          <p:cNvSpPr txBox="1">
            <a:spLocks noGrp="1"/>
          </p:cNvSpPr>
          <p:nvPr>
            <p:ph type="body" idx="4294967295"/>
          </p:nvPr>
        </p:nvSpPr>
        <p:spPr>
          <a:xfrm>
            <a:off x="391887" y="1183113"/>
            <a:ext cx="6671066" cy="47545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Managing Foreground and Background Processes</a:t>
            </a:r>
            <a:endParaRPr/>
          </a:p>
          <a:p>
            <a:pPr marL="342900" lvl="0" indent="-342900" algn="l" rtl="0">
              <a:lnSpc>
                <a:spcPct val="100000"/>
              </a:lnSpc>
              <a:spcBef>
                <a:spcPts val="1000"/>
              </a:spcBef>
              <a:spcAft>
                <a:spcPts val="0"/>
              </a:spcAft>
              <a:buSzPts val="1760"/>
              <a:buFont typeface="Trebuchet MS"/>
              <a:buNone/>
            </a:pPr>
            <a:r>
              <a:rPr lang="en-US" sz="2200"/>
              <a:t>Switch process from foreground to background</a:t>
            </a:r>
            <a:endParaRPr/>
          </a:p>
          <a:p>
            <a:pPr marL="742950" lvl="1" indent="-285750" algn="l" rtl="0">
              <a:lnSpc>
                <a:spcPct val="100000"/>
              </a:lnSpc>
              <a:spcBef>
                <a:spcPts val="1000"/>
              </a:spcBef>
              <a:spcAft>
                <a:spcPts val="0"/>
              </a:spcAft>
              <a:buSzPts val="1760"/>
              <a:buChar char="►"/>
            </a:pPr>
            <a:r>
              <a:rPr lang="en-US" sz="2200"/>
              <a:t>E.g.  Appending an ampersand (&amp;) to a command starts the process in the background instead of the foreground (it does return the system prompt).</a:t>
            </a:r>
            <a:endParaRPr/>
          </a:p>
          <a:p>
            <a:pPr marL="742950" lvl="1" indent="-285750" algn="l" rtl="0">
              <a:lnSpc>
                <a:spcPct val="100000"/>
              </a:lnSpc>
              <a:spcBef>
                <a:spcPts val="1000"/>
              </a:spcBef>
              <a:spcAft>
                <a:spcPts val="0"/>
              </a:spcAft>
              <a:buSzPts val="1760"/>
              <a:buChar char="►"/>
            </a:pPr>
            <a:r>
              <a:rPr lang="en-US" sz="2200"/>
              <a:t>In the following example, both the job ID ([2]) and the process ID of the program (5878) are returned.</a:t>
            </a:r>
            <a:endParaRPr/>
          </a:p>
          <a:p>
            <a:pPr marL="742950" lvl="1" indent="-173990" algn="l" rtl="0">
              <a:lnSpc>
                <a:spcPct val="100000"/>
              </a:lnSpc>
              <a:spcBef>
                <a:spcPts val="1000"/>
              </a:spcBef>
              <a:spcAft>
                <a:spcPts val="0"/>
              </a:spcAft>
              <a:buSzPts val="1760"/>
              <a:buNone/>
            </a:pPr>
            <a:endParaRPr sz="2200"/>
          </a:p>
          <a:p>
            <a:pPr marL="342900" lvl="0" indent="-342900" algn="l" rtl="0">
              <a:lnSpc>
                <a:spcPct val="100000"/>
              </a:lnSpc>
              <a:spcBef>
                <a:spcPts val="1000"/>
              </a:spcBef>
              <a:spcAft>
                <a:spcPts val="0"/>
              </a:spcAft>
              <a:buSzPts val="1760"/>
              <a:buFont typeface="Trebuchet MS"/>
              <a:buNone/>
            </a:pPr>
            <a:endParaRPr sz="2200"/>
          </a:p>
        </p:txBody>
      </p:sp>
      <p:pic>
        <p:nvPicPr>
          <p:cNvPr id="2280" name="Google Shape;2280;p298"/>
          <p:cNvPicPr preferRelativeResize="0"/>
          <p:nvPr/>
        </p:nvPicPr>
        <p:blipFill rotWithShape="1">
          <a:blip r:embed="rId3">
            <a:alphaModFix/>
          </a:blip>
          <a:srcRect l="34132" t="20798" r="22754" b="12818"/>
          <a:stretch/>
        </p:blipFill>
        <p:spPr>
          <a:xfrm>
            <a:off x="7062953" y="1143121"/>
            <a:ext cx="5005552" cy="5102104"/>
          </a:xfrm>
          <a:prstGeom prst="rect">
            <a:avLst/>
          </a:prstGeom>
          <a:noFill/>
          <a:ln>
            <a:noFill/>
          </a:ln>
        </p:spPr>
      </p:pic>
      <p:sp>
        <p:nvSpPr>
          <p:cNvPr id="2281" name="Google Shape;2281;p298"/>
          <p:cNvSpPr/>
          <p:nvPr/>
        </p:nvSpPr>
        <p:spPr>
          <a:xfrm>
            <a:off x="391887" y="170543"/>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299"/>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275</a:t>
            </a:fld>
            <a:endParaRPr sz="1400" b="0" i="0" u="none" strike="noStrike" cap="none">
              <a:solidFill>
                <a:schemeClr val="dk1"/>
              </a:solidFill>
              <a:latin typeface="Arial"/>
              <a:ea typeface="Arial"/>
              <a:cs typeface="Arial"/>
              <a:sym typeface="Arial"/>
            </a:endParaRPr>
          </a:p>
        </p:txBody>
      </p:sp>
      <p:sp>
        <p:nvSpPr>
          <p:cNvPr id="2287" name="Google Shape;2287;p299"/>
          <p:cNvSpPr txBox="1">
            <a:spLocks noGrp="1"/>
          </p:cNvSpPr>
          <p:nvPr>
            <p:ph type="body" idx="4294967295"/>
          </p:nvPr>
        </p:nvSpPr>
        <p:spPr>
          <a:xfrm>
            <a:off x="819807" y="1277936"/>
            <a:ext cx="9390994" cy="48307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Managing Foreground and Background Processes</a:t>
            </a:r>
            <a:endParaRPr/>
          </a:p>
          <a:p>
            <a:pPr marL="342900" lvl="0" indent="-342900" algn="l" rtl="0">
              <a:lnSpc>
                <a:spcPct val="100000"/>
              </a:lnSpc>
              <a:spcBef>
                <a:spcPts val="1000"/>
              </a:spcBef>
              <a:spcAft>
                <a:spcPts val="0"/>
              </a:spcAft>
              <a:buSzPts val="1760"/>
              <a:buChar char="►"/>
            </a:pPr>
            <a:r>
              <a:rPr lang="en-US" sz="2200"/>
              <a:t>Each process that is started from the shell is assigned a </a:t>
            </a:r>
            <a:r>
              <a:rPr lang="en-US" sz="2200" b="1" u="sng"/>
              <a:t>job ID </a:t>
            </a:r>
            <a:r>
              <a:rPr lang="en-US" sz="2200"/>
              <a:t>by the job control of the shell. </a:t>
            </a:r>
            <a:endParaRPr sz="2200"/>
          </a:p>
          <a:p>
            <a:pPr marL="342900" lvl="0" indent="-342900" algn="l" rtl="0">
              <a:lnSpc>
                <a:spcPct val="100000"/>
              </a:lnSpc>
              <a:spcBef>
                <a:spcPts val="1000"/>
              </a:spcBef>
              <a:spcAft>
                <a:spcPts val="0"/>
              </a:spcAft>
              <a:buSzPts val="1760"/>
              <a:buChar char="►"/>
            </a:pPr>
            <a:r>
              <a:rPr lang="en-US" sz="2200"/>
              <a:t>The </a:t>
            </a:r>
            <a:r>
              <a:rPr lang="en-US" sz="2200" b="1" u="sng">
                <a:solidFill>
                  <a:srgbClr val="FF0000"/>
                </a:solidFill>
              </a:rPr>
              <a:t>jobs</a:t>
            </a:r>
            <a:r>
              <a:rPr lang="en-US" sz="2200"/>
              <a:t> command lists the contents of the job control.</a:t>
            </a:r>
            <a:endParaRPr/>
          </a:p>
          <a:p>
            <a:pPr marL="342900" lvl="0" indent="-342900" algn="l" rtl="0">
              <a:lnSpc>
                <a:spcPct val="100000"/>
              </a:lnSpc>
              <a:spcBef>
                <a:spcPts val="1000"/>
              </a:spcBef>
              <a:spcAft>
                <a:spcPts val="0"/>
              </a:spcAft>
              <a:buSzPts val="1760"/>
              <a:buFont typeface="Trebuchet MS"/>
              <a:buNone/>
            </a:pPr>
            <a:endParaRPr sz="2200"/>
          </a:p>
        </p:txBody>
      </p:sp>
      <p:sp>
        <p:nvSpPr>
          <p:cNvPr id="2288" name="Google Shape;2288;p299"/>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pic>
        <p:nvPicPr>
          <p:cNvPr id="2289" name="Google Shape;2289;p299"/>
          <p:cNvPicPr preferRelativeResize="0"/>
          <p:nvPr/>
        </p:nvPicPr>
        <p:blipFill rotWithShape="1">
          <a:blip r:embed="rId3">
            <a:alphaModFix/>
          </a:blip>
          <a:srcRect l="35096" t="21652" r="22754" b="12249"/>
          <a:stretch/>
        </p:blipFill>
        <p:spPr>
          <a:xfrm>
            <a:off x="4891314" y="3024554"/>
            <a:ext cx="7119257" cy="3833446"/>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00"/>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276</a:t>
            </a:fld>
            <a:endParaRPr sz="1400" b="0" i="0" u="none" strike="noStrike" cap="none">
              <a:solidFill>
                <a:schemeClr val="dk1"/>
              </a:solidFill>
              <a:latin typeface="Arial"/>
              <a:ea typeface="Arial"/>
              <a:cs typeface="Arial"/>
              <a:sym typeface="Arial"/>
            </a:endParaRPr>
          </a:p>
        </p:txBody>
      </p:sp>
      <p:sp>
        <p:nvSpPr>
          <p:cNvPr id="2295" name="Google Shape;2295;p300"/>
          <p:cNvSpPr txBox="1">
            <a:spLocks noGrp="1"/>
          </p:cNvSpPr>
          <p:nvPr>
            <p:ph type="body" idx="4294967295"/>
          </p:nvPr>
        </p:nvSpPr>
        <p:spPr>
          <a:xfrm>
            <a:off x="819808" y="1195734"/>
            <a:ext cx="8977336" cy="47545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Managing Foreground and Background Processes</a:t>
            </a:r>
            <a:endParaRPr/>
          </a:p>
          <a:p>
            <a:pPr marL="342900" lvl="0" indent="-342900" algn="l" rtl="0">
              <a:lnSpc>
                <a:spcPct val="100000"/>
              </a:lnSpc>
              <a:spcBef>
                <a:spcPts val="1000"/>
              </a:spcBef>
              <a:spcAft>
                <a:spcPts val="0"/>
              </a:spcAft>
              <a:buSzPts val="1760"/>
              <a:buChar char="►"/>
            </a:pPr>
            <a:r>
              <a:rPr lang="en-US" sz="2200"/>
              <a:t>In this example, Process 1 and 2 are running in the background (notice the </a:t>
            </a:r>
            <a:r>
              <a:rPr lang="en-US" sz="2200">
                <a:solidFill>
                  <a:srgbClr val="FF0000"/>
                </a:solidFill>
              </a:rPr>
              <a:t>&amp;</a:t>
            </a:r>
            <a:r>
              <a:rPr lang="en-US" sz="2200"/>
              <a:t>).</a:t>
            </a:r>
            <a:endParaRPr/>
          </a:p>
          <a:p>
            <a:pPr marL="342900" lvl="0" indent="-342900" algn="l" rtl="0">
              <a:lnSpc>
                <a:spcPct val="100000"/>
              </a:lnSpc>
              <a:spcBef>
                <a:spcPts val="1000"/>
              </a:spcBef>
              <a:spcAft>
                <a:spcPts val="0"/>
              </a:spcAft>
              <a:buSzPts val="1760"/>
              <a:buChar char="►"/>
            </a:pPr>
            <a:r>
              <a:rPr lang="en-US" sz="2200"/>
              <a:t>The  </a:t>
            </a:r>
            <a:r>
              <a:rPr lang="en-US" sz="2200">
                <a:solidFill>
                  <a:srgbClr val="FF0000"/>
                </a:solidFill>
              </a:rPr>
              <a:t>plus (+) </a:t>
            </a:r>
            <a:r>
              <a:rPr lang="en-US" sz="2200"/>
              <a:t>sign indicates the process that will respond to </a:t>
            </a:r>
            <a:r>
              <a:rPr lang="en-US" sz="2200">
                <a:solidFill>
                  <a:srgbClr val="FF0000"/>
                </a:solidFill>
              </a:rPr>
              <a:t>fg</a:t>
            </a:r>
            <a:r>
              <a:rPr lang="en-US" sz="2200"/>
              <a:t> </a:t>
            </a:r>
            <a:endParaRPr sz="2200"/>
          </a:p>
          <a:p>
            <a:pPr marL="342900" lvl="0" indent="-342900" algn="l" rtl="0">
              <a:lnSpc>
                <a:spcPct val="100000"/>
              </a:lnSpc>
              <a:spcBef>
                <a:spcPts val="1000"/>
              </a:spcBef>
              <a:spcAft>
                <a:spcPts val="0"/>
              </a:spcAft>
              <a:buSzPts val="1760"/>
              <a:buChar char="►"/>
            </a:pPr>
            <a:r>
              <a:rPr lang="en-US" sz="2200"/>
              <a:t>The </a:t>
            </a:r>
            <a:r>
              <a:rPr lang="en-US" sz="2200">
                <a:solidFill>
                  <a:srgbClr val="FF0000"/>
                </a:solidFill>
              </a:rPr>
              <a:t>minus (-) </a:t>
            </a:r>
            <a:r>
              <a:rPr lang="en-US" sz="2200"/>
              <a:t>sign indicates the process that will </a:t>
            </a:r>
            <a:r>
              <a:rPr lang="en-US" sz="2200">
                <a:solidFill>
                  <a:srgbClr val="FF0000"/>
                </a:solidFill>
              </a:rPr>
              <a:t>inherit the + sign </a:t>
            </a:r>
            <a:r>
              <a:rPr lang="en-US" sz="2200"/>
              <a:t>once the process currently with the + sign ends.</a:t>
            </a:r>
            <a:endParaRPr/>
          </a:p>
          <a:p>
            <a:pPr marL="342900" lvl="0" indent="-342900" algn="l" rtl="0">
              <a:lnSpc>
                <a:spcPct val="100000"/>
              </a:lnSpc>
              <a:spcBef>
                <a:spcPts val="1000"/>
              </a:spcBef>
              <a:spcAft>
                <a:spcPts val="0"/>
              </a:spcAft>
              <a:buSzPts val="1760"/>
              <a:buFont typeface="Trebuchet MS"/>
              <a:buNone/>
            </a:pPr>
            <a:endParaRPr sz="2200"/>
          </a:p>
        </p:txBody>
      </p:sp>
      <p:pic>
        <p:nvPicPr>
          <p:cNvPr id="2296" name="Google Shape;2296;p300"/>
          <p:cNvPicPr preferRelativeResize="0"/>
          <p:nvPr/>
        </p:nvPicPr>
        <p:blipFill rotWithShape="1">
          <a:blip r:embed="rId3">
            <a:alphaModFix/>
          </a:blip>
          <a:srcRect l="35577" t="26494" r="41666" b="38177"/>
          <a:stretch/>
        </p:blipFill>
        <p:spPr>
          <a:xfrm>
            <a:off x="2198790" y="3905149"/>
            <a:ext cx="6219371" cy="2764165"/>
          </a:xfrm>
          <a:prstGeom prst="rect">
            <a:avLst/>
          </a:prstGeom>
          <a:noFill/>
          <a:ln>
            <a:noFill/>
          </a:ln>
        </p:spPr>
      </p:pic>
      <p:sp>
        <p:nvSpPr>
          <p:cNvPr id="2297" name="Google Shape;2297;p300"/>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301"/>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277</a:t>
            </a:fld>
            <a:endParaRPr sz="1400" b="0" i="0" u="none" strike="noStrike" cap="none">
              <a:solidFill>
                <a:schemeClr val="dk1"/>
              </a:solidFill>
              <a:latin typeface="Arial"/>
              <a:ea typeface="Arial"/>
              <a:cs typeface="Arial"/>
              <a:sym typeface="Arial"/>
            </a:endParaRPr>
          </a:p>
        </p:txBody>
      </p:sp>
      <p:sp>
        <p:nvSpPr>
          <p:cNvPr id="2303" name="Google Shape;2303;p301"/>
          <p:cNvSpPr txBox="1">
            <a:spLocks noGrp="1"/>
          </p:cNvSpPr>
          <p:nvPr>
            <p:ph type="body" idx="4294967295"/>
          </p:nvPr>
        </p:nvSpPr>
        <p:spPr>
          <a:xfrm>
            <a:off x="877044" y="1214052"/>
            <a:ext cx="8862042" cy="47545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Managing Foreground and Background Processes</a:t>
            </a:r>
            <a:endParaRPr/>
          </a:p>
          <a:p>
            <a:pPr marL="536575" lvl="0" indent="-536575" algn="l" rtl="0">
              <a:lnSpc>
                <a:spcPct val="100000"/>
              </a:lnSpc>
              <a:spcBef>
                <a:spcPts val="1000"/>
              </a:spcBef>
              <a:spcAft>
                <a:spcPts val="0"/>
              </a:spcAft>
              <a:buSzPts val="1760"/>
              <a:buChar char="►"/>
            </a:pPr>
            <a:r>
              <a:rPr lang="en-US" sz="2200"/>
              <a:t>You can switch a particular process  run in background to the foreground by entering </a:t>
            </a:r>
            <a:r>
              <a:rPr lang="en-US" sz="2200" b="1" u="sng">
                <a:solidFill>
                  <a:srgbClr val="FF0000"/>
                </a:solidFill>
              </a:rPr>
              <a:t>fg job_ID</a:t>
            </a:r>
            <a:r>
              <a:rPr lang="en-US" sz="2200"/>
              <a:t>, as in the following. (Eg </a:t>
            </a:r>
            <a:r>
              <a:rPr lang="en-US" sz="2200" b="1" u="sng">
                <a:solidFill>
                  <a:srgbClr val="FF0000"/>
                </a:solidFill>
              </a:rPr>
              <a:t>fg 1</a:t>
            </a:r>
            <a:r>
              <a:rPr lang="en-US" sz="2200"/>
              <a:t>)</a:t>
            </a:r>
            <a:endParaRPr sz="2200"/>
          </a:p>
          <a:p>
            <a:pPr marL="342900" lvl="0" indent="-342900" algn="l" rtl="0">
              <a:lnSpc>
                <a:spcPct val="100000"/>
              </a:lnSpc>
              <a:spcBef>
                <a:spcPts val="1000"/>
              </a:spcBef>
              <a:spcAft>
                <a:spcPts val="0"/>
              </a:spcAft>
              <a:buSzPts val="1760"/>
              <a:buFont typeface="Trebuchet MS"/>
              <a:buNone/>
            </a:pPr>
            <a:endParaRPr sz="2200"/>
          </a:p>
        </p:txBody>
      </p:sp>
      <p:pic>
        <p:nvPicPr>
          <p:cNvPr id="2304" name="Google Shape;2304;p301"/>
          <p:cNvPicPr preferRelativeResize="0"/>
          <p:nvPr/>
        </p:nvPicPr>
        <p:blipFill rotWithShape="1">
          <a:blip r:embed="rId3">
            <a:alphaModFix/>
          </a:blip>
          <a:srcRect l="35417" t="21083" r="13301" b="12535"/>
          <a:stretch/>
        </p:blipFill>
        <p:spPr>
          <a:xfrm>
            <a:off x="1529769" y="2679452"/>
            <a:ext cx="6859488" cy="3803898"/>
          </a:xfrm>
          <a:prstGeom prst="rect">
            <a:avLst/>
          </a:prstGeom>
          <a:noFill/>
          <a:ln>
            <a:noFill/>
          </a:ln>
        </p:spPr>
      </p:pic>
      <p:sp>
        <p:nvSpPr>
          <p:cNvPr id="2305" name="Google Shape;2305;p301"/>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302"/>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278</a:t>
            </a:fld>
            <a:endParaRPr sz="1400" b="0" i="0" u="none" strike="noStrike" cap="none">
              <a:solidFill>
                <a:schemeClr val="dk1"/>
              </a:solidFill>
              <a:latin typeface="Arial"/>
              <a:ea typeface="Arial"/>
              <a:cs typeface="Arial"/>
              <a:sym typeface="Arial"/>
            </a:endParaRPr>
          </a:p>
        </p:txBody>
      </p:sp>
      <p:sp>
        <p:nvSpPr>
          <p:cNvPr id="2311" name="Google Shape;2311;p302"/>
          <p:cNvSpPr txBox="1">
            <a:spLocks noGrp="1"/>
          </p:cNvSpPr>
          <p:nvPr>
            <p:ph type="body" idx="4294967295"/>
          </p:nvPr>
        </p:nvSpPr>
        <p:spPr>
          <a:xfrm>
            <a:off x="819807" y="1219200"/>
            <a:ext cx="10752082" cy="5638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Font typeface="Trebuchet MS"/>
              <a:buNone/>
            </a:pPr>
            <a:r>
              <a:rPr lang="en-US" sz="2400"/>
              <a:t>Managing Foreground and Background Processes</a:t>
            </a:r>
            <a:endParaRPr/>
          </a:p>
          <a:p>
            <a:pPr marL="342900" lvl="0" indent="-342900" algn="l" rtl="0">
              <a:lnSpc>
                <a:spcPct val="100000"/>
              </a:lnSpc>
              <a:spcBef>
                <a:spcPts val="1000"/>
              </a:spcBef>
              <a:spcAft>
                <a:spcPts val="0"/>
              </a:spcAft>
              <a:buSzPts val="1920"/>
              <a:buChar char="►"/>
            </a:pPr>
            <a:r>
              <a:rPr lang="en-US" sz="2400"/>
              <a:t>Ctrl + Z</a:t>
            </a:r>
            <a:endParaRPr/>
          </a:p>
          <a:p>
            <a:pPr marL="742950" lvl="1" indent="-285750" algn="l" rtl="0">
              <a:lnSpc>
                <a:spcPct val="100000"/>
              </a:lnSpc>
              <a:spcBef>
                <a:spcPts val="1000"/>
              </a:spcBef>
              <a:spcAft>
                <a:spcPts val="0"/>
              </a:spcAft>
              <a:buSzPts val="1280"/>
              <a:buFont typeface="Courier New"/>
              <a:buChar char="o"/>
            </a:pPr>
            <a:r>
              <a:rPr lang="en-US"/>
              <a:t>Stops a process running in foreground</a:t>
            </a:r>
            <a:endParaRPr/>
          </a:p>
          <a:p>
            <a:pPr marL="342900" lvl="0" indent="-342900" algn="l" rtl="0">
              <a:lnSpc>
                <a:spcPct val="100000"/>
              </a:lnSpc>
              <a:spcBef>
                <a:spcPts val="1000"/>
              </a:spcBef>
              <a:spcAft>
                <a:spcPts val="0"/>
              </a:spcAft>
              <a:buSzPts val="1920"/>
              <a:buChar char="►"/>
            </a:pPr>
            <a:r>
              <a:rPr lang="en-US" sz="2400"/>
              <a:t>bg</a:t>
            </a:r>
            <a:endParaRPr sz="2400"/>
          </a:p>
          <a:p>
            <a:pPr marL="742950" lvl="1" indent="-285750" algn="l" rtl="0">
              <a:lnSpc>
                <a:spcPct val="100000"/>
              </a:lnSpc>
              <a:spcBef>
                <a:spcPts val="1000"/>
              </a:spcBef>
              <a:spcAft>
                <a:spcPts val="0"/>
              </a:spcAft>
              <a:buSzPts val="1280"/>
              <a:buFont typeface="Courier New"/>
              <a:buChar char="o"/>
            </a:pPr>
            <a:r>
              <a:rPr lang="en-US"/>
              <a:t>Continues running a stopped process in the background</a:t>
            </a:r>
            <a:endParaRPr/>
          </a:p>
          <a:p>
            <a:pPr marL="342900" lvl="0" indent="-342900" algn="l" rtl="0">
              <a:lnSpc>
                <a:spcPct val="100000"/>
              </a:lnSpc>
              <a:spcBef>
                <a:spcPts val="1000"/>
              </a:spcBef>
              <a:spcAft>
                <a:spcPts val="0"/>
              </a:spcAft>
              <a:buSzPts val="1920"/>
              <a:buChar char="►"/>
            </a:pPr>
            <a:r>
              <a:rPr lang="en-US" sz="2400"/>
              <a:t>Ampersand (&amp;)</a:t>
            </a:r>
            <a:endParaRPr/>
          </a:p>
          <a:p>
            <a:pPr marL="742950" lvl="1" indent="-285750" algn="l" rtl="0">
              <a:lnSpc>
                <a:spcPct val="100000"/>
              </a:lnSpc>
              <a:spcBef>
                <a:spcPts val="1000"/>
              </a:spcBef>
              <a:spcAft>
                <a:spcPts val="0"/>
              </a:spcAft>
              <a:buSzPts val="1280"/>
              <a:buFont typeface="Courier New"/>
              <a:buChar char="o"/>
            </a:pPr>
            <a:r>
              <a:rPr lang="en-US"/>
              <a:t>Starts the process in the background</a:t>
            </a:r>
            <a:endParaRPr/>
          </a:p>
          <a:p>
            <a:pPr marL="342900" lvl="0" indent="-342900" algn="l" rtl="0">
              <a:lnSpc>
                <a:spcPct val="100000"/>
              </a:lnSpc>
              <a:spcBef>
                <a:spcPts val="1000"/>
              </a:spcBef>
              <a:spcAft>
                <a:spcPts val="0"/>
              </a:spcAft>
              <a:buSzPts val="1920"/>
              <a:buChar char="►"/>
            </a:pPr>
            <a:r>
              <a:rPr lang="en-US" sz="2400"/>
              <a:t>fg job_ID</a:t>
            </a:r>
            <a:endParaRPr sz="2400"/>
          </a:p>
          <a:p>
            <a:pPr marL="742950" lvl="1" indent="-285750" algn="l" rtl="0">
              <a:lnSpc>
                <a:spcPct val="100000"/>
              </a:lnSpc>
              <a:spcBef>
                <a:spcPts val="1000"/>
              </a:spcBef>
              <a:spcAft>
                <a:spcPts val="0"/>
              </a:spcAft>
              <a:buSzPts val="1280"/>
              <a:buFont typeface="Courier New"/>
              <a:buChar char="o"/>
            </a:pPr>
            <a:r>
              <a:rPr lang="en-US"/>
              <a:t>Switches a process to the foreground</a:t>
            </a:r>
            <a:endParaRPr/>
          </a:p>
          <a:p>
            <a:pPr marL="342900" lvl="0" indent="-342900" algn="l" rtl="0">
              <a:lnSpc>
                <a:spcPct val="100000"/>
              </a:lnSpc>
              <a:spcBef>
                <a:spcPts val="1000"/>
              </a:spcBef>
              <a:spcAft>
                <a:spcPts val="0"/>
              </a:spcAft>
              <a:buSzPts val="1920"/>
              <a:buChar char="►"/>
            </a:pPr>
            <a:r>
              <a:rPr lang="en-US" sz="2400"/>
              <a:t>Process Termination Status</a:t>
            </a:r>
            <a:endParaRPr sz="2400"/>
          </a:p>
          <a:p>
            <a:pPr marL="742950" lvl="1" indent="-285750" algn="l" rtl="0">
              <a:lnSpc>
                <a:spcPct val="100000"/>
              </a:lnSpc>
              <a:spcBef>
                <a:spcPts val="1000"/>
              </a:spcBef>
              <a:spcAft>
                <a:spcPts val="0"/>
              </a:spcAft>
              <a:buSzPts val="1280"/>
              <a:buFont typeface="Courier New"/>
              <a:buChar char="o"/>
            </a:pPr>
            <a:r>
              <a:rPr lang="en-US"/>
              <a:t>Done (process terminated properly)</a:t>
            </a:r>
            <a:endParaRPr/>
          </a:p>
          <a:p>
            <a:pPr marL="742950" lvl="1" indent="-285750" algn="l" rtl="0">
              <a:lnSpc>
                <a:spcPct val="100000"/>
              </a:lnSpc>
              <a:spcBef>
                <a:spcPts val="1000"/>
              </a:spcBef>
              <a:spcAft>
                <a:spcPts val="0"/>
              </a:spcAft>
              <a:buSzPts val="1280"/>
              <a:buFont typeface="Courier New"/>
              <a:buChar char="o"/>
            </a:pPr>
            <a:r>
              <a:rPr lang="en-US"/>
              <a:t>Terminated (process received a request to terminate)</a:t>
            </a:r>
            <a:endParaRPr/>
          </a:p>
          <a:p>
            <a:pPr marL="742950" lvl="1" indent="-285750" algn="l" rtl="0">
              <a:lnSpc>
                <a:spcPct val="100000"/>
              </a:lnSpc>
              <a:spcBef>
                <a:spcPts val="1000"/>
              </a:spcBef>
              <a:spcAft>
                <a:spcPts val="0"/>
              </a:spcAft>
              <a:buSzPts val="1280"/>
              <a:buFont typeface="Courier New"/>
              <a:buChar char="o"/>
            </a:pPr>
            <a:r>
              <a:rPr lang="en-US"/>
              <a:t>Killed (forceful termination of a process)</a:t>
            </a:r>
            <a:endParaRPr/>
          </a:p>
        </p:txBody>
      </p:sp>
      <p:sp>
        <p:nvSpPr>
          <p:cNvPr id="2312" name="Google Shape;2312;p302"/>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303"/>
          <p:cNvSpPr txBox="1">
            <a:spLocks noGrp="1"/>
          </p:cNvSpPr>
          <p:nvPr>
            <p:ph type="body" idx="4294967295"/>
          </p:nvPr>
        </p:nvSpPr>
        <p:spPr>
          <a:xfrm>
            <a:off x="819806" y="1257301"/>
            <a:ext cx="10405241" cy="4953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Viewing and Prioritizing Processes</a:t>
            </a:r>
            <a:endParaRPr/>
          </a:p>
          <a:p>
            <a:pPr marL="342900" lvl="0" indent="-342900" algn="l" rtl="0">
              <a:lnSpc>
                <a:spcPct val="100000"/>
              </a:lnSpc>
              <a:spcBef>
                <a:spcPts val="1000"/>
              </a:spcBef>
              <a:spcAft>
                <a:spcPts val="0"/>
              </a:spcAft>
              <a:buSzPts val="1760"/>
              <a:buFont typeface="Trebuchet MS"/>
              <a:buNone/>
            </a:pPr>
            <a:r>
              <a:rPr lang="en-US" sz="2200" b="1" u="sng">
                <a:solidFill>
                  <a:srgbClr val="FF0000"/>
                </a:solidFill>
              </a:rPr>
              <a:t>ps</a:t>
            </a:r>
            <a:endParaRPr sz="2200" b="1" u="sng">
              <a:solidFill>
                <a:srgbClr val="FF0000"/>
              </a:solidFill>
            </a:endParaRPr>
          </a:p>
          <a:p>
            <a:pPr marL="363538" lvl="1" indent="-363538" algn="l" rtl="0">
              <a:lnSpc>
                <a:spcPct val="100000"/>
              </a:lnSpc>
              <a:spcBef>
                <a:spcPts val="1000"/>
              </a:spcBef>
              <a:spcAft>
                <a:spcPts val="0"/>
              </a:spcAft>
              <a:buSzPts val="1760"/>
              <a:buChar char="►"/>
            </a:pPr>
            <a:r>
              <a:rPr lang="en-US" sz="2200"/>
              <a:t>Lists all running processes</a:t>
            </a:r>
            <a:endParaRPr/>
          </a:p>
          <a:p>
            <a:pPr marL="342900" lvl="0" indent="-342900" algn="l" rtl="0">
              <a:lnSpc>
                <a:spcPct val="100000"/>
              </a:lnSpc>
              <a:spcBef>
                <a:spcPts val="1000"/>
              </a:spcBef>
              <a:spcAft>
                <a:spcPts val="0"/>
              </a:spcAft>
              <a:buSzPts val="1760"/>
              <a:buFont typeface="Trebuchet MS"/>
              <a:buNone/>
            </a:pPr>
            <a:r>
              <a:rPr lang="en-US" sz="2200"/>
              <a:t>Some of the commonly used ps command options are as follow:-</a:t>
            </a:r>
            <a:endParaRPr/>
          </a:p>
        </p:txBody>
      </p:sp>
      <p:grpSp>
        <p:nvGrpSpPr>
          <p:cNvPr id="2318" name="Google Shape;2318;p303"/>
          <p:cNvGrpSpPr/>
          <p:nvPr/>
        </p:nvGrpSpPr>
        <p:grpSpPr>
          <a:xfrm>
            <a:off x="819805" y="3155950"/>
            <a:ext cx="9158452" cy="3565525"/>
            <a:chOff x="576" y="2160"/>
            <a:chExt cx="4272" cy="2010"/>
          </a:xfrm>
        </p:grpSpPr>
        <p:pic>
          <p:nvPicPr>
            <p:cNvPr id="2319" name="Google Shape;2319;p303"/>
            <p:cNvPicPr preferRelativeResize="0"/>
            <p:nvPr/>
          </p:nvPicPr>
          <p:blipFill rotWithShape="1">
            <a:blip r:embed="rId3">
              <a:alphaModFix/>
            </a:blip>
            <a:srcRect/>
            <a:stretch/>
          </p:blipFill>
          <p:spPr>
            <a:xfrm>
              <a:off x="576" y="2160"/>
              <a:ext cx="4272" cy="1794"/>
            </a:xfrm>
            <a:prstGeom prst="rect">
              <a:avLst/>
            </a:prstGeom>
            <a:noFill/>
            <a:ln>
              <a:noFill/>
            </a:ln>
          </p:spPr>
        </p:pic>
        <p:pic>
          <p:nvPicPr>
            <p:cNvPr id="2320" name="Google Shape;2320;p303"/>
            <p:cNvPicPr preferRelativeResize="0"/>
            <p:nvPr/>
          </p:nvPicPr>
          <p:blipFill rotWithShape="1">
            <a:blip r:embed="rId4">
              <a:alphaModFix/>
            </a:blip>
            <a:srcRect l="1960" t="43298"/>
            <a:stretch/>
          </p:blipFill>
          <p:spPr>
            <a:xfrm>
              <a:off x="576" y="3840"/>
              <a:ext cx="4272" cy="330"/>
            </a:xfrm>
            <a:prstGeom prst="rect">
              <a:avLst/>
            </a:prstGeom>
            <a:noFill/>
            <a:ln>
              <a:noFill/>
            </a:ln>
          </p:spPr>
        </p:pic>
      </p:grpSp>
      <p:sp>
        <p:nvSpPr>
          <p:cNvPr id="2321" name="Google Shape;2321;p303"/>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a:p>
        </p:txBody>
      </p:sp>
      <p:sp>
        <p:nvSpPr>
          <p:cNvPr id="372" name="Google Shape;372;p52"/>
          <p:cNvSpPr txBox="1">
            <a:spLocks noGrp="1"/>
          </p:cNvSpPr>
          <p:nvPr>
            <p:ph type="body" idx="1"/>
          </p:nvPr>
        </p:nvSpPr>
        <p:spPr>
          <a:xfrm>
            <a:off x="677333" y="1446663"/>
            <a:ext cx="10363705" cy="459469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To show calendar</a:t>
            </a:r>
            <a:endParaRPr sz="2800"/>
          </a:p>
        </p:txBody>
      </p:sp>
      <p:graphicFrame>
        <p:nvGraphicFramePr>
          <p:cNvPr id="373" name="Google Shape;373;p52"/>
          <p:cNvGraphicFramePr/>
          <p:nvPr/>
        </p:nvGraphicFramePr>
        <p:xfrm>
          <a:off x="1059727" y="2247754"/>
          <a:ext cx="8352925" cy="2468910"/>
        </p:xfrm>
        <a:graphic>
          <a:graphicData uri="http://schemas.openxmlformats.org/drawingml/2006/table">
            <a:tbl>
              <a:tblPr firstRow="1" bandRow="1">
                <a:noFill/>
                <a:tableStyleId>{C9DE93FA-2E25-400F-9FBD-89434640F52B}</a:tableStyleId>
              </a:tblPr>
              <a:tblGrid>
                <a:gridCol w="2232250">
                  <a:extLst>
                    <a:ext uri="{9D8B030D-6E8A-4147-A177-3AD203B41FA5}">
                      <a16:colId xmlns:a16="http://schemas.microsoft.com/office/drawing/2014/main" val="20000"/>
                    </a:ext>
                  </a:extLst>
                </a:gridCol>
                <a:gridCol w="612067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Command</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Function</a:t>
                      </a:r>
                      <a:endParaRPr sz="2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cal</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To show calendar of the month.</a:t>
                      </a:r>
                      <a:endParaRPr sz="1400" u="none" strike="noStrike" cap="none"/>
                    </a:p>
                    <a:p>
                      <a:pPr marL="0" marR="0" lvl="0" indent="0" algn="l" rtl="0">
                        <a:lnSpc>
                          <a:spcPct val="100000"/>
                        </a:lnSpc>
                        <a:spcBef>
                          <a:spcPts val="0"/>
                        </a:spcBef>
                        <a:spcAft>
                          <a:spcPts val="0"/>
                        </a:spcAft>
                        <a:buClr>
                          <a:srgbClr val="000000"/>
                        </a:buClr>
                        <a:buSzPts val="2400"/>
                        <a:buFont typeface="Arial"/>
                        <a:buNone/>
                      </a:pPr>
                      <a:endParaRPr sz="2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a:t>cal </a:t>
                      </a:r>
                      <a:r>
                        <a:rPr lang="en-US" sz="2400" i="1" u="none" strike="noStrike" cap="none"/>
                        <a:t>month</a:t>
                      </a:r>
                      <a:r>
                        <a:rPr lang="en-US" sz="2400" i="0" u="none" strike="noStrike" cap="none"/>
                        <a:t> </a:t>
                      </a:r>
                      <a:r>
                        <a:rPr lang="en-US" sz="2400" i="1" u="none" strike="noStrike" cap="none"/>
                        <a:t>year</a:t>
                      </a:r>
                      <a:endParaRPr sz="2400" i="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To show calendar of the specified month and year.</a:t>
                      </a:r>
                      <a:endParaRPr sz="1400" u="none" strike="noStrike" cap="none"/>
                    </a:p>
                    <a:p>
                      <a:pPr marL="0" marR="0" lvl="0" indent="0" algn="l" rtl="0">
                        <a:lnSpc>
                          <a:spcPct val="100000"/>
                        </a:lnSpc>
                        <a:spcBef>
                          <a:spcPts val="0"/>
                        </a:spcBef>
                        <a:spcAft>
                          <a:spcPts val="0"/>
                        </a:spcAft>
                        <a:buClr>
                          <a:srgbClr val="000000"/>
                        </a:buClr>
                        <a:buSzPts val="2400"/>
                        <a:buFont typeface="Arial"/>
                        <a:buNone/>
                      </a:pPr>
                      <a:endParaRPr sz="2400" u="none" strike="noStrike" cap="none"/>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304"/>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280</a:t>
            </a:fld>
            <a:endParaRPr sz="1400" b="0" i="0" u="none" strike="noStrike" cap="none">
              <a:solidFill>
                <a:schemeClr val="dk1"/>
              </a:solidFill>
              <a:latin typeface="Arial"/>
              <a:ea typeface="Arial"/>
              <a:cs typeface="Arial"/>
              <a:sym typeface="Arial"/>
            </a:endParaRPr>
          </a:p>
        </p:txBody>
      </p:sp>
      <p:sp>
        <p:nvSpPr>
          <p:cNvPr id="2327" name="Google Shape;2327;p304"/>
          <p:cNvSpPr txBox="1">
            <a:spLocks noGrp="1"/>
          </p:cNvSpPr>
          <p:nvPr>
            <p:ph type="body" idx="4294967295"/>
          </p:nvPr>
        </p:nvSpPr>
        <p:spPr>
          <a:xfrm>
            <a:off x="819807" y="1371600"/>
            <a:ext cx="8763000" cy="511175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Viewing and Prioritizing Processes</a:t>
            </a:r>
            <a:endParaRPr/>
          </a:p>
          <a:p>
            <a:pPr marL="342900" lvl="0" indent="-342900" algn="l" rtl="0">
              <a:lnSpc>
                <a:spcPct val="100000"/>
              </a:lnSpc>
              <a:spcBef>
                <a:spcPts val="1000"/>
              </a:spcBef>
              <a:spcAft>
                <a:spcPts val="0"/>
              </a:spcAft>
              <a:buSzPts val="1760"/>
              <a:buFont typeface="Trebuchet MS"/>
              <a:buNone/>
            </a:pPr>
            <a:r>
              <a:rPr lang="en-US" sz="2200"/>
              <a:t>E.g. if you enter </a:t>
            </a:r>
            <a:r>
              <a:rPr lang="en-US" sz="2200" b="1" u="sng">
                <a:solidFill>
                  <a:srgbClr val="FF0000"/>
                </a:solidFill>
              </a:rPr>
              <a:t>ps axl</a:t>
            </a:r>
            <a:r>
              <a:rPr lang="en-US" sz="2200"/>
              <a:t>, the output is shows as follows:-</a:t>
            </a:r>
            <a:endParaRPr/>
          </a:p>
          <a:p>
            <a:pPr marL="342900" lvl="0" indent="-342900" algn="l" rtl="0">
              <a:lnSpc>
                <a:spcPct val="100000"/>
              </a:lnSpc>
              <a:spcBef>
                <a:spcPts val="1000"/>
              </a:spcBef>
              <a:spcAft>
                <a:spcPts val="0"/>
              </a:spcAft>
              <a:buSzPts val="1760"/>
              <a:buFont typeface="Trebuchet MS"/>
              <a:buNone/>
            </a:pPr>
            <a:endParaRPr sz="2200"/>
          </a:p>
          <a:p>
            <a:pPr marL="342900" lvl="0" indent="-342900" algn="l" rtl="0">
              <a:lnSpc>
                <a:spcPct val="100000"/>
              </a:lnSpc>
              <a:spcBef>
                <a:spcPts val="1000"/>
              </a:spcBef>
              <a:spcAft>
                <a:spcPts val="0"/>
              </a:spcAft>
              <a:buSzPts val="1760"/>
              <a:buFont typeface="Trebuchet MS"/>
              <a:buNone/>
            </a:pPr>
            <a:endParaRPr sz="2200"/>
          </a:p>
          <a:p>
            <a:pPr marL="342900" lvl="0" indent="-342900" algn="l" rtl="0">
              <a:lnSpc>
                <a:spcPct val="100000"/>
              </a:lnSpc>
              <a:spcBef>
                <a:spcPts val="1000"/>
              </a:spcBef>
              <a:spcAft>
                <a:spcPts val="0"/>
              </a:spcAft>
              <a:buSzPts val="1760"/>
              <a:buFont typeface="Trebuchet MS"/>
              <a:buNone/>
            </a:pPr>
            <a:endParaRPr sz="2200"/>
          </a:p>
        </p:txBody>
      </p:sp>
      <p:pic>
        <p:nvPicPr>
          <p:cNvPr id="2328" name="Google Shape;2328;p304"/>
          <p:cNvPicPr preferRelativeResize="0"/>
          <p:nvPr/>
        </p:nvPicPr>
        <p:blipFill rotWithShape="1">
          <a:blip r:embed="rId3">
            <a:alphaModFix/>
          </a:blip>
          <a:srcRect l="31875" t="32813" r="17497" b="55469"/>
          <a:stretch/>
        </p:blipFill>
        <p:spPr>
          <a:xfrm>
            <a:off x="1013618" y="3200400"/>
            <a:ext cx="8640763" cy="1600200"/>
          </a:xfrm>
          <a:prstGeom prst="rect">
            <a:avLst/>
          </a:prstGeom>
          <a:noFill/>
          <a:ln>
            <a:noFill/>
          </a:ln>
        </p:spPr>
      </p:pic>
      <p:sp>
        <p:nvSpPr>
          <p:cNvPr id="2329" name="Google Shape;2329;p304"/>
          <p:cNvSpPr txBox="1"/>
          <p:nvPr/>
        </p:nvSpPr>
        <p:spPr>
          <a:xfrm>
            <a:off x="3393838" y="2818037"/>
            <a:ext cx="15240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Arial"/>
                <a:ea typeface="Arial"/>
                <a:cs typeface="Arial"/>
                <a:sym typeface="Arial"/>
              </a:rPr>
              <a:t>priority</a:t>
            </a:r>
            <a:endParaRPr sz="1400" b="0" i="0" u="none" strike="noStrike" cap="none">
              <a:solidFill>
                <a:srgbClr val="000000"/>
              </a:solidFill>
              <a:latin typeface="Arial"/>
              <a:ea typeface="Arial"/>
              <a:cs typeface="Arial"/>
              <a:sym typeface="Arial"/>
            </a:endParaRPr>
          </a:p>
        </p:txBody>
      </p:sp>
      <p:cxnSp>
        <p:nvCxnSpPr>
          <p:cNvPr id="2330" name="Google Shape;2330;p304"/>
          <p:cNvCxnSpPr/>
          <p:nvPr/>
        </p:nvCxnSpPr>
        <p:spPr>
          <a:xfrm flipH="1">
            <a:off x="3408224" y="3200399"/>
            <a:ext cx="330202" cy="209551"/>
          </a:xfrm>
          <a:prstGeom prst="straightConnector1">
            <a:avLst/>
          </a:prstGeom>
          <a:noFill/>
          <a:ln w="12700" cap="rnd" cmpd="sng">
            <a:solidFill>
              <a:srgbClr val="C00000"/>
            </a:solidFill>
            <a:prstDash val="solid"/>
            <a:round/>
            <a:headEnd type="none" w="sm" len="sm"/>
            <a:tailEnd type="stealth" w="med" len="med"/>
          </a:ln>
        </p:spPr>
      </p:cxnSp>
      <p:sp>
        <p:nvSpPr>
          <p:cNvPr id="2331" name="Google Shape;2331;p304"/>
          <p:cNvSpPr txBox="1"/>
          <p:nvPr/>
        </p:nvSpPr>
        <p:spPr>
          <a:xfrm>
            <a:off x="3217723" y="5046887"/>
            <a:ext cx="15240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Arial"/>
                <a:ea typeface="Arial"/>
                <a:cs typeface="Arial"/>
                <a:sym typeface="Arial"/>
              </a:rPr>
              <a:t>Parent ID</a:t>
            </a:r>
            <a:endParaRPr sz="1400" b="0" i="0" u="none" strike="noStrike" cap="none">
              <a:solidFill>
                <a:srgbClr val="000000"/>
              </a:solidFill>
              <a:latin typeface="Arial"/>
              <a:ea typeface="Arial"/>
              <a:cs typeface="Arial"/>
              <a:sym typeface="Arial"/>
            </a:endParaRPr>
          </a:p>
        </p:txBody>
      </p:sp>
      <p:sp>
        <p:nvSpPr>
          <p:cNvPr id="2332" name="Google Shape;2332;p304"/>
          <p:cNvSpPr txBox="1"/>
          <p:nvPr/>
        </p:nvSpPr>
        <p:spPr>
          <a:xfrm>
            <a:off x="1066265" y="5182963"/>
            <a:ext cx="15240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C00000"/>
                </a:solidFill>
                <a:latin typeface="Arial"/>
                <a:ea typeface="Arial"/>
                <a:cs typeface="Arial"/>
                <a:sym typeface="Arial"/>
              </a:rPr>
              <a:t>Process ID</a:t>
            </a:r>
            <a:endParaRPr sz="1400" b="0" i="0" u="none" strike="noStrike" cap="none">
              <a:solidFill>
                <a:srgbClr val="000000"/>
              </a:solidFill>
              <a:latin typeface="Arial"/>
              <a:ea typeface="Arial"/>
              <a:cs typeface="Arial"/>
              <a:sym typeface="Arial"/>
            </a:endParaRPr>
          </a:p>
        </p:txBody>
      </p:sp>
      <p:cxnSp>
        <p:nvCxnSpPr>
          <p:cNvPr id="2333" name="Google Shape;2333;p304"/>
          <p:cNvCxnSpPr>
            <a:stCxn id="2332" idx="0"/>
          </p:cNvCxnSpPr>
          <p:nvPr/>
        </p:nvCxnSpPr>
        <p:spPr>
          <a:xfrm rot="10800000" flipH="1">
            <a:off x="1828265" y="4878163"/>
            <a:ext cx="457200" cy="304800"/>
          </a:xfrm>
          <a:prstGeom prst="straightConnector1">
            <a:avLst/>
          </a:prstGeom>
          <a:noFill/>
          <a:ln w="12700" cap="rnd" cmpd="sng">
            <a:solidFill>
              <a:srgbClr val="C00000"/>
            </a:solidFill>
            <a:prstDash val="solid"/>
            <a:round/>
            <a:headEnd type="none" w="sm" len="sm"/>
            <a:tailEnd type="stealth" w="med" len="med"/>
          </a:ln>
        </p:spPr>
      </p:cxnSp>
      <p:cxnSp>
        <p:nvCxnSpPr>
          <p:cNvPr id="2334" name="Google Shape;2334;p304"/>
          <p:cNvCxnSpPr/>
          <p:nvPr/>
        </p:nvCxnSpPr>
        <p:spPr>
          <a:xfrm rot="10800000">
            <a:off x="3027224" y="4800601"/>
            <a:ext cx="381000" cy="304800"/>
          </a:xfrm>
          <a:prstGeom prst="straightConnector1">
            <a:avLst/>
          </a:prstGeom>
          <a:noFill/>
          <a:ln w="12700" cap="rnd" cmpd="sng">
            <a:solidFill>
              <a:srgbClr val="C00000"/>
            </a:solidFill>
            <a:prstDash val="solid"/>
            <a:round/>
            <a:headEnd type="none" w="sm" len="sm"/>
            <a:tailEnd type="stealth" w="med" len="med"/>
          </a:ln>
        </p:spPr>
      </p:cxnSp>
      <p:sp>
        <p:nvSpPr>
          <p:cNvPr id="2335" name="Google Shape;2335;p304"/>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305"/>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281</a:t>
            </a:fld>
            <a:endParaRPr sz="1400" b="0" i="0" u="none" strike="noStrike" cap="none">
              <a:solidFill>
                <a:schemeClr val="dk1"/>
              </a:solidFill>
              <a:latin typeface="Arial"/>
              <a:ea typeface="Arial"/>
              <a:cs typeface="Arial"/>
              <a:sym typeface="Arial"/>
            </a:endParaRPr>
          </a:p>
        </p:txBody>
      </p:sp>
      <p:sp>
        <p:nvSpPr>
          <p:cNvPr id="2341" name="Google Shape;2341;p305"/>
          <p:cNvSpPr txBox="1">
            <a:spLocks noGrp="1"/>
          </p:cNvSpPr>
          <p:nvPr>
            <p:ph type="body" idx="4294967295"/>
          </p:nvPr>
        </p:nvSpPr>
        <p:spPr>
          <a:xfrm>
            <a:off x="838200" y="1163812"/>
            <a:ext cx="11049000" cy="508141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Viewing and Prioritizing Processes</a:t>
            </a:r>
            <a:endParaRPr/>
          </a:p>
          <a:p>
            <a:pPr marL="342900" lvl="0" indent="-342900" algn="l" rtl="0">
              <a:lnSpc>
                <a:spcPct val="100000"/>
              </a:lnSpc>
              <a:spcBef>
                <a:spcPts val="1000"/>
              </a:spcBef>
              <a:spcAft>
                <a:spcPts val="0"/>
              </a:spcAft>
              <a:buSzPts val="1760"/>
              <a:buFont typeface="Trebuchet MS"/>
              <a:buNone/>
            </a:pPr>
            <a:r>
              <a:rPr lang="en-US" sz="2200"/>
              <a:t>E.g. if you enter </a:t>
            </a:r>
            <a:r>
              <a:rPr lang="en-US" sz="2200" b="1" u="sng">
                <a:solidFill>
                  <a:srgbClr val="FF0000"/>
                </a:solidFill>
              </a:rPr>
              <a:t>ps aux</a:t>
            </a:r>
            <a:r>
              <a:rPr lang="en-US" sz="2200"/>
              <a:t>, the output is shows as follows:-</a:t>
            </a:r>
            <a:endParaRPr/>
          </a:p>
          <a:p>
            <a:pPr marL="342900" lvl="0" indent="-342900" algn="l" rtl="0">
              <a:lnSpc>
                <a:spcPct val="100000"/>
              </a:lnSpc>
              <a:spcBef>
                <a:spcPts val="1000"/>
              </a:spcBef>
              <a:spcAft>
                <a:spcPts val="0"/>
              </a:spcAft>
              <a:buSzPts val="1760"/>
              <a:buFont typeface="Trebuchet MS"/>
              <a:buNone/>
            </a:pPr>
            <a:endParaRPr sz="2200"/>
          </a:p>
          <a:p>
            <a:pPr marL="342900" lvl="0" indent="-342900" algn="l" rtl="0">
              <a:lnSpc>
                <a:spcPct val="100000"/>
              </a:lnSpc>
              <a:spcBef>
                <a:spcPts val="1000"/>
              </a:spcBef>
              <a:spcAft>
                <a:spcPts val="0"/>
              </a:spcAft>
              <a:buSzPts val="1760"/>
              <a:buFont typeface="Trebuchet MS"/>
              <a:buNone/>
            </a:pPr>
            <a:endParaRPr sz="2200"/>
          </a:p>
          <a:p>
            <a:pPr marL="342900" lvl="0" indent="-342900" algn="l" rtl="0">
              <a:lnSpc>
                <a:spcPct val="100000"/>
              </a:lnSpc>
              <a:spcBef>
                <a:spcPts val="1000"/>
              </a:spcBef>
              <a:spcAft>
                <a:spcPts val="0"/>
              </a:spcAft>
              <a:buSzPts val="1760"/>
              <a:buFont typeface="Trebuchet MS"/>
              <a:buNone/>
            </a:pPr>
            <a:endParaRPr sz="2200"/>
          </a:p>
          <a:p>
            <a:pPr marL="342900" lvl="0" indent="-342900" algn="l" rtl="0">
              <a:lnSpc>
                <a:spcPct val="100000"/>
              </a:lnSpc>
              <a:spcBef>
                <a:spcPts val="1000"/>
              </a:spcBef>
              <a:spcAft>
                <a:spcPts val="0"/>
              </a:spcAft>
              <a:buSzPts val="1760"/>
              <a:buFont typeface="Trebuchet MS"/>
              <a:buNone/>
            </a:pPr>
            <a:r>
              <a:rPr lang="en-US" sz="2200"/>
              <a:t>E.g. Following is a description of some of the fields displayed in the output of the ps command:</a:t>
            </a:r>
            <a:endParaRPr/>
          </a:p>
        </p:txBody>
      </p:sp>
      <p:pic>
        <p:nvPicPr>
          <p:cNvPr id="2342" name="Google Shape;2342;p305"/>
          <p:cNvPicPr preferRelativeResize="0"/>
          <p:nvPr/>
        </p:nvPicPr>
        <p:blipFill rotWithShape="1">
          <a:blip r:embed="rId3">
            <a:alphaModFix/>
          </a:blip>
          <a:srcRect l="20869" t="53650" r="6085" b="36009"/>
          <a:stretch/>
        </p:blipFill>
        <p:spPr>
          <a:xfrm>
            <a:off x="1600200" y="2306812"/>
            <a:ext cx="7543800" cy="885825"/>
          </a:xfrm>
          <a:prstGeom prst="rect">
            <a:avLst/>
          </a:prstGeom>
          <a:noFill/>
          <a:ln>
            <a:noFill/>
          </a:ln>
        </p:spPr>
      </p:pic>
      <p:pic>
        <p:nvPicPr>
          <p:cNvPr id="2343" name="Google Shape;2343;p305"/>
          <p:cNvPicPr preferRelativeResize="0"/>
          <p:nvPr/>
        </p:nvPicPr>
        <p:blipFill rotWithShape="1">
          <a:blip r:embed="rId4">
            <a:alphaModFix/>
          </a:blip>
          <a:srcRect t="9807"/>
          <a:stretch/>
        </p:blipFill>
        <p:spPr>
          <a:xfrm>
            <a:off x="2438400" y="4278486"/>
            <a:ext cx="6858000" cy="2204864"/>
          </a:xfrm>
          <a:prstGeom prst="rect">
            <a:avLst/>
          </a:prstGeom>
          <a:noFill/>
          <a:ln>
            <a:noFill/>
          </a:ln>
        </p:spPr>
      </p:pic>
      <p:sp>
        <p:nvSpPr>
          <p:cNvPr id="2344" name="Google Shape;2344;p305"/>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306"/>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400"/>
              <a:buNone/>
            </a:pPr>
            <a:fld id="{00000000-1234-1234-1234-123412341234}" type="slidenum">
              <a:rPr lang="en-US" sz="1400">
                <a:solidFill>
                  <a:schemeClr val="dk1"/>
                </a:solidFill>
                <a:latin typeface="Arial"/>
                <a:ea typeface="Arial"/>
                <a:cs typeface="Arial"/>
                <a:sym typeface="Arial"/>
              </a:rPr>
              <a:t>282</a:t>
            </a:fld>
            <a:endParaRPr sz="1400">
              <a:solidFill>
                <a:schemeClr val="dk1"/>
              </a:solidFill>
              <a:latin typeface="Arial"/>
              <a:ea typeface="Arial"/>
              <a:cs typeface="Arial"/>
              <a:sym typeface="Arial"/>
            </a:endParaRPr>
          </a:p>
        </p:txBody>
      </p:sp>
      <p:graphicFrame>
        <p:nvGraphicFramePr>
          <p:cNvPr id="2350" name="Google Shape;2350;p306"/>
          <p:cNvGraphicFramePr/>
          <p:nvPr/>
        </p:nvGraphicFramePr>
        <p:xfrm>
          <a:off x="819807" y="1371600"/>
          <a:ext cx="3000000" cy="3000000"/>
        </p:xfrm>
        <a:graphic>
          <a:graphicData uri="http://schemas.openxmlformats.org/drawingml/2006/table">
            <a:tbl>
              <a:tblPr>
                <a:noFill/>
                <a:tableStyleId>{C9DE93FA-2E25-400F-9FBD-89434640F52B}</a:tableStyleId>
              </a:tblPr>
              <a:tblGrid>
                <a:gridCol w="2667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609600">
                <a:tc>
                  <a:txBody>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latin typeface="Arial"/>
                          <a:ea typeface="Arial"/>
                          <a:cs typeface="Arial"/>
                          <a:sym typeface="Arial"/>
                        </a:rPr>
                        <a:t>Code</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latin typeface="Arial"/>
                          <a:ea typeface="Arial"/>
                          <a:cs typeface="Arial"/>
                          <a:sym typeface="Arial"/>
                        </a:rPr>
                        <a:t>Description</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09600">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 (Runnable)</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Process can be run</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extLst>
                  <a:ext uri="{0D108BD9-81ED-4DB2-BD59-A6C34878D82A}">
                    <a16:rowId xmlns:a16="http://schemas.microsoft.com/office/drawing/2014/main" val="10001"/>
                  </a:ext>
                </a:extLst>
              </a:tr>
              <a:tr h="685800">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 (Sleeping)</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Process is waiting for an external event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extLst>
                  <a:ext uri="{0D108BD9-81ED-4DB2-BD59-A6C34878D82A}">
                    <a16:rowId xmlns:a16="http://schemas.microsoft.com/office/drawing/2014/main" val="10002"/>
                  </a:ext>
                </a:extLst>
              </a:tr>
              <a:tr h="741375">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 (Uninterruptable sleep)</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Process cannot be terminated at the moment</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extLst>
                  <a:ext uri="{0D108BD9-81ED-4DB2-BD59-A6C34878D82A}">
                    <a16:rowId xmlns:a16="http://schemas.microsoft.com/office/drawing/2014/main" val="10003"/>
                  </a:ext>
                </a:extLst>
              </a:tr>
              <a:tr h="554050">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T (Traced / Stopped)</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Process is suspended</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extLst>
                  <a:ext uri="{0D108BD9-81ED-4DB2-BD59-A6C34878D82A}">
                    <a16:rowId xmlns:a16="http://schemas.microsoft.com/office/drawing/2014/main" val="10004"/>
                  </a:ext>
                </a:extLst>
              </a:tr>
              <a:tr h="554050">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X</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Process is dead</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CBCB"/>
                    </a:solidFill>
                  </a:tcPr>
                </a:tc>
                <a:extLst>
                  <a:ext uri="{0D108BD9-81ED-4DB2-BD59-A6C34878D82A}">
                    <a16:rowId xmlns:a16="http://schemas.microsoft.com/office/drawing/2014/main" val="10005"/>
                  </a:ext>
                </a:extLst>
              </a:tr>
              <a:tr h="554050">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Z (Zombie)</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Process has terminated itself, but the return value has not yet been returned</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E7E7"/>
                    </a:solidFill>
                  </a:tcPr>
                </a:tc>
                <a:extLst>
                  <a:ext uri="{0D108BD9-81ED-4DB2-BD59-A6C34878D82A}">
                    <a16:rowId xmlns:a16="http://schemas.microsoft.com/office/drawing/2014/main" val="10006"/>
                  </a:ext>
                </a:extLst>
              </a:tr>
            </a:tbl>
          </a:graphicData>
        </a:graphic>
      </p:graphicFrame>
      <p:sp>
        <p:nvSpPr>
          <p:cNvPr id="2351" name="Google Shape;2351;p306"/>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307"/>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283</a:t>
            </a:fld>
            <a:endParaRPr sz="1400" b="0" i="0" u="none" strike="noStrike" cap="none">
              <a:solidFill>
                <a:schemeClr val="dk1"/>
              </a:solidFill>
              <a:latin typeface="Arial"/>
              <a:ea typeface="Arial"/>
              <a:cs typeface="Arial"/>
              <a:sym typeface="Arial"/>
            </a:endParaRPr>
          </a:p>
        </p:txBody>
      </p:sp>
      <p:sp>
        <p:nvSpPr>
          <p:cNvPr id="2357" name="Google Shape;2357;p307"/>
          <p:cNvSpPr txBox="1">
            <a:spLocks noGrp="1"/>
          </p:cNvSpPr>
          <p:nvPr>
            <p:ph type="body" idx="4294967295"/>
          </p:nvPr>
        </p:nvSpPr>
        <p:spPr>
          <a:xfrm>
            <a:off x="819807" y="1232049"/>
            <a:ext cx="8763000" cy="5013176"/>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Viewing and Prioritizing Processes</a:t>
            </a:r>
            <a:endParaRPr/>
          </a:p>
          <a:p>
            <a:pPr marL="342900" lvl="0" indent="-342900" algn="l" rtl="0">
              <a:lnSpc>
                <a:spcPct val="100000"/>
              </a:lnSpc>
              <a:spcBef>
                <a:spcPts val="1000"/>
              </a:spcBef>
              <a:spcAft>
                <a:spcPts val="0"/>
              </a:spcAft>
              <a:buSzPts val="1760"/>
              <a:buFont typeface="Trebuchet MS"/>
              <a:buNone/>
            </a:pPr>
            <a:r>
              <a:rPr lang="en-US" sz="2200" b="1" u="sng">
                <a:solidFill>
                  <a:srgbClr val="FF0000"/>
                </a:solidFill>
              </a:rPr>
              <a:t>pstree</a:t>
            </a:r>
            <a:r>
              <a:rPr lang="en-US" sz="2200">
                <a:solidFill>
                  <a:schemeClr val="dk1"/>
                </a:solidFill>
              </a:rPr>
              <a:t> - </a:t>
            </a:r>
            <a:r>
              <a:rPr lang="en-US" sz="2200"/>
              <a:t>Lists processes in the form of a tree structure</a:t>
            </a:r>
            <a:endParaRPr/>
          </a:p>
        </p:txBody>
      </p:sp>
      <p:pic>
        <p:nvPicPr>
          <p:cNvPr id="2358" name="Google Shape;2358;p307"/>
          <p:cNvPicPr preferRelativeResize="0"/>
          <p:nvPr/>
        </p:nvPicPr>
        <p:blipFill rotWithShape="1">
          <a:blip r:embed="rId3">
            <a:alphaModFix/>
          </a:blip>
          <a:srcRect l="20868" t="19224" r="29041" b="27980"/>
          <a:stretch/>
        </p:blipFill>
        <p:spPr>
          <a:xfrm>
            <a:off x="819807" y="2494349"/>
            <a:ext cx="7575024" cy="3489618"/>
          </a:xfrm>
          <a:prstGeom prst="rect">
            <a:avLst/>
          </a:prstGeom>
          <a:noFill/>
          <a:ln>
            <a:noFill/>
          </a:ln>
        </p:spPr>
      </p:pic>
      <p:sp>
        <p:nvSpPr>
          <p:cNvPr id="2359" name="Google Shape;2359;p307"/>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308"/>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284</a:t>
            </a:fld>
            <a:endParaRPr sz="1400" b="0" i="0" u="none" strike="noStrike" cap="none">
              <a:solidFill>
                <a:schemeClr val="dk1"/>
              </a:solidFill>
              <a:latin typeface="Arial"/>
              <a:ea typeface="Arial"/>
              <a:cs typeface="Arial"/>
              <a:sym typeface="Arial"/>
            </a:endParaRPr>
          </a:p>
        </p:txBody>
      </p:sp>
      <p:sp>
        <p:nvSpPr>
          <p:cNvPr id="2365" name="Google Shape;2365;p308"/>
          <p:cNvSpPr txBox="1">
            <a:spLocks noGrp="1"/>
          </p:cNvSpPr>
          <p:nvPr>
            <p:ph type="body" idx="4294967295"/>
          </p:nvPr>
        </p:nvSpPr>
        <p:spPr>
          <a:xfrm>
            <a:off x="1045779" y="640079"/>
            <a:ext cx="9165021" cy="59058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Viewing and Prioritizing Processes</a:t>
            </a:r>
            <a:endParaRPr/>
          </a:p>
          <a:p>
            <a:pPr marL="342900" lvl="0" indent="-342900" algn="l" rtl="0">
              <a:lnSpc>
                <a:spcPct val="100000"/>
              </a:lnSpc>
              <a:spcBef>
                <a:spcPts val="1000"/>
              </a:spcBef>
              <a:spcAft>
                <a:spcPts val="0"/>
              </a:spcAft>
              <a:buSzPts val="1760"/>
              <a:buFont typeface="Trebuchet MS"/>
              <a:buNone/>
            </a:pPr>
            <a:r>
              <a:rPr lang="en-US" sz="2200" b="1" u="sng">
                <a:solidFill>
                  <a:srgbClr val="FF0000"/>
                </a:solidFill>
              </a:rPr>
              <a:t>nice</a:t>
            </a:r>
            <a:endParaRPr/>
          </a:p>
          <a:p>
            <a:pPr marL="900113" lvl="1" indent="-442913" algn="l" rtl="0">
              <a:lnSpc>
                <a:spcPct val="100000"/>
              </a:lnSpc>
              <a:spcBef>
                <a:spcPts val="1000"/>
              </a:spcBef>
              <a:spcAft>
                <a:spcPts val="0"/>
              </a:spcAft>
              <a:buSzPts val="1760"/>
              <a:buChar char="►"/>
            </a:pPr>
            <a:r>
              <a:rPr lang="en-US" sz="2200"/>
              <a:t>Assigns a process with a specific </a:t>
            </a:r>
            <a:r>
              <a:rPr lang="en-US" sz="2200" b="1" u="sng"/>
              <a:t>nice value </a:t>
            </a:r>
            <a:endParaRPr/>
          </a:p>
          <a:p>
            <a:pPr marL="1436688" lvl="2" indent="-522288" algn="l" rtl="0">
              <a:lnSpc>
                <a:spcPct val="100000"/>
              </a:lnSpc>
              <a:spcBef>
                <a:spcPts val="1000"/>
              </a:spcBef>
              <a:spcAft>
                <a:spcPts val="0"/>
              </a:spcAft>
              <a:buSzPts val="1760"/>
              <a:buChar char="►"/>
            </a:pPr>
            <a:r>
              <a:rPr lang="en-US" sz="2200"/>
              <a:t>Nice value indicates the process priotity</a:t>
            </a:r>
            <a:endParaRPr sz="2200"/>
          </a:p>
          <a:p>
            <a:pPr marL="1436688" lvl="2" indent="-522288" algn="l" rtl="0">
              <a:lnSpc>
                <a:spcPct val="100000"/>
              </a:lnSpc>
              <a:spcBef>
                <a:spcPts val="1000"/>
              </a:spcBef>
              <a:spcAft>
                <a:spcPts val="0"/>
              </a:spcAft>
              <a:buSzPts val="1760"/>
              <a:buChar char="►"/>
            </a:pPr>
            <a:r>
              <a:rPr lang="en-US" sz="2200"/>
              <a:t>If a nice value is not entered, the process initializes with the value of +10</a:t>
            </a:r>
            <a:endParaRPr/>
          </a:p>
          <a:p>
            <a:pPr marL="1436688" lvl="2" indent="-522288" algn="l" rtl="0">
              <a:lnSpc>
                <a:spcPct val="100000"/>
              </a:lnSpc>
              <a:spcBef>
                <a:spcPts val="1000"/>
              </a:spcBef>
              <a:spcAft>
                <a:spcPts val="0"/>
              </a:spcAft>
              <a:buSzPts val="1760"/>
              <a:buChar char="►"/>
            </a:pPr>
            <a:r>
              <a:rPr lang="en-US" sz="2200"/>
              <a:t>Nice level is assigned using a numeric value of -20 to 19</a:t>
            </a:r>
            <a:endParaRPr/>
          </a:p>
          <a:p>
            <a:pPr marL="1436688" lvl="2" indent="-522288" algn="l" rtl="0">
              <a:lnSpc>
                <a:spcPct val="100000"/>
              </a:lnSpc>
              <a:spcBef>
                <a:spcPts val="1000"/>
              </a:spcBef>
              <a:spcAft>
                <a:spcPts val="0"/>
              </a:spcAft>
              <a:buSzPts val="1760"/>
              <a:buChar char="►"/>
            </a:pPr>
            <a:r>
              <a:rPr lang="en-US" sz="2200"/>
              <a:t>The </a:t>
            </a:r>
            <a:r>
              <a:rPr lang="en-US" sz="2200" b="1" u="sng">
                <a:solidFill>
                  <a:srgbClr val="FF0000"/>
                </a:solidFill>
              </a:rPr>
              <a:t>lower the value</a:t>
            </a:r>
            <a:r>
              <a:rPr lang="en-US" sz="2200" b="1">
                <a:solidFill>
                  <a:srgbClr val="FF0000"/>
                </a:solidFill>
              </a:rPr>
              <a:t> </a:t>
            </a:r>
            <a:r>
              <a:rPr lang="en-US" sz="2200"/>
              <a:t>of the nice level, the </a:t>
            </a:r>
            <a:r>
              <a:rPr lang="en-US" sz="2200" b="1" u="sng">
                <a:solidFill>
                  <a:srgbClr val="FF0000"/>
                </a:solidFill>
              </a:rPr>
              <a:t>higher the priority</a:t>
            </a:r>
            <a:r>
              <a:rPr lang="en-US" sz="2200" b="1"/>
              <a:t> </a:t>
            </a:r>
            <a:r>
              <a:rPr lang="en-US" sz="2200"/>
              <a:t>of the process.</a:t>
            </a:r>
            <a:endParaRPr/>
          </a:p>
          <a:p>
            <a:pPr marL="900113" lvl="1" indent="-442913" algn="l" rtl="0">
              <a:lnSpc>
                <a:spcPct val="100000"/>
              </a:lnSpc>
              <a:spcBef>
                <a:spcPts val="1000"/>
              </a:spcBef>
              <a:spcAft>
                <a:spcPts val="0"/>
              </a:spcAft>
              <a:buSzPts val="1760"/>
              <a:buChar char="►"/>
            </a:pPr>
            <a:r>
              <a:rPr lang="en-US" sz="2200"/>
              <a:t>Nice level is used by the </a:t>
            </a:r>
            <a:r>
              <a:rPr lang="en-US" sz="2200" u="sng"/>
              <a:t>scheduler</a:t>
            </a:r>
            <a:endParaRPr/>
          </a:p>
          <a:p>
            <a:pPr marL="1436688" lvl="2" indent="-522288" algn="l" rtl="0">
              <a:lnSpc>
                <a:spcPct val="100000"/>
              </a:lnSpc>
              <a:spcBef>
                <a:spcPts val="1000"/>
              </a:spcBef>
              <a:spcAft>
                <a:spcPts val="0"/>
              </a:spcAft>
              <a:buSzPts val="1760"/>
              <a:buChar char="►"/>
            </a:pPr>
            <a:r>
              <a:rPr lang="en-US" sz="2200"/>
              <a:t>To determine how frequently to service a running process</a:t>
            </a:r>
            <a:endParaRPr/>
          </a:p>
          <a:p>
            <a:pPr marL="900113" lvl="1" indent="-442913" algn="l" rtl="0">
              <a:lnSpc>
                <a:spcPct val="100000"/>
              </a:lnSpc>
              <a:spcBef>
                <a:spcPts val="1000"/>
              </a:spcBef>
              <a:spcAft>
                <a:spcPts val="0"/>
              </a:spcAft>
              <a:buSzPts val="1760"/>
              <a:buChar char="►"/>
            </a:pPr>
            <a:r>
              <a:rPr lang="en-US" sz="2200"/>
              <a:t>Only root is permitted to start a process with a negative value</a:t>
            </a:r>
            <a:endParaRPr/>
          </a:p>
          <a:p>
            <a:pPr marL="1436688" lvl="2" indent="-522288" algn="l" rtl="0">
              <a:lnSpc>
                <a:spcPct val="100000"/>
              </a:lnSpc>
              <a:spcBef>
                <a:spcPts val="1000"/>
              </a:spcBef>
              <a:spcAft>
                <a:spcPts val="0"/>
              </a:spcAft>
              <a:buSzPts val="1760"/>
              <a:buChar char="►"/>
            </a:pPr>
            <a:r>
              <a:rPr lang="en-US" sz="2200"/>
              <a:t>E.g. nice –n -3 xeyes</a:t>
            </a:r>
            <a:endParaRPr sz="2200"/>
          </a:p>
        </p:txBody>
      </p:sp>
      <p:sp>
        <p:nvSpPr>
          <p:cNvPr id="2366" name="Google Shape;2366;p308"/>
          <p:cNvSpPr/>
          <p:nvPr/>
        </p:nvSpPr>
        <p:spPr>
          <a:xfrm>
            <a:off x="842667" y="-240665"/>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309"/>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285</a:t>
            </a:fld>
            <a:endParaRPr sz="1400" b="0" i="0" u="none" strike="noStrike" cap="none">
              <a:solidFill>
                <a:schemeClr val="dk1"/>
              </a:solidFill>
              <a:latin typeface="Arial"/>
              <a:ea typeface="Arial"/>
              <a:cs typeface="Arial"/>
              <a:sym typeface="Arial"/>
            </a:endParaRPr>
          </a:p>
        </p:txBody>
      </p:sp>
      <p:sp>
        <p:nvSpPr>
          <p:cNvPr id="2372" name="Google Shape;2372;p309"/>
          <p:cNvSpPr txBox="1">
            <a:spLocks noGrp="1"/>
          </p:cNvSpPr>
          <p:nvPr>
            <p:ph type="body" idx="4294967295"/>
          </p:nvPr>
        </p:nvSpPr>
        <p:spPr>
          <a:xfrm>
            <a:off x="500493" y="1292225"/>
            <a:ext cx="10167507" cy="4953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Viewing and Prioritizing Processes</a:t>
            </a:r>
            <a:endParaRPr/>
          </a:p>
          <a:p>
            <a:pPr marL="342900" lvl="0" indent="-342900" algn="l" rtl="0">
              <a:lnSpc>
                <a:spcPct val="100000"/>
              </a:lnSpc>
              <a:spcBef>
                <a:spcPts val="1000"/>
              </a:spcBef>
              <a:spcAft>
                <a:spcPts val="0"/>
              </a:spcAft>
              <a:buSzPts val="1760"/>
              <a:buFont typeface="Trebuchet MS"/>
              <a:buNone/>
            </a:pPr>
            <a:r>
              <a:rPr lang="en-US" sz="2200" b="1" u="sng">
                <a:solidFill>
                  <a:srgbClr val="FF0000"/>
                </a:solidFill>
              </a:rPr>
              <a:t>renice</a:t>
            </a:r>
            <a:endParaRPr sz="2200" b="1" u="sng">
              <a:solidFill>
                <a:srgbClr val="FF0000"/>
              </a:solidFill>
            </a:endParaRPr>
          </a:p>
          <a:p>
            <a:pPr marL="742950" lvl="1" indent="-285750" algn="l" rtl="0">
              <a:lnSpc>
                <a:spcPct val="100000"/>
              </a:lnSpc>
              <a:spcBef>
                <a:spcPts val="1000"/>
              </a:spcBef>
              <a:spcAft>
                <a:spcPts val="0"/>
              </a:spcAft>
              <a:buSzPts val="1760"/>
              <a:buChar char="►"/>
            </a:pPr>
            <a:r>
              <a:rPr lang="en-US" sz="2200"/>
              <a:t>Changes the nice value of a running process </a:t>
            </a:r>
            <a:endParaRPr/>
          </a:p>
          <a:p>
            <a:pPr marL="1143000" lvl="2" indent="-228600" algn="l" rtl="0">
              <a:lnSpc>
                <a:spcPct val="100000"/>
              </a:lnSpc>
              <a:spcBef>
                <a:spcPts val="1000"/>
              </a:spcBef>
              <a:spcAft>
                <a:spcPts val="0"/>
              </a:spcAft>
              <a:buSzPts val="1760"/>
              <a:buChar char="►"/>
            </a:pPr>
            <a:r>
              <a:rPr lang="en-US" sz="2200"/>
              <a:t>E.g. </a:t>
            </a:r>
            <a:r>
              <a:rPr lang="en-US" sz="2200" b="1"/>
              <a:t>renice 5 1712</a:t>
            </a:r>
            <a:endParaRPr/>
          </a:p>
          <a:p>
            <a:pPr marL="1143000" lvl="2" indent="-228600" algn="l" rtl="0">
              <a:lnSpc>
                <a:spcPct val="100000"/>
              </a:lnSpc>
              <a:spcBef>
                <a:spcPts val="1000"/>
              </a:spcBef>
              <a:spcAft>
                <a:spcPts val="0"/>
              </a:spcAft>
              <a:buSzPts val="1760"/>
              <a:buChar char="►"/>
            </a:pPr>
            <a:r>
              <a:rPr lang="en-US" sz="2200"/>
              <a:t>PID 1712 with new nice value of 5</a:t>
            </a:r>
            <a:endParaRPr/>
          </a:p>
          <a:p>
            <a:pPr marL="742950" lvl="1" indent="-285750" algn="l" rtl="0">
              <a:lnSpc>
                <a:spcPct val="100000"/>
              </a:lnSpc>
              <a:spcBef>
                <a:spcPts val="1000"/>
              </a:spcBef>
              <a:spcAft>
                <a:spcPts val="0"/>
              </a:spcAft>
              <a:buSzPts val="1760"/>
              <a:buChar char="►"/>
            </a:pPr>
            <a:r>
              <a:rPr lang="en-US" sz="2200"/>
              <a:t>Only </a:t>
            </a:r>
            <a:r>
              <a:rPr lang="en-US" sz="2200" b="1" u="sng"/>
              <a:t>root</a:t>
            </a:r>
            <a:r>
              <a:rPr lang="en-US" sz="2200"/>
              <a:t> can reduce nice value of a running process (i.e. from 10 to 9)</a:t>
            </a:r>
            <a:endParaRPr/>
          </a:p>
          <a:p>
            <a:pPr marL="742950" lvl="1" indent="-285750" algn="l" rtl="0">
              <a:lnSpc>
                <a:spcPct val="100000"/>
              </a:lnSpc>
              <a:spcBef>
                <a:spcPts val="1000"/>
              </a:spcBef>
              <a:spcAft>
                <a:spcPts val="0"/>
              </a:spcAft>
              <a:buSzPts val="1760"/>
              <a:buChar char="►"/>
            </a:pPr>
            <a:r>
              <a:rPr lang="en-US" sz="2200"/>
              <a:t>All other </a:t>
            </a:r>
            <a:r>
              <a:rPr lang="en-US" sz="2200" u="sng"/>
              <a:t>users</a:t>
            </a:r>
            <a:r>
              <a:rPr lang="en-US" sz="2200"/>
              <a:t> can only increase the nice value (i.e. from 10 to 11)</a:t>
            </a:r>
            <a:endParaRPr/>
          </a:p>
          <a:p>
            <a:pPr marL="742950" lvl="1" indent="-173990" algn="l" rtl="0">
              <a:lnSpc>
                <a:spcPct val="100000"/>
              </a:lnSpc>
              <a:spcBef>
                <a:spcPts val="1000"/>
              </a:spcBef>
              <a:spcAft>
                <a:spcPts val="0"/>
              </a:spcAft>
              <a:buSzPts val="1760"/>
              <a:buNone/>
            </a:pPr>
            <a:endParaRPr sz="2200"/>
          </a:p>
        </p:txBody>
      </p:sp>
      <p:sp>
        <p:nvSpPr>
          <p:cNvPr id="2373" name="Google Shape;2373;p309"/>
          <p:cNvSpPr/>
          <p:nvPr/>
        </p:nvSpPr>
        <p:spPr>
          <a:xfrm>
            <a:off x="500493" y="149225"/>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310"/>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286</a:t>
            </a:fld>
            <a:endParaRPr sz="1400" b="0" i="0" u="none" strike="noStrike" cap="none">
              <a:solidFill>
                <a:schemeClr val="dk1"/>
              </a:solidFill>
              <a:latin typeface="Arial"/>
              <a:ea typeface="Arial"/>
              <a:cs typeface="Arial"/>
              <a:sym typeface="Arial"/>
            </a:endParaRPr>
          </a:p>
        </p:txBody>
      </p:sp>
      <p:sp>
        <p:nvSpPr>
          <p:cNvPr id="2379" name="Google Shape;2379;p310"/>
          <p:cNvSpPr txBox="1">
            <a:spLocks noGrp="1"/>
          </p:cNvSpPr>
          <p:nvPr>
            <p:ph type="body" idx="4294967295"/>
          </p:nvPr>
        </p:nvSpPr>
        <p:spPr>
          <a:xfrm>
            <a:off x="602092" y="1160041"/>
            <a:ext cx="10594427" cy="508518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Viewing and Prioritizing Processes</a:t>
            </a:r>
            <a:endParaRPr/>
          </a:p>
          <a:p>
            <a:pPr marL="342900" lvl="0" indent="-342900" algn="l" rtl="0">
              <a:lnSpc>
                <a:spcPct val="100000"/>
              </a:lnSpc>
              <a:spcBef>
                <a:spcPts val="1000"/>
              </a:spcBef>
              <a:spcAft>
                <a:spcPts val="0"/>
              </a:spcAft>
              <a:buSzPts val="1760"/>
              <a:buFont typeface="Trebuchet MS"/>
              <a:buNone/>
            </a:pPr>
            <a:r>
              <a:rPr lang="en-US" sz="2200" b="1" u="sng">
                <a:solidFill>
                  <a:srgbClr val="FF0000"/>
                </a:solidFill>
              </a:rPr>
              <a:t>top</a:t>
            </a:r>
            <a:endParaRPr/>
          </a:p>
          <a:p>
            <a:pPr marL="900113" lvl="1" indent="-536574" algn="l" rtl="0">
              <a:lnSpc>
                <a:spcPct val="100000"/>
              </a:lnSpc>
              <a:spcBef>
                <a:spcPts val="1000"/>
              </a:spcBef>
              <a:spcAft>
                <a:spcPts val="0"/>
              </a:spcAft>
              <a:buSzPts val="1760"/>
              <a:buChar char="►"/>
            </a:pPr>
            <a:r>
              <a:rPr lang="en-US" sz="2200"/>
              <a:t>Allow you to view process information in a continuously updated list. </a:t>
            </a:r>
            <a:endParaRPr/>
          </a:p>
          <a:p>
            <a:pPr marL="900113" lvl="1" indent="-536574" algn="l" rtl="0">
              <a:lnSpc>
                <a:spcPct val="100000"/>
              </a:lnSpc>
              <a:spcBef>
                <a:spcPts val="1000"/>
              </a:spcBef>
              <a:spcAft>
                <a:spcPts val="0"/>
              </a:spcAft>
              <a:buSzPts val="1760"/>
              <a:buChar char="►"/>
            </a:pPr>
            <a:r>
              <a:rPr lang="en-US" sz="2200"/>
              <a:t>The displayed list is sorted by computing time and is updated every 3 seconds. </a:t>
            </a:r>
            <a:endParaRPr/>
          </a:p>
          <a:p>
            <a:pPr marL="900113" lvl="1" indent="-536574" algn="l" rtl="0">
              <a:lnSpc>
                <a:spcPct val="100000"/>
              </a:lnSpc>
              <a:spcBef>
                <a:spcPts val="1000"/>
              </a:spcBef>
              <a:spcAft>
                <a:spcPts val="0"/>
              </a:spcAft>
              <a:buSzPts val="1760"/>
              <a:buChar char="►"/>
            </a:pPr>
            <a:r>
              <a:rPr lang="en-US" sz="2200"/>
              <a:t>You can terminate the display by typing </a:t>
            </a:r>
            <a:r>
              <a:rPr lang="en-US" sz="2200" b="1"/>
              <a:t>q</a:t>
            </a:r>
            <a:r>
              <a:rPr lang="en-US" sz="2200"/>
              <a:t>.</a:t>
            </a:r>
            <a:endParaRPr/>
          </a:p>
          <a:p>
            <a:pPr marL="742950" lvl="1" indent="-173990" algn="l" rtl="0">
              <a:lnSpc>
                <a:spcPct val="100000"/>
              </a:lnSpc>
              <a:spcBef>
                <a:spcPts val="1000"/>
              </a:spcBef>
              <a:spcAft>
                <a:spcPts val="0"/>
              </a:spcAft>
              <a:buSzPts val="1760"/>
              <a:buNone/>
            </a:pPr>
            <a:endParaRPr sz="2200"/>
          </a:p>
          <a:p>
            <a:pPr marL="342900" lvl="0" indent="-342900" algn="l" rtl="0">
              <a:lnSpc>
                <a:spcPct val="100000"/>
              </a:lnSpc>
              <a:spcBef>
                <a:spcPts val="1000"/>
              </a:spcBef>
              <a:spcAft>
                <a:spcPts val="0"/>
              </a:spcAft>
              <a:buSzPts val="1760"/>
              <a:buFont typeface="Trebuchet MS"/>
              <a:buNone/>
            </a:pPr>
            <a:endParaRPr sz="2200"/>
          </a:p>
        </p:txBody>
      </p:sp>
      <p:pic>
        <p:nvPicPr>
          <p:cNvPr id="2380" name="Google Shape;2380;p310"/>
          <p:cNvPicPr preferRelativeResize="0"/>
          <p:nvPr/>
        </p:nvPicPr>
        <p:blipFill rotWithShape="1">
          <a:blip r:embed="rId3">
            <a:alphaModFix/>
          </a:blip>
          <a:srcRect l="20868" t="20438" r="8174" b="27006"/>
          <a:stretch/>
        </p:blipFill>
        <p:spPr>
          <a:xfrm>
            <a:off x="1044904" y="3952875"/>
            <a:ext cx="7696200" cy="2667000"/>
          </a:xfrm>
          <a:prstGeom prst="rect">
            <a:avLst/>
          </a:prstGeom>
          <a:noFill/>
          <a:ln>
            <a:noFill/>
          </a:ln>
        </p:spPr>
      </p:pic>
      <p:sp>
        <p:nvSpPr>
          <p:cNvPr id="2381" name="Google Shape;2381;p310"/>
          <p:cNvSpPr/>
          <p:nvPr/>
        </p:nvSpPr>
        <p:spPr>
          <a:xfrm>
            <a:off x="602092" y="112291"/>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311"/>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287</a:t>
            </a:fld>
            <a:endParaRPr sz="1400" b="0" i="0" u="none" strike="noStrike" cap="none">
              <a:solidFill>
                <a:schemeClr val="dk1"/>
              </a:solidFill>
              <a:latin typeface="Arial"/>
              <a:ea typeface="Arial"/>
              <a:cs typeface="Arial"/>
              <a:sym typeface="Arial"/>
            </a:endParaRPr>
          </a:p>
        </p:txBody>
      </p:sp>
      <p:sp>
        <p:nvSpPr>
          <p:cNvPr id="2387" name="Google Shape;2387;p311"/>
          <p:cNvSpPr txBox="1">
            <a:spLocks noGrp="1"/>
          </p:cNvSpPr>
          <p:nvPr>
            <p:ph type="body" idx="4294967295"/>
          </p:nvPr>
        </p:nvSpPr>
        <p:spPr>
          <a:xfrm>
            <a:off x="959068" y="1292225"/>
            <a:ext cx="10013731" cy="4953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Viewing and Prioritizing Processes</a:t>
            </a:r>
            <a:endParaRPr/>
          </a:p>
          <a:p>
            <a:pPr marL="342900" lvl="0" indent="-342900" algn="l" rtl="0">
              <a:lnSpc>
                <a:spcPct val="100000"/>
              </a:lnSpc>
              <a:spcBef>
                <a:spcPts val="1000"/>
              </a:spcBef>
              <a:spcAft>
                <a:spcPts val="0"/>
              </a:spcAft>
              <a:buSzPts val="1760"/>
              <a:buFont typeface="Trebuchet MS"/>
              <a:buNone/>
            </a:pPr>
            <a:r>
              <a:rPr lang="en-US" sz="2200" b="1">
                <a:solidFill>
                  <a:srgbClr val="FF0000"/>
                </a:solidFill>
              </a:rPr>
              <a:t>top [options]</a:t>
            </a:r>
            <a:endParaRPr/>
          </a:p>
          <a:p>
            <a:pPr marL="342900" lvl="0" indent="-342900" algn="l" rtl="0">
              <a:lnSpc>
                <a:spcPct val="100000"/>
              </a:lnSpc>
              <a:spcBef>
                <a:spcPts val="1000"/>
              </a:spcBef>
              <a:spcAft>
                <a:spcPts val="0"/>
              </a:spcAft>
              <a:buSzPts val="1760"/>
              <a:buFont typeface="Trebuchet MS"/>
              <a:buNone/>
            </a:pPr>
            <a:r>
              <a:rPr lang="en-US" sz="2200"/>
              <a:t>E.g. </a:t>
            </a:r>
            <a:r>
              <a:rPr lang="en-US" sz="2200" b="1">
                <a:solidFill>
                  <a:srgbClr val="FF0000"/>
                </a:solidFill>
              </a:rPr>
              <a:t>top –d 5 </a:t>
            </a:r>
            <a:endParaRPr/>
          </a:p>
          <a:p>
            <a:pPr marL="742950" lvl="1" indent="-285750" algn="l" rtl="0">
              <a:lnSpc>
                <a:spcPct val="100000"/>
              </a:lnSpc>
              <a:spcBef>
                <a:spcPts val="1000"/>
              </a:spcBef>
              <a:spcAft>
                <a:spcPts val="0"/>
              </a:spcAft>
              <a:buSzPts val="1760"/>
              <a:buChar char="►"/>
            </a:pPr>
            <a:r>
              <a:rPr lang="en-US" sz="2200"/>
              <a:t>Changes the default delay (5 seconds)</a:t>
            </a:r>
            <a:endParaRPr/>
          </a:p>
          <a:p>
            <a:pPr marL="342900" lvl="0" indent="-342900" algn="l" rtl="0">
              <a:lnSpc>
                <a:spcPct val="100000"/>
              </a:lnSpc>
              <a:spcBef>
                <a:spcPts val="1000"/>
              </a:spcBef>
              <a:spcAft>
                <a:spcPts val="0"/>
              </a:spcAft>
              <a:buSzPts val="1760"/>
              <a:buFont typeface="Trebuchet MS"/>
              <a:buNone/>
            </a:pPr>
            <a:r>
              <a:rPr lang="en-US" sz="2200"/>
              <a:t>E.g. </a:t>
            </a:r>
            <a:r>
              <a:rPr lang="en-US" sz="2200" b="1">
                <a:solidFill>
                  <a:srgbClr val="FF0000"/>
                </a:solidFill>
              </a:rPr>
              <a:t>top –b</a:t>
            </a:r>
            <a:endParaRPr/>
          </a:p>
          <a:p>
            <a:pPr marL="742950" lvl="1" indent="-285750" algn="l" rtl="0">
              <a:lnSpc>
                <a:spcPct val="100000"/>
              </a:lnSpc>
              <a:spcBef>
                <a:spcPts val="1000"/>
              </a:spcBef>
              <a:spcAft>
                <a:spcPts val="0"/>
              </a:spcAft>
              <a:buSzPts val="1760"/>
              <a:buChar char="►"/>
            </a:pPr>
            <a:r>
              <a:rPr lang="en-US" sz="2200"/>
              <a:t>Batch mode. When you want to write the output of top to a file</a:t>
            </a:r>
            <a:endParaRPr/>
          </a:p>
          <a:p>
            <a:pPr marL="342900" lvl="0" indent="-342900" algn="l" rtl="0">
              <a:lnSpc>
                <a:spcPct val="100000"/>
              </a:lnSpc>
              <a:spcBef>
                <a:spcPts val="1000"/>
              </a:spcBef>
              <a:spcAft>
                <a:spcPts val="0"/>
              </a:spcAft>
              <a:buSzPts val="1760"/>
              <a:buFont typeface="Trebuchet MS"/>
              <a:buNone/>
            </a:pPr>
            <a:r>
              <a:rPr lang="en-US" sz="2200"/>
              <a:t>E.g. </a:t>
            </a:r>
            <a:r>
              <a:rPr lang="en-US" sz="2200" b="1">
                <a:solidFill>
                  <a:srgbClr val="FF0000"/>
                </a:solidFill>
              </a:rPr>
              <a:t>top –n 3</a:t>
            </a:r>
            <a:endParaRPr/>
          </a:p>
          <a:p>
            <a:pPr marL="742950" lvl="1" indent="-285750" algn="l" rtl="0">
              <a:lnSpc>
                <a:spcPct val="100000"/>
              </a:lnSpc>
              <a:spcBef>
                <a:spcPts val="1000"/>
              </a:spcBef>
              <a:spcAft>
                <a:spcPts val="0"/>
              </a:spcAft>
              <a:buSzPts val="1760"/>
              <a:buChar char="►"/>
            </a:pPr>
            <a:r>
              <a:rPr lang="en-US" sz="2200"/>
              <a:t>To cause the top to quit after the third refresh</a:t>
            </a:r>
            <a:endParaRPr/>
          </a:p>
          <a:p>
            <a:pPr marL="342900" lvl="0" indent="-342900" algn="l" rtl="0">
              <a:lnSpc>
                <a:spcPct val="100000"/>
              </a:lnSpc>
              <a:spcBef>
                <a:spcPts val="1000"/>
              </a:spcBef>
              <a:spcAft>
                <a:spcPts val="0"/>
              </a:spcAft>
              <a:buSzPts val="1760"/>
              <a:buFont typeface="Trebuchet MS"/>
              <a:buNone/>
            </a:pPr>
            <a:endParaRPr sz="2200"/>
          </a:p>
          <a:p>
            <a:pPr marL="742950" lvl="1" indent="-173990" algn="l" rtl="0">
              <a:lnSpc>
                <a:spcPct val="100000"/>
              </a:lnSpc>
              <a:spcBef>
                <a:spcPts val="1000"/>
              </a:spcBef>
              <a:spcAft>
                <a:spcPts val="0"/>
              </a:spcAft>
              <a:buSzPts val="1760"/>
              <a:buNone/>
            </a:pPr>
            <a:endParaRPr sz="2200"/>
          </a:p>
          <a:p>
            <a:pPr marL="742950" lvl="1" indent="-173990" algn="l" rtl="0">
              <a:lnSpc>
                <a:spcPct val="100000"/>
              </a:lnSpc>
              <a:spcBef>
                <a:spcPts val="1000"/>
              </a:spcBef>
              <a:spcAft>
                <a:spcPts val="0"/>
              </a:spcAft>
              <a:buSzPts val="1760"/>
              <a:buNone/>
            </a:pPr>
            <a:endParaRPr sz="2200"/>
          </a:p>
        </p:txBody>
      </p:sp>
      <p:sp>
        <p:nvSpPr>
          <p:cNvPr id="2388" name="Google Shape;2388;p311"/>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312"/>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288</a:t>
            </a:fld>
            <a:endParaRPr sz="1400" b="0" i="0" u="none" strike="noStrike" cap="none">
              <a:solidFill>
                <a:schemeClr val="dk1"/>
              </a:solidFill>
              <a:latin typeface="Arial"/>
              <a:ea typeface="Arial"/>
              <a:cs typeface="Arial"/>
              <a:sym typeface="Arial"/>
            </a:endParaRPr>
          </a:p>
        </p:txBody>
      </p:sp>
      <p:sp>
        <p:nvSpPr>
          <p:cNvPr id="2394" name="Google Shape;2394;p312"/>
          <p:cNvSpPr txBox="1">
            <a:spLocks noGrp="1"/>
          </p:cNvSpPr>
          <p:nvPr>
            <p:ph type="body" idx="4294967295"/>
          </p:nvPr>
        </p:nvSpPr>
        <p:spPr>
          <a:xfrm>
            <a:off x="454046" y="537845"/>
            <a:ext cx="11146221" cy="4953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Ending a Process</a:t>
            </a:r>
            <a:endParaRPr/>
          </a:p>
          <a:p>
            <a:pPr marL="342900" lvl="0" indent="-342900" algn="l" rtl="0">
              <a:lnSpc>
                <a:spcPct val="100000"/>
              </a:lnSpc>
              <a:spcBef>
                <a:spcPts val="1000"/>
              </a:spcBef>
              <a:spcAft>
                <a:spcPts val="0"/>
              </a:spcAft>
              <a:buSzPts val="1760"/>
              <a:buFont typeface="Trebuchet MS"/>
              <a:buNone/>
            </a:pPr>
            <a:r>
              <a:rPr lang="en-US" sz="2200" b="1">
                <a:solidFill>
                  <a:srgbClr val="FF0000"/>
                </a:solidFill>
              </a:rPr>
              <a:t>kill</a:t>
            </a:r>
            <a:r>
              <a:rPr lang="en-US" sz="2200"/>
              <a:t> and </a:t>
            </a:r>
            <a:r>
              <a:rPr lang="en-US" sz="2200" b="1">
                <a:solidFill>
                  <a:srgbClr val="FF0000"/>
                </a:solidFill>
              </a:rPr>
              <a:t>killall</a:t>
            </a:r>
            <a:endParaRPr sz="2200" b="1">
              <a:solidFill>
                <a:srgbClr val="FF0000"/>
              </a:solidFill>
            </a:endParaRPr>
          </a:p>
          <a:p>
            <a:pPr marL="742950" lvl="1" indent="-285750" algn="l" rtl="0">
              <a:lnSpc>
                <a:spcPct val="100000"/>
              </a:lnSpc>
              <a:spcBef>
                <a:spcPts val="1000"/>
              </a:spcBef>
              <a:spcAft>
                <a:spcPts val="0"/>
              </a:spcAft>
              <a:buSzPts val="1760"/>
              <a:buChar char="►"/>
            </a:pPr>
            <a:r>
              <a:rPr lang="en-US" sz="2200"/>
              <a:t>Terminate a process</a:t>
            </a:r>
            <a:endParaRPr/>
          </a:p>
          <a:p>
            <a:pPr marL="742950" lvl="1" indent="-285750" algn="l" rtl="0">
              <a:lnSpc>
                <a:spcPct val="100000"/>
              </a:lnSpc>
              <a:spcBef>
                <a:spcPts val="1000"/>
              </a:spcBef>
              <a:spcAft>
                <a:spcPts val="0"/>
              </a:spcAft>
              <a:buSzPts val="1760"/>
              <a:buChar char="►"/>
            </a:pPr>
            <a:r>
              <a:rPr lang="en-US" sz="2200" b="1">
                <a:solidFill>
                  <a:srgbClr val="FF0000"/>
                </a:solidFill>
              </a:rPr>
              <a:t>killall</a:t>
            </a:r>
            <a:endParaRPr sz="2200" b="1">
              <a:solidFill>
                <a:srgbClr val="FF0000"/>
              </a:solidFill>
            </a:endParaRPr>
          </a:p>
          <a:p>
            <a:pPr marL="1143000" lvl="2" indent="-228600" algn="l" rtl="0">
              <a:lnSpc>
                <a:spcPct val="100000"/>
              </a:lnSpc>
              <a:spcBef>
                <a:spcPts val="1000"/>
              </a:spcBef>
              <a:spcAft>
                <a:spcPts val="0"/>
              </a:spcAft>
              <a:buSzPts val="1760"/>
              <a:buChar char="►"/>
            </a:pPr>
            <a:r>
              <a:rPr lang="en-US" sz="2200"/>
              <a:t>Kills all processes with an indicated command name</a:t>
            </a:r>
            <a:endParaRPr/>
          </a:p>
          <a:p>
            <a:pPr marL="1143000" lvl="2" indent="-228600" algn="l" rtl="0">
              <a:lnSpc>
                <a:spcPct val="100000"/>
              </a:lnSpc>
              <a:spcBef>
                <a:spcPts val="1000"/>
              </a:spcBef>
              <a:spcAft>
                <a:spcPts val="0"/>
              </a:spcAft>
              <a:buSzPts val="1760"/>
              <a:buChar char="►"/>
            </a:pPr>
            <a:r>
              <a:rPr lang="en-US" sz="2200"/>
              <a:t>Needs the command name of the process</a:t>
            </a:r>
            <a:endParaRPr/>
          </a:p>
          <a:p>
            <a:pPr marL="742950" lvl="1" indent="-285750" algn="l" rtl="0">
              <a:lnSpc>
                <a:spcPct val="100000"/>
              </a:lnSpc>
              <a:spcBef>
                <a:spcPts val="1000"/>
              </a:spcBef>
              <a:spcAft>
                <a:spcPts val="0"/>
              </a:spcAft>
              <a:buSzPts val="1760"/>
              <a:buChar char="►"/>
            </a:pPr>
            <a:r>
              <a:rPr lang="en-US" sz="2200" b="1">
                <a:solidFill>
                  <a:srgbClr val="FF0000"/>
                </a:solidFill>
              </a:rPr>
              <a:t>kill</a:t>
            </a:r>
            <a:endParaRPr/>
          </a:p>
          <a:p>
            <a:pPr marL="1143000" lvl="2" indent="-228600" algn="l" rtl="0">
              <a:lnSpc>
                <a:spcPct val="100000"/>
              </a:lnSpc>
              <a:spcBef>
                <a:spcPts val="1000"/>
              </a:spcBef>
              <a:spcAft>
                <a:spcPts val="0"/>
              </a:spcAft>
              <a:buSzPts val="1760"/>
              <a:buChar char="►"/>
            </a:pPr>
            <a:r>
              <a:rPr lang="en-US" sz="2200"/>
              <a:t>Kills only the indicated process</a:t>
            </a:r>
            <a:endParaRPr/>
          </a:p>
          <a:p>
            <a:pPr marL="1143000" lvl="2" indent="-228600" algn="l" rtl="0">
              <a:lnSpc>
                <a:spcPct val="100000"/>
              </a:lnSpc>
              <a:spcBef>
                <a:spcPts val="1000"/>
              </a:spcBef>
              <a:spcAft>
                <a:spcPts val="0"/>
              </a:spcAft>
              <a:buSzPts val="1760"/>
              <a:buChar char="►"/>
            </a:pPr>
            <a:r>
              <a:rPr lang="en-US" sz="2200"/>
              <a:t>Needs the PID of the process</a:t>
            </a:r>
            <a:endParaRPr/>
          </a:p>
          <a:p>
            <a:pPr marL="742950" lvl="1" indent="-285750" algn="l" rtl="0">
              <a:lnSpc>
                <a:spcPct val="100000"/>
              </a:lnSpc>
              <a:spcBef>
                <a:spcPts val="1000"/>
              </a:spcBef>
              <a:spcAft>
                <a:spcPts val="0"/>
              </a:spcAft>
              <a:buSzPts val="1760"/>
              <a:buChar char="►"/>
            </a:pPr>
            <a:r>
              <a:rPr lang="en-US" sz="2200"/>
              <a:t>For example, if you enter </a:t>
            </a:r>
            <a:r>
              <a:rPr lang="en-US" sz="2200" i="1"/>
              <a:t>xeyes</a:t>
            </a:r>
            <a:r>
              <a:rPr lang="en-US" sz="2200"/>
              <a:t> at the command line to start the xeyes program (and the PID is 18734), you can enter </a:t>
            </a:r>
            <a:r>
              <a:rPr lang="en-US" sz="2200" b="1">
                <a:solidFill>
                  <a:srgbClr val="FF0000"/>
                </a:solidFill>
              </a:rPr>
              <a:t>kill 18734 </a:t>
            </a:r>
            <a:r>
              <a:rPr lang="en-US" sz="2200"/>
              <a:t>or </a:t>
            </a:r>
            <a:r>
              <a:rPr lang="en-US" sz="2200" b="1">
                <a:solidFill>
                  <a:srgbClr val="FF0000"/>
                </a:solidFill>
              </a:rPr>
              <a:t>killall xeyes </a:t>
            </a:r>
            <a:r>
              <a:rPr lang="en-US" sz="2200"/>
              <a:t>to end the process.</a:t>
            </a:r>
            <a:endParaRPr/>
          </a:p>
          <a:p>
            <a:pPr marL="742950" lvl="1" indent="-173990" algn="l" rtl="0">
              <a:lnSpc>
                <a:spcPct val="100000"/>
              </a:lnSpc>
              <a:spcBef>
                <a:spcPts val="1000"/>
              </a:spcBef>
              <a:spcAft>
                <a:spcPts val="0"/>
              </a:spcAft>
              <a:buSzPts val="1760"/>
              <a:buNone/>
            </a:pPr>
            <a:endParaRPr sz="2200"/>
          </a:p>
          <a:p>
            <a:pPr marL="457200" lvl="1" indent="0" algn="l" rtl="0">
              <a:lnSpc>
                <a:spcPct val="100000"/>
              </a:lnSpc>
              <a:spcBef>
                <a:spcPts val="1000"/>
              </a:spcBef>
              <a:spcAft>
                <a:spcPts val="0"/>
              </a:spcAft>
              <a:buSzPts val="1760"/>
              <a:buNone/>
            </a:pPr>
            <a:r>
              <a:rPr lang="en-US" sz="2200"/>
              <a:t>Note: Use </a:t>
            </a:r>
            <a:r>
              <a:rPr lang="en-US" sz="2200">
                <a:solidFill>
                  <a:srgbClr val="FF0000"/>
                </a:solidFill>
              </a:rPr>
              <a:t>jobs –l</a:t>
            </a:r>
            <a:r>
              <a:rPr lang="en-US" sz="2200"/>
              <a:t> to list the PID of a process</a:t>
            </a:r>
            <a:endParaRPr sz="2200"/>
          </a:p>
          <a:p>
            <a:pPr marL="342900" lvl="0" indent="-342900" algn="l" rtl="0">
              <a:lnSpc>
                <a:spcPct val="100000"/>
              </a:lnSpc>
              <a:spcBef>
                <a:spcPts val="1000"/>
              </a:spcBef>
              <a:spcAft>
                <a:spcPts val="0"/>
              </a:spcAft>
              <a:buSzPts val="1760"/>
              <a:buFont typeface="Trebuchet MS"/>
              <a:buNone/>
            </a:pPr>
            <a:endParaRPr sz="2200"/>
          </a:p>
        </p:txBody>
      </p:sp>
      <p:sp>
        <p:nvSpPr>
          <p:cNvPr id="2395" name="Google Shape;2395;p312"/>
          <p:cNvSpPr/>
          <p:nvPr/>
        </p:nvSpPr>
        <p:spPr>
          <a:xfrm>
            <a:off x="819806" y="-327025"/>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Manage Linux Processes </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313"/>
          <p:cNvSpPr txBox="1">
            <a:spLocks noGrp="1"/>
          </p:cNvSpPr>
          <p:nvPr>
            <p:ph type="title"/>
          </p:nvPr>
        </p:nvSpPr>
        <p:spPr>
          <a:xfrm>
            <a:off x="677334" y="0"/>
            <a:ext cx="10158306" cy="85344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Delayed and Detached Jobs</a:t>
            </a:r>
            <a:endParaRPr/>
          </a:p>
        </p:txBody>
      </p:sp>
      <p:sp>
        <p:nvSpPr>
          <p:cNvPr id="2401" name="Google Shape;2401;p313"/>
          <p:cNvSpPr txBox="1">
            <a:spLocks noGrp="1"/>
          </p:cNvSpPr>
          <p:nvPr>
            <p:ph type="body" idx="1"/>
          </p:nvPr>
        </p:nvSpPr>
        <p:spPr>
          <a:xfrm>
            <a:off x="677334" y="853441"/>
            <a:ext cx="9395580" cy="518792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Linux allows you to delay and even detach jobs, facilitating efficient utilization of system resources.</a:t>
            </a:r>
            <a:endParaRPr/>
          </a:p>
          <a:p>
            <a:pPr marL="342900" lvl="0" indent="-342900" algn="l" rtl="0">
              <a:lnSpc>
                <a:spcPct val="100000"/>
              </a:lnSpc>
              <a:spcBef>
                <a:spcPts val="1000"/>
              </a:spcBef>
              <a:spcAft>
                <a:spcPts val="0"/>
              </a:spcAft>
              <a:buSzPts val="1920"/>
              <a:buChar char="►"/>
            </a:pPr>
            <a:r>
              <a:rPr lang="en-US" sz="2400" b="1" u="sng"/>
              <a:t>Delay a job</a:t>
            </a:r>
            <a:r>
              <a:rPr lang="en-US" sz="2400" b="1"/>
              <a:t> </a:t>
            </a:r>
            <a:r>
              <a:rPr lang="en-US" sz="2400"/>
              <a:t>– A delayed job is a job that can be run at a specified time after the command is issued. For example, a CPU intensive job that slows down the system can be delayed until off-peak work hours.</a:t>
            </a:r>
            <a:endParaRPr/>
          </a:p>
          <a:p>
            <a:pPr marL="342900" lvl="0" indent="-342900" algn="l" rtl="0">
              <a:lnSpc>
                <a:spcPct val="100000"/>
              </a:lnSpc>
              <a:spcBef>
                <a:spcPts val="1000"/>
              </a:spcBef>
              <a:spcAft>
                <a:spcPts val="0"/>
              </a:spcAft>
              <a:buSzPts val="1920"/>
              <a:buChar char="►"/>
            </a:pPr>
            <a:r>
              <a:rPr lang="en-US" sz="2400" b="1" u="sng"/>
              <a:t>Detach a job</a:t>
            </a:r>
            <a:r>
              <a:rPr lang="en-US" sz="2400" b="1"/>
              <a:t> </a:t>
            </a:r>
            <a:r>
              <a:rPr lang="en-US" sz="2400"/>
              <a:t>– A detached job is a job that can be set to run after you log out of the system. For example, a task that will not be completed until you leave can be set to continue running even after you log out (detached) of the system. </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540856" y="118281"/>
            <a:ext cx="8596668" cy="92336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Exercise: </a:t>
            </a:r>
            <a:endParaRPr/>
          </a:p>
        </p:txBody>
      </p:sp>
      <p:sp>
        <p:nvSpPr>
          <p:cNvPr id="379" name="Google Shape;379;p53"/>
          <p:cNvSpPr txBox="1">
            <a:spLocks noGrp="1"/>
          </p:cNvSpPr>
          <p:nvPr>
            <p:ph type="body" idx="1"/>
          </p:nvPr>
        </p:nvSpPr>
        <p:spPr>
          <a:xfrm>
            <a:off x="272956" y="832514"/>
            <a:ext cx="10713492" cy="5208848"/>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Write the output for date command using each of the following format:</a:t>
            </a:r>
            <a:endParaRPr sz="2400"/>
          </a:p>
          <a:p>
            <a:pPr marL="457200" lvl="1" indent="0" algn="l" rtl="0">
              <a:lnSpc>
                <a:spcPct val="100000"/>
              </a:lnSpc>
              <a:spcBef>
                <a:spcPts val="1000"/>
              </a:spcBef>
              <a:spcAft>
                <a:spcPts val="0"/>
              </a:spcAft>
              <a:buSzPts val="1920"/>
              <a:buNone/>
            </a:pPr>
            <a:r>
              <a:rPr lang="en-US" sz="2400"/>
              <a:t>	$date “+This is the date: %B”		</a:t>
            </a:r>
            <a:endParaRPr sz="2400"/>
          </a:p>
          <a:p>
            <a:pPr marL="0" lvl="0" indent="0" algn="l" rtl="0">
              <a:lnSpc>
                <a:spcPct val="100000"/>
              </a:lnSpc>
              <a:spcBef>
                <a:spcPts val="1000"/>
              </a:spcBef>
              <a:spcAft>
                <a:spcPts val="0"/>
              </a:spcAft>
              <a:buSzPts val="1920"/>
              <a:buNone/>
            </a:pPr>
            <a:r>
              <a:rPr lang="en-US" sz="2400"/>
              <a:t>        Answer:</a:t>
            </a:r>
            <a:endParaRPr sz="2400"/>
          </a:p>
          <a:p>
            <a:pPr marL="342900" lvl="0" indent="-342900" algn="l" rtl="0">
              <a:lnSpc>
                <a:spcPct val="100000"/>
              </a:lnSpc>
              <a:spcBef>
                <a:spcPts val="1000"/>
              </a:spcBef>
              <a:spcAft>
                <a:spcPts val="0"/>
              </a:spcAft>
              <a:buSzPts val="1920"/>
              <a:buChar char="►"/>
            </a:pPr>
            <a:r>
              <a:rPr lang="en-US" sz="2400"/>
              <a:t>Write a command to show the date using each of the following format:</a:t>
            </a:r>
            <a:endParaRPr sz="2400"/>
          </a:p>
          <a:p>
            <a:pPr marL="457200" lvl="1" indent="0" algn="l" rtl="0">
              <a:lnSpc>
                <a:spcPct val="100000"/>
              </a:lnSpc>
              <a:spcBef>
                <a:spcPts val="1000"/>
              </a:spcBef>
              <a:spcAft>
                <a:spcPts val="0"/>
              </a:spcAft>
              <a:buSzPts val="1920"/>
              <a:buNone/>
            </a:pPr>
            <a:r>
              <a:rPr lang="en-US" sz="2400"/>
              <a:t>	Date: 27 September 2017		</a:t>
            </a:r>
            <a:endParaRPr sz="2400"/>
          </a:p>
          <a:p>
            <a:pPr marL="0" lvl="0" indent="0" algn="l" rtl="0">
              <a:lnSpc>
                <a:spcPct val="100000"/>
              </a:lnSpc>
              <a:spcBef>
                <a:spcPts val="1000"/>
              </a:spcBef>
              <a:spcAft>
                <a:spcPts val="0"/>
              </a:spcAft>
              <a:buSzPts val="1920"/>
              <a:buNone/>
            </a:pPr>
            <a:r>
              <a:rPr lang="en-US" sz="2400"/>
              <a:t>	Answer:</a:t>
            </a:r>
            <a:endParaRPr sz="2400"/>
          </a:p>
          <a:p>
            <a:pPr marL="457200" lvl="1" indent="0" algn="l" rtl="0">
              <a:lnSpc>
                <a:spcPct val="100000"/>
              </a:lnSpc>
              <a:spcBef>
                <a:spcPts val="1000"/>
              </a:spcBef>
              <a:spcAft>
                <a:spcPts val="0"/>
              </a:spcAft>
              <a:buSzPts val="1920"/>
              <a:buNone/>
            </a:pPr>
            <a:r>
              <a:rPr lang="en-US" sz="2400"/>
              <a:t>	Today is Wednesday (27/9/2017)	</a:t>
            </a:r>
            <a:endParaRPr sz="2400"/>
          </a:p>
          <a:p>
            <a:pPr marL="0" lvl="0" indent="0" algn="l" rtl="0">
              <a:lnSpc>
                <a:spcPct val="100000"/>
              </a:lnSpc>
              <a:spcBef>
                <a:spcPts val="1000"/>
              </a:spcBef>
              <a:spcAft>
                <a:spcPts val="0"/>
              </a:spcAft>
              <a:buSzPts val="1920"/>
              <a:buNone/>
            </a:pPr>
            <a:r>
              <a:rPr lang="en-US" sz="2400"/>
              <a:t>       Answer:</a:t>
            </a:r>
            <a:endParaRPr sz="2400"/>
          </a:p>
          <a:p>
            <a:pPr marL="457200" lvl="1" indent="0" algn="l" rtl="0">
              <a:lnSpc>
                <a:spcPct val="100000"/>
              </a:lnSpc>
              <a:spcBef>
                <a:spcPts val="1000"/>
              </a:spcBef>
              <a:spcAft>
                <a:spcPts val="0"/>
              </a:spcAft>
              <a:buSzPts val="1920"/>
              <a:buNone/>
            </a:pPr>
            <a:r>
              <a:rPr lang="en-US" sz="2400"/>
              <a:t>	Date Today: 27-9-2017 &amp; Time Now: 10:00 AM </a:t>
            </a:r>
            <a:endParaRPr sz="2400"/>
          </a:p>
          <a:p>
            <a:pPr marL="457200" lvl="1" indent="0" algn="l" rtl="0">
              <a:lnSpc>
                <a:spcPct val="100000"/>
              </a:lnSpc>
              <a:spcBef>
                <a:spcPts val="1000"/>
              </a:spcBef>
              <a:spcAft>
                <a:spcPts val="0"/>
              </a:spcAft>
              <a:buSzPts val="1920"/>
              <a:buNone/>
            </a:pPr>
            <a:r>
              <a:rPr lang="en-US" sz="2400"/>
              <a:t>Answer:</a:t>
            </a:r>
            <a:endParaRPr sz="2400" b="1" u="sng">
              <a:solidFill>
                <a:srgbClr val="FF0000"/>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sp>
        <p:nvSpPr>
          <p:cNvPr id="2406" name="Google Shape;2406;p314"/>
          <p:cNvSpPr txBox="1">
            <a:spLocks noGrp="1"/>
          </p:cNvSpPr>
          <p:nvPr>
            <p:ph type="title"/>
          </p:nvPr>
        </p:nvSpPr>
        <p:spPr>
          <a:xfrm>
            <a:off x="677334" y="0"/>
            <a:ext cx="11514666" cy="7391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Delay a job using sleep command</a:t>
            </a:r>
            <a:endParaRPr/>
          </a:p>
        </p:txBody>
      </p:sp>
      <p:sp>
        <p:nvSpPr>
          <p:cNvPr id="2407" name="Google Shape;2407;p314"/>
          <p:cNvSpPr txBox="1">
            <a:spLocks noGrp="1"/>
          </p:cNvSpPr>
          <p:nvPr>
            <p:ph type="body" idx="1"/>
          </p:nvPr>
        </p:nvSpPr>
        <p:spPr>
          <a:xfrm>
            <a:off x="677334" y="739140"/>
            <a:ext cx="11049846" cy="591311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600"/>
              <a:buChar char="►"/>
            </a:pPr>
            <a:r>
              <a:rPr lang="en-US" sz="2000"/>
              <a:t>To delay the start of a job, use the </a:t>
            </a:r>
            <a:r>
              <a:rPr lang="en-US" sz="2000" b="1" u="sng">
                <a:solidFill>
                  <a:srgbClr val="FF0000"/>
                </a:solidFill>
              </a:rPr>
              <a:t>sleep</a:t>
            </a:r>
            <a:r>
              <a:rPr lang="en-US" sz="2000"/>
              <a:t> command followed by the delay in seconds and the command name.</a:t>
            </a:r>
            <a:endParaRPr/>
          </a:p>
          <a:p>
            <a:pPr marL="0" lvl="0" indent="0" algn="l" rtl="0">
              <a:lnSpc>
                <a:spcPct val="100000"/>
              </a:lnSpc>
              <a:spcBef>
                <a:spcPts val="1000"/>
              </a:spcBef>
              <a:spcAft>
                <a:spcPts val="0"/>
              </a:spcAft>
              <a:buSzPts val="1600"/>
              <a:buNone/>
            </a:pPr>
            <a:r>
              <a:rPr lang="en-US" sz="2000"/>
              <a:t>	</a:t>
            </a:r>
            <a:r>
              <a:rPr lang="en-US" sz="2000" b="1">
                <a:solidFill>
                  <a:srgbClr val="FF0000"/>
                </a:solidFill>
              </a:rPr>
              <a:t>sleep NUMBER [SUFFIX]</a:t>
            </a:r>
            <a:endParaRPr/>
          </a:p>
          <a:p>
            <a:pPr marL="342900" lvl="0" indent="-342900" algn="l" rtl="0">
              <a:lnSpc>
                <a:spcPct val="100000"/>
              </a:lnSpc>
              <a:spcBef>
                <a:spcPts val="1000"/>
              </a:spcBef>
              <a:spcAft>
                <a:spcPts val="0"/>
              </a:spcAft>
              <a:buSzPts val="1600"/>
              <a:buChar char="►"/>
            </a:pPr>
            <a:r>
              <a:rPr lang="en-US" sz="2000"/>
              <a:t>where SUFFIX may be:</a:t>
            </a:r>
            <a:endParaRPr/>
          </a:p>
          <a:p>
            <a:pPr marL="0" lvl="0" indent="0" algn="l" rtl="0">
              <a:lnSpc>
                <a:spcPct val="100000"/>
              </a:lnSpc>
              <a:spcBef>
                <a:spcPts val="1000"/>
              </a:spcBef>
              <a:spcAft>
                <a:spcPts val="0"/>
              </a:spcAft>
              <a:buSzPts val="1600"/>
              <a:buNone/>
            </a:pPr>
            <a:r>
              <a:rPr lang="en-US" sz="2000" b="1"/>
              <a:t>	</a:t>
            </a:r>
            <a:r>
              <a:rPr lang="en-US" sz="2000" b="1">
                <a:solidFill>
                  <a:srgbClr val="FF0000"/>
                </a:solidFill>
              </a:rPr>
              <a:t>s</a:t>
            </a:r>
            <a:r>
              <a:rPr lang="en-US" sz="2000"/>
              <a:t> for seconds (the default)</a:t>
            </a:r>
            <a:endParaRPr/>
          </a:p>
          <a:p>
            <a:pPr marL="0" lvl="0" indent="0" algn="l" rtl="0">
              <a:lnSpc>
                <a:spcPct val="100000"/>
              </a:lnSpc>
              <a:spcBef>
                <a:spcPts val="1000"/>
              </a:spcBef>
              <a:spcAft>
                <a:spcPts val="0"/>
              </a:spcAft>
              <a:buSzPts val="1600"/>
              <a:buNone/>
            </a:pPr>
            <a:r>
              <a:rPr lang="en-US" sz="2000" b="1"/>
              <a:t>	</a:t>
            </a:r>
            <a:r>
              <a:rPr lang="en-US" sz="2000" b="1">
                <a:solidFill>
                  <a:srgbClr val="FF0000"/>
                </a:solidFill>
              </a:rPr>
              <a:t>m</a:t>
            </a:r>
            <a:r>
              <a:rPr lang="en-US" sz="2000"/>
              <a:t> for minutes.</a:t>
            </a:r>
            <a:endParaRPr/>
          </a:p>
          <a:p>
            <a:pPr marL="0" lvl="0" indent="0" algn="l" rtl="0">
              <a:lnSpc>
                <a:spcPct val="100000"/>
              </a:lnSpc>
              <a:spcBef>
                <a:spcPts val="1000"/>
              </a:spcBef>
              <a:spcAft>
                <a:spcPts val="0"/>
              </a:spcAft>
              <a:buSzPts val="1600"/>
              <a:buNone/>
            </a:pPr>
            <a:r>
              <a:rPr lang="en-US" sz="2000" b="1"/>
              <a:t>	</a:t>
            </a:r>
            <a:r>
              <a:rPr lang="en-US" sz="2000" b="1">
                <a:solidFill>
                  <a:srgbClr val="FF0000"/>
                </a:solidFill>
              </a:rPr>
              <a:t>h</a:t>
            </a:r>
            <a:r>
              <a:rPr lang="en-US" sz="2000"/>
              <a:t> for hours.</a:t>
            </a:r>
            <a:endParaRPr/>
          </a:p>
          <a:p>
            <a:pPr marL="0" lvl="0" indent="0" algn="l" rtl="0">
              <a:lnSpc>
                <a:spcPct val="100000"/>
              </a:lnSpc>
              <a:spcBef>
                <a:spcPts val="1000"/>
              </a:spcBef>
              <a:spcAft>
                <a:spcPts val="0"/>
              </a:spcAft>
              <a:buSzPts val="1600"/>
              <a:buNone/>
            </a:pPr>
            <a:r>
              <a:rPr lang="en-US" sz="2000" b="1"/>
              <a:t>	</a:t>
            </a:r>
            <a:r>
              <a:rPr lang="en-US" sz="2000" b="1">
                <a:solidFill>
                  <a:srgbClr val="FF0000"/>
                </a:solidFill>
              </a:rPr>
              <a:t>d</a:t>
            </a:r>
            <a:r>
              <a:rPr lang="en-US" sz="2000"/>
              <a:t> for days.</a:t>
            </a:r>
            <a:endParaRPr/>
          </a:p>
          <a:p>
            <a:pPr marL="342900" lvl="0" indent="-342900" algn="l" rtl="0">
              <a:lnSpc>
                <a:spcPct val="100000"/>
              </a:lnSpc>
              <a:spcBef>
                <a:spcPts val="1000"/>
              </a:spcBef>
              <a:spcAft>
                <a:spcPts val="0"/>
              </a:spcAft>
              <a:buSzPts val="1600"/>
              <a:buChar char="►"/>
            </a:pPr>
            <a:r>
              <a:rPr lang="en-US" sz="2000"/>
              <a:t>To sleep for </a:t>
            </a:r>
            <a:r>
              <a:rPr lang="en-US" sz="2000" b="1" u="sng"/>
              <a:t>5 seconds</a:t>
            </a:r>
            <a:r>
              <a:rPr lang="en-US" sz="2000"/>
              <a:t>, use:</a:t>
            </a:r>
            <a:endParaRPr/>
          </a:p>
          <a:p>
            <a:pPr marL="0" lvl="0" indent="0" algn="l" rtl="0">
              <a:lnSpc>
                <a:spcPct val="100000"/>
              </a:lnSpc>
              <a:spcBef>
                <a:spcPts val="1000"/>
              </a:spcBef>
              <a:spcAft>
                <a:spcPts val="0"/>
              </a:spcAft>
              <a:buSzPts val="1600"/>
              <a:buNone/>
            </a:pPr>
            <a:r>
              <a:rPr lang="en-US" sz="2000"/>
              <a:t>	</a:t>
            </a:r>
            <a:r>
              <a:rPr lang="en-US" sz="2000" b="1">
                <a:solidFill>
                  <a:srgbClr val="FF0000"/>
                </a:solidFill>
              </a:rPr>
              <a:t>sleep 5</a:t>
            </a:r>
            <a:endParaRPr/>
          </a:p>
          <a:p>
            <a:pPr marL="342900" lvl="0" indent="-342900" algn="l" rtl="0">
              <a:lnSpc>
                <a:spcPct val="100000"/>
              </a:lnSpc>
              <a:spcBef>
                <a:spcPts val="1000"/>
              </a:spcBef>
              <a:spcAft>
                <a:spcPts val="0"/>
              </a:spcAft>
              <a:buSzPts val="1600"/>
              <a:buChar char="►"/>
            </a:pPr>
            <a:r>
              <a:rPr lang="en-US" sz="2000"/>
              <a:t>To sleep for </a:t>
            </a:r>
            <a:r>
              <a:rPr lang="en-US" sz="2000" b="1" u="sng"/>
              <a:t>2 minutes</a:t>
            </a:r>
            <a:r>
              <a:rPr lang="en-US" sz="2000"/>
              <a:t>, use:</a:t>
            </a:r>
            <a:endParaRPr/>
          </a:p>
          <a:p>
            <a:pPr marL="0" lvl="0" indent="0" algn="l" rtl="0">
              <a:lnSpc>
                <a:spcPct val="100000"/>
              </a:lnSpc>
              <a:spcBef>
                <a:spcPts val="1000"/>
              </a:spcBef>
              <a:spcAft>
                <a:spcPts val="0"/>
              </a:spcAft>
              <a:buSzPts val="1600"/>
              <a:buNone/>
            </a:pPr>
            <a:r>
              <a:rPr lang="en-US" sz="2000"/>
              <a:t>	</a:t>
            </a:r>
            <a:r>
              <a:rPr lang="en-US" sz="2000" b="1">
                <a:solidFill>
                  <a:srgbClr val="FF0000"/>
                </a:solidFill>
              </a:rPr>
              <a:t>sleep 2m</a:t>
            </a:r>
            <a:endParaRPr/>
          </a:p>
          <a:p>
            <a:pPr marL="342900" lvl="0" indent="-342900" algn="l" rtl="0">
              <a:lnSpc>
                <a:spcPct val="100000"/>
              </a:lnSpc>
              <a:spcBef>
                <a:spcPts val="1000"/>
              </a:spcBef>
              <a:spcAft>
                <a:spcPts val="0"/>
              </a:spcAft>
              <a:buSzPts val="1600"/>
              <a:buChar char="►"/>
            </a:pPr>
            <a:r>
              <a:rPr lang="en-US" sz="2000"/>
              <a:t>To sleep for </a:t>
            </a:r>
            <a:r>
              <a:rPr lang="en-US" sz="2000" b="1" u="sng"/>
              <a:t>3 hours</a:t>
            </a:r>
            <a:r>
              <a:rPr lang="en-US" sz="2000"/>
              <a:t>, use:</a:t>
            </a:r>
            <a:endParaRPr/>
          </a:p>
          <a:p>
            <a:pPr marL="0" lvl="0" indent="0" algn="l" rtl="0">
              <a:lnSpc>
                <a:spcPct val="100000"/>
              </a:lnSpc>
              <a:spcBef>
                <a:spcPts val="1000"/>
              </a:spcBef>
              <a:spcAft>
                <a:spcPts val="0"/>
              </a:spcAft>
              <a:buSzPts val="1600"/>
              <a:buNone/>
            </a:pPr>
            <a:r>
              <a:rPr lang="en-US" sz="2000"/>
              <a:t>	</a:t>
            </a:r>
            <a:r>
              <a:rPr lang="en-US" sz="2000" b="1">
                <a:solidFill>
                  <a:srgbClr val="FF0000"/>
                </a:solidFill>
              </a:rPr>
              <a:t>sleep 3h</a:t>
            </a:r>
            <a:endParaRPr sz="2000" b="1">
              <a:solidFill>
                <a:srgbClr val="FF0000"/>
              </a:solidFill>
            </a:endParaRPr>
          </a:p>
          <a:p>
            <a:pPr marL="342900" lvl="0" indent="-241300" algn="l" rtl="0">
              <a:lnSpc>
                <a:spcPct val="100000"/>
              </a:lnSpc>
              <a:spcBef>
                <a:spcPts val="1000"/>
              </a:spcBef>
              <a:spcAft>
                <a:spcPts val="0"/>
              </a:spcAft>
              <a:buSzPts val="1600"/>
              <a:buNone/>
            </a:pPr>
            <a:endParaRPr sz="2000"/>
          </a:p>
          <a:p>
            <a:pPr marL="342900" lvl="0" indent="-241300" algn="l" rtl="0">
              <a:lnSpc>
                <a:spcPct val="100000"/>
              </a:lnSpc>
              <a:spcBef>
                <a:spcPts val="1000"/>
              </a:spcBef>
              <a:spcAft>
                <a:spcPts val="0"/>
              </a:spcAft>
              <a:buSzPts val="1600"/>
              <a:buNone/>
            </a:pPr>
            <a:endParaRPr sz="2000"/>
          </a:p>
          <a:p>
            <a:pPr marL="342900" lvl="0" indent="-241300" algn="l" rtl="0">
              <a:lnSpc>
                <a:spcPct val="100000"/>
              </a:lnSpc>
              <a:spcBef>
                <a:spcPts val="1000"/>
              </a:spcBef>
              <a:spcAft>
                <a:spcPts val="0"/>
              </a:spcAft>
              <a:buSzPts val="1600"/>
              <a:buNone/>
            </a:pPr>
            <a:endParaRPr sz="200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315"/>
          <p:cNvSpPr txBox="1">
            <a:spLocks noGrp="1"/>
          </p:cNvSpPr>
          <p:nvPr>
            <p:ph type="title"/>
          </p:nvPr>
        </p:nvSpPr>
        <p:spPr>
          <a:xfrm>
            <a:off x="677334" y="0"/>
            <a:ext cx="11514666" cy="7391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Delay a job using sleep command</a:t>
            </a:r>
            <a:endParaRPr/>
          </a:p>
        </p:txBody>
      </p:sp>
      <p:sp>
        <p:nvSpPr>
          <p:cNvPr id="2413" name="Google Shape;2413;p315"/>
          <p:cNvSpPr txBox="1">
            <a:spLocks noGrp="1"/>
          </p:cNvSpPr>
          <p:nvPr>
            <p:ph type="body" idx="1"/>
          </p:nvPr>
        </p:nvSpPr>
        <p:spPr>
          <a:xfrm>
            <a:off x="677334" y="739140"/>
            <a:ext cx="11049846" cy="5913119"/>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E.g </a:t>
            </a:r>
            <a:r>
              <a:rPr lang="en-US" b="1">
                <a:solidFill>
                  <a:srgbClr val="FF0000"/>
                </a:solidFill>
              </a:rPr>
              <a:t>sleep 5; date</a:t>
            </a:r>
            <a:endParaRPr/>
          </a:p>
          <a:p>
            <a:pPr marL="342900" lvl="0" indent="-342900" algn="l" rtl="0">
              <a:lnSpc>
                <a:spcPct val="100000"/>
              </a:lnSpc>
              <a:spcBef>
                <a:spcPts val="1000"/>
              </a:spcBef>
              <a:spcAft>
                <a:spcPts val="0"/>
              </a:spcAft>
              <a:buSzPts val="1440"/>
              <a:buChar char="►"/>
            </a:pPr>
            <a:r>
              <a:rPr lang="en-US"/>
              <a:t>Here is a simple example of sleep command in shell script:</a:t>
            </a:r>
            <a:endParaRPr/>
          </a:p>
          <a:p>
            <a:pPr marL="342900" lvl="0" indent="-251459" algn="l" rtl="0">
              <a:lnSpc>
                <a:spcPct val="100000"/>
              </a:lnSpc>
              <a:spcBef>
                <a:spcPts val="1000"/>
              </a:spcBef>
              <a:spcAft>
                <a:spcPts val="0"/>
              </a:spcAft>
              <a:buSzPts val="1440"/>
              <a:buNone/>
            </a:pPr>
            <a:endParaRPr/>
          </a:p>
          <a:p>
            <a:pPr marL="342900" lvl="0" indent="-251459" algn="l" rtl="0">
              <a:lnSpc>
                <a:spcPct val="100000"/>
              </a:lnSpc>
              <a:spcBef>
                <a:spcPts val="1000"/>
              </a:spcBef>
              <a:spcAft>
                <a:spcPts val="0"/>
              </a:spcAft>
              <a:buSzPts val="1440"/>
              <a:buNone/>
            </a:pPr>
            <a:endParaRPr/>
          </a:p>
          <a:p>
            <a:pPr marL="342900" lvl="0" indent="-251459" algn="l" rtl="0">
              <a:lnSpc>
                <a:spcPct val="100000"/>
              </a:lnSpc>
              <a:spcBef>
                <a:spcPts val="1000"/>
              </a:spcBef>
              <a:spcAft>
                <a:spcPts val="0"/>
              </a:spcAft>
              <a:buSzPts val="1440"/>
              <a:buNone/>
            </a:pPr>
            <a:endParaRPr/>
          </a:p>
        </p:txBody>
      </p:sp>
      <p:pic>
        <p:nvPicPr>
          <p:cNvPr id="2414" name="Google Shape;2414;p315"/>
          <p:cNvPicPr preferRelativeResize="0"/>
          <p:nvPr/>
        </p:nvPicPr>
        <p:blipFill rotWithShape="1">
          <a:blip r:embed="rId3">
            <a:alphaModFix/>
          </a:blip>
          <a:srcRect/>
          <a:stretch/>
        </p:blipFill>
        <p:spPr>
          <a:xfrm>
            <a:off x="567145" y="1748971"/>
            <a:ext cx="10767060" cy="2331720"/>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316"/>
          <p:cNvSpPr txBox="1">
            <a:spLocks noGrp="1"/>
          </p:cNvSpPr>
          <p:nvPr>
            <p:ph type="title"/>
          </p:nvPr>
        </p:nvSpPr>
        <p:spPr>
          <a:xfrm>
            <a:off x="581799" y="165764"/>
            <a:ext cx="8596668" cy="9220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Detach a job using nohup command</a:t>
            </a:r>
            <a:endParaRPr/>
          </a:p>
        </p:txBody>
      </p:sp>
      <p:sp>
        <p:nvSpPr>
          <p:cNvPr id="2420" name="Google Shape;2420;p316"/>
          <p:cNvSpPr txBox="1">
            <a:spLocks noGrp="1"/>
          </p:cNvSpPr>
          <p:nvPr>
            <p:ph type="body" idx="1"/>
          </p:nvPr>
        </p:nvSpPr>
        <p:spPr>
          <a:xfrm>
            <a:off x="581799" y="965563"/>
            <a:ext cx="10718547" cy="497836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680"/>
              <a:buChar char="►"/>
            </a:pPr>
            <a:r>
              <a:rPr lang="en-US" sz="2100">
                <a:latin typeface="Arial"/>
                <a:ea typeface="Arial"/>
                <a:cs typeface="Arial"/>
                <a:sym typeface="Arial"/>
              </a:rPr>
              <a:t>If you have a task that cannot be completed until after you leave work, or you have a task that is CPU-intensive and may slow the system, you can start the task before you leave and specify that it continues even after you logout of the system.</a:t>
            </a:r>
            <a:endParaRPr/>
          </a:p>
          <a:p>
            <a:pPr marL="342900" lvl="0" indent="-342900" algn="l" rtl="0">
              <a:lnSpc>
                <a:spcPct val="100000"/>
              </a:lnSpc>
              <a:spcBef>
                <a:spcPts val="1000"/>
              </a:spcBef>
              <a:spcAft>
                <a:spcPts val="0"/>
              </a:spcAft>
              <a:buSzPts val="1680"/>
              <a:buChar char="►"/>
            </a:pPr>
            <a:r>
              <a:rPr lang="en-US" sz="2100">
                <a:latin typeface="Arial"/>
                <a:ea typeface="Arial"/>
                <a:cs typeface="Arial"/>
                <a:sym typeface="Arial"/>
              </a:rPr>
              <a:t>You can do this by using the </a:t>
            </a:r>
            <a:r>
              <a:rPr lang="en-US" sz="2100" b="1" u="sng">
                <a:solidFill>
                  <a:srgbClr val="FF0000"/>
                </a:solidFill>
                <a:latin typeface="Arial"/>
                <a:ea typeface="Arial"/>
                <a:cs typeface="Arial"/>
                <a:sym typeface="Arial"/>
              </a:rPr>
              <a:t>nohup</a:t>
            </a:r>
            <a:r>
              <a:rPr lang="en-US" sz="2100">
                <a:latin typeface="Arial"/>
                <a:ea typeface="Arial"/>
                <a:cs typeface="Arial"/>
                <a:sym typeface="Arial"/>
              </a:rPr>
              <a:t> (no hangup) command. </a:t>
            </a:r>
            <a:endParaRPr/>
          </a:p>
          <a:p>
            <a:pPr marL="342900" lvl="0" indent="-342900" algn="l" rtl="0">
              <a:lnSpc>
                <a:spcPct val="100000"/>
              </a:lnSpc>
              <a:spcBef>
                <a:spcPts val="1000"/>
              </a:spcBef>
              <a:spcAft>
                <a:spcPts val="0"/>
              </a:spcAft>
              <a:buSzPts val="1680"/>
              <a:buChar char="►"/>
            </a:pPr>
            <a:r>
              <a:rPr lang="en-US" sz="2100">
                <a:latin typeface="Arial"/>
                <a:ea typeface="Arial"/>
                <a:cs typeface="Arial"/>
                <a:sym typeface="Arial"/>
              </a:rPr>
              <a:t>The nohup command should run in the background so that it does not tie up  your terminal. To enable a  command to run in the background after you have logged out, use the syntax </a:t>
            </a:r>
            <a:endParaRPr/>
          </a:p>
          <a:p>
            <a:pPr marL="0" lvl="0" indent="0" algn="l" rtl="0">
              <a:lnSpc>
                <a:spcPct val="100000"/>
              </a:lnSpc>
              <a:spcBef>
                <a:spcPts val="1000"/>
              </a:spcBef>
              <a:spcAft>
                <a:spcPts val="0"/>
              </a:spcAft>
              <a:buSzPts val="1680"/>
              <a:buNone/>
            </a:pPr>
            <a:r>
              <a:rPr lang="en-US" sz="2100">
                <a:latin typeface="Arial"/>
                <a:ea typeface="Arial"/>
                <a:cs typeface="Arial"/>
                <a:sym typeface="Arial"/>
              </a:rPr>
              <a:t>      </a:t>
            </a:r>
            <a:r>
              <a:rPr lang="en-US" sz="2100" b="1" u="sng">
                <a:solidFill>
                  <a:srgbClr val="FF0000"/>
                </a:solidFill>
                <a:latin typeface="Arial"/>
                <a:ea typeface="Arial"/>
                <a:cs typeface="Arial"/>
                <a:sym typeface="Arial"/>
              </a:rPr>
              <a:t>nohup [command] &amp;</a:t>
            </a:r>
            <a:endParaRPr/>
          </a:p>
          <a:p>
            <a:pPr marL="342900" lvl="0" indent="-342900" algn="l" rtl="0">
              <a:lnSpc>
                <a:spcPct val="100000"/>
              </a:lnSpc>
              <a:spcBef>
                <a:spcPts val="1000"/>
              </a:spcBef>
              <a:spcAft>
                <a:spcPts val="0"/>
              </a:spcAft>
              <a:buSzPts val="1680"/>
              <a:buChar char="►"/>
            </a:pPr>
            <a:r>
              <a:rPr lang="en-US" sz="2100">
                <a:latin typeface="Arial"/>
                <a:ea typeface="Arial"/>
                <a:cs typeface="Arial"/>
                <a:sym typeface="Arial"/>
              </a:rPr>
              <a:t>Example: </a:t>
            </a:r>
            <a:r>
              <a:rPr lang="en-US" sz="2100" b="1" u="sng">
                <a:solidFill>
                  <a:srgbClr val="0070C0"/>
                </a:solidFill>
                <a:latin typeface="Arial"/>
                <a:ea typeface="Arial"/>
                <a:cs typeface="Arial"/>
                <a:sym typeface="Arial"/>
              </a:rPr>
              <a:t>nohup find -size +100k &gt; log.txt &amp;</a:t>
            </a:r>
            <a:endParaRPr sz="2100" b="1" u="sng">
              <a:latin typeface="Arial"/>
              <a:ea typeface="Arial"/>
              <a:cs typeface="Arial"/>
              <a:sym typeface="Arial"/>
            </a:endParaRPr>
          </a:p>
          <a:p>
            <a:pPr marL="0" lvl="0" indent="0" algn="l" rtl="0">
              <a:lnSpc>
                <a:spcPct val="100000"/>
              </a:lnSpc>
              <a:spcBef>
                <a:spcPts val="1000"/>
              </a:spcBef>
              <a:spcAft>
                <a:spcPts val="0"/>
              </a:spcAft>
              <a:buSzPts val="1680"/>
              <a:buNone/>
            </a:pPr>
            <a:r>
              <a:rPr lang="en-US" sz="2100">
                <a:latin typeface="Arial"/>
                <a:ea typeface="Arial"/>
                <a:cs typeface="Arial"/>
                <a:sym typeface="Arial"/>
              </a:rPr>
              <a:t>	In this case, it will run the </a:t>
            </a:r>
            <a:r>
              <a:rPr lang="en-US" sz="2100" b="1">
                <a:latin typeface="Arial"/>
                <a:ea typeface="Arial"/>
                <a:cs typeface="Arial"/>
                <a:sym typeface="Arial"/>
              </a:rPr>
              <a:t>find</a:t>
            </a:r>
            <a:r>
              <a:rPr lang="en-US" sz="2100">
                <a:latin typeface="Arial"/>
                <a:ea typeface="Arial"/>
                <a:cs typeface="Arial"/>
                <a:sym typeface="Arial"/>
              </a:rPr>
              <a:t> command, instructing it to search for any file bigger 	than 100 kilobytes. </a:t>
            </a:r>
            <a:r>
              <a:rPr lang="en-US" sz="2100" b="1">
                <a:latin typeface="Arial"/>
                <a:ea typeface="Arial"/>
                <a:cs typeface="Arial"/>
                <a:sym typeface="Arial"/>
              </a:rPr>
              <a:t>find</a:t>
            </a:r>
            <a:r>
              <a:rPr lang="en-US" sz="2100">
                <a:latin typeface="Arial"/>
                <a:ea typeface="Arial"/>
                <a:cs typeface="Arial"/>
                <a:sym typeface="Arial"/>
              </a:rPr>
              <a:t> will continue to search even if the user logs out, and 	write its 	results to file </a:t>
            </a:r>
            <a:r>
              <a:rPr lang="en-US" sz="2100" b="1">
                <a:latin typeface="Arial"/>
                <a:ea typeface="Arial"/>
                <a:cs typeface="Arial"/>
                <a:sym typeface="Arial"/>
              </a:rPr>
              <a:t>log.txt</a:t>
            </a:r>
            <a:r>
              <a:rPr lang="en-US" sz="2100">
                <a:latin typeface="Arial"/>
                <a:ea typeface="Arial"/>
                <a:cs typeface="Arial"/>
                <a:sym typeface="Arial"/>
              </a:rPr>
              <a:t>.</a:t>
            </a:r>
            <a:endParaRPr sz="2100">
              <a:latin typeface="Arial"/>
              <a:ea typeface="Arial"/>
              <a:cs typeface="Arial"/>
              <a:sym typeface="Arial"/>
            </a:endParaRPr>
          </a:p>
          <a:p>
            <a:pPr marL="342900" lvl="0" indent="-342900" algn="l" rtl="0">
              <a:lnSpc>
                <a:spcPct val="100000"/>
              </a:lnSpc>
              <a:spcBef>
                <a:spcPts val="1000"/>
              </a:spcBef>
              <a:spcAft>
                <a:spcPts val="0"/>
              </a:spcAft>
              <a:buSzPts val="1680"/>
              <a:buFont typeface="Noto Sans Symbols"/>
              <a:buChar char="⮚"/>
            </a:pPr>
            <a:r>
              <a:rPr lang="en-US" sz="2100">
                <a:latin typeface="Arial"/>
                <a:ea typeface="Arial"/>
                <a:cs typeface="Arial"/>
                <a:sym typeface="Arial"/>
              </a:rPr>
              <a:t>	Example: </a:t>
            </a:r>
            <a:r>
              <a:rPr lang="en-US" sz="2100" b="1" u="sng">
                <a:solidFill>
                  <a:srgbClr val="0070C0"/>
                </a:solidFill>
                <a:latin typeface="Arial"/>
                <a:ea typeface="Arial"/>
                <a:cs typeface="Arial"/>
                <a:sym typeface="Arial"/>
              </a:rPr>
              <a:t>nohup myLongRunningJob.sh &amp;</a:t>
            </a:r>
            <a:r>
              <a:rPr lang="en-US" sz="2100" b="1" u="sng">
                <a:solidFill>
                  <a:schemeClr val="dk1"/>
                </a:solidFill>
              </a:rPr>
              <a:t> </a:t>
            </a:r>
            <a:endParaRPr sz="2100" b="1" u="sng">
              <a:latin typeface="Arial"/>
              <a:ea typeface="Arial"/>
              <a:cs typeface="Arial"/>
              <a:sym typeface="Arial"/>
            </a:endParaRPr>
          </a:p>
          <a:p>
            <a:pPr marL="0" lvl="0" indent="0" algn="l" rtl="0">
              <a:lnSpc>
                <a:spcPct val="100000"/>
              </a:lnSpc>
              <a:spcBef>
                <a:spcPts val="1000"/>
              </a:spcBef>
              <a:spcAft>
                <a:spcPts val="0"/>
              </a:spcAft>
              <a:buSzPts val="1680"/>
              <a:buNone/>
            </a:pPr>
            <a:r>
              <a:rPr lang="en-US" sz="2100">
                <a:latin typeface="Arial"/>
                <a:ea typeface="Arial"/>
                <a:cs typeface="Arial"/>
                <a:sym typeface="Arial"/>
              </a:rPr>
              <a:t>	In this case, if</a:t>
            </a:r>
            <a:r>
              <a:rPr lang="en-US" sz="2100">
                <a:solidFill>
                  <a:srgbClr val="5F5F5F"/>
                </a:solidFill>
                <a:latin typeface="Arial"/>
                <a:ea typeface="Arial"/>
                <a:cs typeface="Arial"/>
                <a:sym typeface="Arial"/>
              </a:rPr>
              <a:t> you want to log off and go home for the night, but you need to run a job 	(process) on your Linux system that's going to take a couple of hours. </a:t>
            </a:r>
            <a:endParaRPr/>
          </a:p>
          <a:p>
            <a:pPr marL="0" lvl="0" indent="0" algn="l" rtl="0">
              <a:lnSpc>
                <a:spcPct val="100000"/>
              </a:lnSpc>
              <a:spcBef>
                <a:spcPts val="1000"/>
              </a:spcBef>
              <a:spcAft>
                <a:spcPts val="0"/>
              </a:spcAft>
              <a:buSzPts val="1680"/>
              <a:buNone/>
            </a:pPr>
            <a:r>
              <a:rPr lang="en-US" sz="2100">
                <a:solidFill>
                  <a:srgbClr val="585858"/>
                </a:solidFill>
                <a:latin typeface="Arial"/>
                <a:ea typeface="Arial"/>
                <a:cs typeface="Arial"/>
                <a:sym typeface="Arial"/>
              </a:rPr>
              <a:t>	</a:t>
            </a:r>
            <a:endParaRPr sz="2100">
              <a:solidFill>
                <a:schemeClr val="dk1"/>
              </a:solidFill>
              <a:latin typeface="Arial"/>
              <a:ea typeface="Arial"/>
              <a:cs typeface="Arial"/>
              <a:sym typeface="Arial"/>
            </a:endParaRPr>
          </a:p>
          <a:p>
            <a:pPr marL="0" lvl="0" indent="0" algn="l" rtl="0">
              <a:lnSpc>
                <a:spcPct val="100000"/>
              </a:lnSpc>
              <a:spcBef>
                <a:spcPts val="1000"/>
              </a:spcBef>
              <a:spcAft>
                <a:spcPts val="0"/>
              </a:spcAft>
              <a:buSzPts val="1680"/>
              <a:buNone/>
            </a:pPr>
            <a:endParaRPr sz="2100"/>
          </a:p>
          <a:p>
            <a:pPr marL="0" lvl="0" indent="0" algn="l" rtl="0">
              <a:lnSpc>
                <a:spcPct val="100000"/>
              </a:lnSpc>
              <a:spcBef>
                <a:spcPts val="1000"/>
              </a:spcBef>
              <a:spcAft>
                <a:spcPts val="0"/>
              </a:spcAft>
              <a:buSzPts val="1680"/>
              <a:buNone/>
            </a:pPr>
            <a:r>
              <a:rPr lang="en-US" sz="2100"/>
              <a:t>     </a:t>
            </a:r>
            <a:endParaRPr sz="2100"/>
          </a:p>
        </p:txBody>
      </p:sp>
      <p:sp>
        <p:nvSpPr>
          <p:cNvPr id="2421" name="Google Shape;2421;p316"/>
          <p:cNvSpPr/>
          <p:nvPr/>
        </p:nvSpPr>
        <p:spPr>
          <a:xfrm>
            <a:off x="0" y="-53170"/>
            <a:ext cx="184731" cy="563540"/>
          </a:xfrm>
          <a:prstGeom prst="rect">
            <a:avLst/>
          </a:prstGeom>
          <a:solidFill>
            <a:srgbClr val="FEFEFC"/>
          </a:solidFill>
          <a:ln>
            <a:noFill/>
          </a:ln>
        </p:spPr>
        <p:txBody>
          <a:bodyPr spcFirstLastPara="1" wrap="square" lIns="91425" tIns="45700" rIns="91425" bIns="238050" anchor="ctr" anchorCtr="0">
            <a:noAutofit/>
          </a:bodyPr>
          <a:lstStyle/>
          <a:p>
            <a:pPr marL="0" marR="0" lvl="0" indent="0" algn="l" rtl="0">
              <a:lnSpc>
                <a:spcPct val="100000"/>
              </a:lnSpc>
              <a:spcBef>
                <a:spcPts val="0"/>
              </a:spcBef>
              <a:spcAft>
                <a:spcPts val="0"/>
              </a:spcAft>
              <a:buClr>
                <a:schemeClr val="dk1"/>
              </a:buClr>
              <a:buSzPts val="1800"/>
              <a:buFont typeface="Trebuchet MS"/>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317"/>
          <p:cNvSpPr txBox="1">
            <a:spLocks noGrp="1"/>
          </p:cNvSpPr>
          <p:nvPr>
            <p:ph type="body" idx="1"/>
          </p:nvPr>
        </p:nvSpPr>
        <p:spPr>
          <a:xfrm>
            <a:off x="819807" y="1252482"/>
            <a:ext cx="10957034" cy="5486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760"/>
              <a:buFont typeface="Trebuchet MS"/>
              <a:buNone/>
            </a:pPr>
            <a:r>
              <a:rPr lang="en-US" sz="2200"/>
              <a:t>Schedule Jobs (cron)</a:t>
            </a:r>
            <a:endParaRPr/>
          </a:p>
          <a:p>
            <a:pPr marL="900113" lvl="1" indent="-442913" algn="l" rtl="0">
              <a:lnSpc>
                <a:spcPct val="100000"/>
              </a:lnSpc>
              <a:spcBef>
                <a:spcPts val="1000"/>
              </a:spcBef>
              <a:spcAft>
                <a:spcPts val="0"/>
              </a:spcAft>
              <a:buSzPts val="1760"/>
              <a:buChar char="►"/>
            </a:pPr>
            <a:r>
              <a:rPr lang="en-US" sz="2200"/>
              <a:t>To carry out jobs on a regular basis by using the cron service (/usr/sbin/cron)</a:t>
            </a:r>
            <a:endParaRPr/>
          </a:p>
          <a:p>
            <a:pPr marL="900113" lvl="1" indent="-442913" algn="l" rtl="0">
              <a:lnSpc>
                <a:spcPct val="100000"/>
              </a:lnSpc>
              <a:spcBef>
                <a:spcPts val="1000"/>
              </a:spcBef>
              <a:spcAft>
                <a:spcPts val="0"/>
              </a:spcAft>
              <a:buSzPts val="1760"/>
              <a:buChar char="►"/>
            </a:pPr>
            <a:r>
              <a:rPr lang="en-US" sz="2200"/>
              <a:t>The services run as daemon and checks every minute to see if jobs have been scheduled.</a:t>
            </a:r>
            <a:endParaRPr sz="2200"/>
          </a:p>
          <a:p>
            <a:pPr marL="900113" lvl="1" indent="-442913" algn="l" rtl="0">
              <a:lnSpc>
                <a:spcPct val="100000"/>
              </a:lnSpc>
              <a:spcBef>
                <a:spcPts val="1000"/>
              </a:spcBef>
              <a:spcAft>
                <a:spcPts val="0"/>
              </a:spcAft>
              <a:buSzPts val="1760"/>
              <a:buChar char="►"/>
            </a:pPr>
            <a:r>
              <a:rPr lang="en-US" sz="2200"/>
              <a:t>Crontab (CRON TABle) is a file which contains the schedule of cron entries to be run and at specified times.</a:t>
            </a:r>
            <a:endParaRPr/>
          </a:p>
          <a:p>
            <a:pPr marL="900113" lvl="1" indent="-442913" algn="l" rtl="0">
              <a:lnSpc>
                <a:spcPct val="100000"/>
              </a:lnSpc>
              <a:spcBef>
                <a:spcPts val="1000"/>
              </a:spcBef>
              <a:spcAft>
                <a:spcPts val="0"/>
              </a:spcAft>
              <a:buSzPts val="1760"/>
              <a:buChar char="►"/>
            </a:pPr>
            <a:r>
              <a:rPr lang="en-US" sz="2200"/>
              <a:t>Two types of jobs can be defined with cron:</a:t>
            </a:r>
            <a:endParaRPr/>
          </a:p>
          <a:p>
            <a:pPr marL="1436688" lvl="2" indent="-522288" algn="l" rtl="0">
              <a:lnSpc>
                <a:spcPct val="100000"/>
              </a:lnSpc>
              <a:spcBef>
                <a:spcPts val="1000"/>
              </a:spcBef>
              <a:spcAft>
                <a:spcPts val="0"/>
              </a:spcAft>
              <a:buSzPts val="1760"/>
              <a:buChar char="►"/>
            </a:pPr>
            <a:r>
              <a:rPr lang="en-US" sz="2200"/>
              <a:t>System Jobs</a:t>
            </a:r>
            <a:endParaRPr/>
          </a:p>
          <a:p>
            <a:pPr marL="1436688" lvl="2" indent="-522288" algn="l" rtl="0">
              <a:lnSpc>
                <a:spcPct val="100000"/>
              </a:lnSpc>
              <a:spcBef>
                <a:spcPts val="1000"/>
              </a:spcBef>
              <a:spcAft>
                <a:spcPts val="0"/>
              </a:spcAft>
              <a:buSzPts val="1760"/>
              <a:buChar char="►"/>
            </a:pPr>
            <a:r>
              <a:rPr lang="en-US" sz="2200"/>
              <a:t>User Jobs</a:t>
            </a:r>
            <a:endParaRPr/>
          </a:p>
        </p:txBody>
      </p:sp>
      <p:sp>
        <p:nvSpPr>
          <p:cNvPr id="2427" name="Google Shape;2427;p317"/>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318"/>
          <p:cNvSpPr/>
          <p:nvPr/>
        </p:nvSpPr>
        <p:spPr>
          <a:xfrm>
            <a:off x="614855" y="1324302"/>
            <a:ext cx="11382703" cy="55336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    System Jobs</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To control system jobs, you can add lines to /etc/crontab file. </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For a detailed description of the syntax for /etc/crontab, enter </a:t>
            </a:r>
            <a:endParaRPr sz="2400" b="0" i="0" u="none" strike="noStrike" cap="none">
              <a:solidFill>
                <a:schemeClr val="dk1"/>
              </a:solidFill>
              <a:latin typeface="Arial"/>
              <a:ea typeface="Arial"/>
              <a:cs typeface="Arial"/>
              <a:sym typeface="Arial"/>
            </a:endParaRPr>
          </a:p>
          <a:p>
            <a:pPr marL="457200" marR="0" lvl="1" indent="0" algn="l" rtl="0">
              <a:lnSpc>
                <a:spcPct val="100000"/>
              </a:lnSpc>
              <a:spcBef>
                <a:spcPts val="48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    </a:t>
            </a:r>
            <a:r>
              <a:rPr lang="en-US" sz="2400" b="1" i="0" u="none" strike="noStrike" cap="none">
                <a:solidFill>
                  <a:srgbClr val="FF0000"/>
                </a:solidFill>
                <a:latin typeface="Arial"/>
                <a:ea typeface="Arial"/>
                <a:cs typeface="Arial"/>
                <a:sym typeface="Arial"/>
              </a:rPr>
              <a:t>man 5 crontab</a:t>
            </a:r>
            <a:r>
              <a:rPr lang="en-US" sz="24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Cron also has a way to specify crontabs at “system” level. </a:t>
            </a:r>
            <a:endParaRPr sz="2400" b="0" i="0" u="none" strike="noStrike" cap="none">
              <a:solidFill>
                <a:schemeClr val="dk1"/>
              </a:solidFill>
              <a:latin typeface="Arial"/>
              <a:ea typeface="Arial"/>
              <a:cs typeface="Arial"/>
              <a:sym typeface="Arial"/>
            </a:endParaRPr>
          </a:p>
          <a:p>
            <a:pPr marL="800100" marR="0" lvl="1" indent="-342900" algn="l" rtl="0">
              <a:lnSpc>
                <a:spcPct val="100000"/>
              </a:lnSpc>
              <a:spcBef>
                <a:spcPts val="64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 /etc/crontab file and the files in /etc/cron.d are “system crontabs”.</a:t>
            </a:r>
            <a:r>
              <a:rPr lang="en-US" sz="32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48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742950" marR="0" lvl="1" indent="-285750" algn="l" rtl="0">
              <a:lnSpc>
                <a:spcPct val="100000"/>
              </a:lnSpc>
              <a:spcBef>
                <a:spcPts val="48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graphicFrame>
        <p:nvGraphicFramePr>
          <p:cNvPr id="2433" name="Google Shape;2433;p318"/>
          <p:cNvGraphicFramePr/>
          <p:nvPr/>
        </p:nvGraphicFramePr>
        <p:xfrm>
          <a:off x="1172029" y="4357915"/>
          <a:ext cx="3000000" cy="3000000"/>
        </p:xfrm>
        <a:graphic>
          <a:graphicData uri="http://schemas.openxmlformats.org/drawingml/2006/table">
            <a:tbl>
              <a:tblPr>
                <a:noFill/>
                <a:tableStyleId>{C9DE93FA-2E25-400F-9FBD-89434640F52B}</a:tableStyleId>
              </a:tblPr>
              <a:tblGrid>
                <a:gridCol w="2363800">
                  <a:extLst>
                    <a:ext uri="{9D8B030D-6E8A-4147-A177-3AD203B41FA5}">
                      <a16:colId xmlns:a16="http://schemas.microsoft.com/office/drawing/2014/main" val="20000"/>
                    </a:ext>
                  </a:extLst>
                </a:gridCol>
                <a:gridCol w="4799000">
                  <a:extLst>
                    <a:ext uri="{9D8B030D-6E8A-4147-A177-3AD203B41FA5}">
                      <a16:colId xmlns:a16="http://schemas.microsoft.com/office/drawing/2014/main" val="20001"/>
                    </a:ext>
                  </a:extLst>
                </a:gridCol>
              </a:tblGrid>
              <a:tr h="465150">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/etc/cron.hourly</a:t>
                      </a:r>
                      <a:endParaRPr sz="22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Jobs are run on an hourly basis.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30225">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/etc/cron.daily</a:t>
                      </a:r>
                      <a:endParaRPr sz="22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Jobs are run on a daily basis.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31825">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/etc/cron.weekly</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Jobs are run on a monthly basis.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30225">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/etc/cron.monthly</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Jobs are run on a yearly basis.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34" name="Google Shape;2434;p318"/>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319"/>
          <p:cNvSpPr/>
          <p:nvPr/>
        </p:nvSpPr>
        <p:spPr>
          <a:xfrm>
            <a:off x="819807" y="1371600"/>
            <a:ext cx="8672536" cy="406265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System Jobs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sng" strike="noStrike" cap="none">
                <a:solidFill>
                  <a:schemeClr val="dk1"/>
                </a:solidFill>
                <a:latin typeface="Arial"/>
                <a:ea typeface="Arial"/>
                <a:cs typeface="Arial"/>
                <a:sym typeface="Arial"/>
              </a:rPr>
              <a:t>Example: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The key difference is the insertion of a field between the “day of week” field and the command field. This field is “run as user” field. Thus: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	</a:t>
            </a:r>
            <a:r>
              <a:rPr lang="en-US" sz="2200" b="1" i="0" u="none" strike="noStrike" cap="none">
                <a:solidFill>
                  <a:srgbClr val="FF0000"/>
                </a:solidFill>
                <a:latin typeface="Arial"/>
                <a:ea typeface="Arial"/>
                <a:cs typeface="Arial"/>
                <a:sym typeface="Arial"/>
              </a:rPr>
              <a:t>02 4 * * * root run-parts /etc/cron.daily</a:t>
            </a:r>
            <a:r>
              <a:rPr lang="en-US" sz="22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Arial"/>
                <a:ea typeface="Arial"/>
                <a:cs typeface="Arial"/>
                <a:sym typeface="Arial"/>
              </a:rPr>
              <a:t>will run “run-parts /etc/cron.daily” as root at 2 minutes past 4 a.m. every single day.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p:txBody>
      </p:sp>
      <p:sp>
        <p:nvSpPr>
          <p:cNvPr id="2440" name="Google Shape;2440;p319"/>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320"/>
          <p:cNvSpPr/>
          <p:nvPr/>
        </p:nvSpPr>
        <p:spPr>
          <a:xfrm>
            <a:off x="819807" y="1371600"/>
            <a:ext cx="11130455" cy="234069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User Jobs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The jobs if individual users are stored in the /var/spool/cron/tabs/ directory in files matching the usernames.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44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These files always belong to the user root.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Crontab Commands</a:t>
            </a:r>
            <a:endParaRPr sz="1400" b="0" i="0" u="none" strike="noStrike" cap="none">
              <a:solidFill>
                <a:srgbClr val="000000"/>
              </a:solidFill>
              <a:latin typeface="Arial"/>
              <a:ea typeface="Arial"/>
              <a:cs typeface="Arial"/>
              <a:sym typeface="Arial"/>
            </a:endParaRPr>
          </a:p>
        </p:txBody>
      </p:sp>
      <p:graphicFrame>
        <p:nvGraphicFramePr>
          <p:cNvPr id="2446" name="Google Shape;2446;p320"/>
          <p:cNvGraphicFramePr/>
          <p:nvPr/>
        </p:nvGraphicFramePr>
        <p:xfrm>
          <a:off x="1229710" y="3834211"/>
          <a:ext cx="3000000" cy="3000000"/>
        </p:xfrm>
        <a:graphic>
          <a:graphicData uri="http://schemas.openxmlformats.org/drawingml/2006/table">
            <a:tbl>
              <a:tblPr>
                <a:noFill/>
                <a:tableStyleId>{C9DE93FA-2E25-400F-9FBD-89434640F52B}</a:tableStyleId>
              </a:tblPr>
              <a:tblGrid>
                <a:gridCol w="2938300">
                  <a:extLst>
                    <a:ext uri="{9D8B030D-6E8A-4147-A177-3AD203B41FA5}">
                      <a16:colId xmlns:a16="http://schemas.microsoft.com/office/drawing/2014/main" val="20000"/>
                    </a:ext>
                  </a:extLst>
                </a:gridCol>
                <a:gridCol w="7135875">
                  <a:extLst>
                    <a:ext uri="{9D8B030D-6E8A-4147-A177-3AD203B41FA5}">
                      <a16:colId xmlns:a16="http://schemas.microsoft.com/office/drawing/2014/main" val="20001"/>
                    </a:ext>
                  </a:extLst>
                </a:gridCol>
              </a:tblGrid>
              <a:tr h="757675">
                <a:tc>
                  <a:txBody>
                    <a:bodyPr/>
                    <a:lstStyle/>
                    <a:p>
                      <a:pPr marL="114300" marR="0" lvl="1"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crontab -e       </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Edit your crontab file, or create one if it doesn't already exist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7650">
                <a:tc>
                  <a:txBody>
                    <a:bodyPr/>
                    <a:lstStyle/>
                    <a:p>
                      <a:pPr marL="119063"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crontab -l  </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Display your crontab file. </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67650">
                <a:tc>
                  <a:txBody>
                    <a:bodyPr/>
                    <a:lstStyle/>
                    <a:p>
                      <a:pPr marL="119063"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crontab -r   </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Remove your crontab file. </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94325">
                <a:tc>
                  <a:txBody>
                    <a:bodyPr/>
                    <a:lstStyle/>
                    <a:p>
                      <a:pPr marL="119063"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crontab -v   </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114300" marR="0" lvl="1"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Display the last time you edited your crontab file. (This option is only available on a few systems.) </a:t>
                      </a:r>
                      <a:endParaRPr sz="20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47" name="Google Shape;2447;p320"/>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321"/>
          <p:cNvSpPr/>
          <p:nvPr/>
        </p:nvSpPr>
        <p:spPr>
          <a:xfrm>
            <a:off x="819807" y="1194090"/>
            <a:ext cx="11372193" cy="1107996"/>
          </a:xfrm>
          <a:prstGeom prst="rect">
            <a:avLst/>
          </a:prstGeom>
          <a:noFill/>
          <a:ln>
            <a:noFill/>
          </a:ln>
        </p:spPr>
        <p:txBody>
          <a:bodyPr spcFirstLastPara="1" wrap="square" lIns="91425" tIns="45700" rIns="91425" bIns="45700" anchor="ctr" anchorCtr="0">
            <a:noAutofit/>
          </a:bodyPr>
          <a:lstStyle/>
          <a:p>
            <a:pPr marL="457200" marR="0" lvl="1" indent="-34290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Arial"/>
                <a:ea typeface="Arial"/>
                <a:cs typeface="Arial"/>
                <a:sym typeface="Arial"/>
              </a:rPr>
              <a:t>Crontab</a:t>
            </a:r>
            <a:r>
              <a:rPr lang="en-US" sz="2200" b="1" i="0" u="none" strike="noStrike" cap="none">
                <a:solidFill>
                  <a:schemeClr val="dk1"/>
                </a:solidFill>
                <a:latin typeface="Times New Roman"/>
                <a:ea typeface="Times New Roman"/>
                <a:cs typeface="Times New Roman"/>
                <a:sym typeface="Times New Roman"/>
              </a:rPr>
              <a:t>  </a:t>
            </a:r>
            <a:r>
              <a:rPr lang="en-US" sz="2200" b="0" i="0" u="none" strike="noStrike" cap="none">
                <a:solidFill>
                  <a:schemeClr val="dk1"/>
                </a:solidFill>
                <a:latin typeface="Arial"/>
                <a:ea typeface="Arial"/>
                <a:cs typeface="Arial"/>
                <a:sym typeface="Arial"/>
              </a:rPr>
              <a:t>File</a:t>
            </a:r>
            <a:r>
              <a:rPr lang="en-US" sz="2200" b="0" i="0" u="none" strike="noStrike" cap="none">
                <a:solidFill>
                  <a:schemeClr val="dk1"/>
                </a:solidFill>
                <a:latin typeface="Times New Roman"/>
                <a:ea typeface="Times New Roman"/>
                <a:cs typeface="Times New Roman"/>
                <a:sym typeface="Times New Roman"/>
              </a:rPr>
              <a:t/>
            </a:r>
            <a:br>
              <a:rPr lang="en-US" sz="2200" b="0" i="0" u="none" strike="noStrike" cap="none">
                <a:solidFill>
                  <a:schemeClr val="dk1"/>
                </a:solidFill>
                <a:latin typeface="Times New Roman"/>
                <a:ea typeface="Times New Roman"/>
                <a:cs typeface="Times New Roman"/>
                <a:sym typeface="Times New Roman"/>
              </a:rPr>
            </a:br>
            <a:r>
              <a:rPr lang="en-US" sz="2200" b="0" i="0" u="none" strike="noStrike" cap="none">
                <a:solidFill>
                  <a:schemeClr val="dk1"/>
                </a:solidFill>
                <a:latin typeface="Arial"/>
                <a:ea typeface="Arial"/>
                <a:cs typeface="Arial"/>
                <a:sym typeface="Arial"/>
              </a:rPr>
              <a:t>A crontab file has </a:t>
            </a:r>
            <a:r>
              <a:rPr lang="en-US" sz="2200" b="1" i="0" u="sng" strike="noStrike" cap="none">
                <a:solidFill>
                  <a:schemeClr val="dk1"/>
                </a:solidFill>
                <a:latin typeface="Arial"/>
                <a:ea typeface="Arial"/>
                <a:cs typeface="Arial"/>
                <a:sym typeface="Arial"/>
              </a:rPr>
              <a:t>five fields</a:t>
            </a:r>
            <a:r>
              <a:rPr lang="en-US" sz="2200" b="1" i="0" u="none" strike="noStrike" cap="none">
                <a:solidFill>
                  <a:schemeClr val="dk1"/>
                </a:solidFill>
                <a:latin typeface="Arial"/>
                <a:ea typeface="Arial"/>
                <a:cs typeface="Arial"/>
                <a:sym typeface="Arial"/>
              </a:rPr>
              <a:t> </a:t>
            </a:r>
            <a:r>
              <a:rPr lang="en-US" sz="2200" b="0" i="0" u="none" strike="noStrike" cap="none">
                <a:solidFill>
                  <a:schemeClr val="dk1"/>
                </a:solidFill>
                <a:latin typeface="Arial"/>
                <a:ea typeface="Arial"/>
                <a:cs typeface="Arial"/>
                <a:sym typeface="Arial"/>
              </a:rPr>
              <a:t>for specifying day , date and time  followed by the command to be run at that interval.</a:t>
            </a:r>
            <a:endParaRPr sz="2200" b="0" i="0" u="none" strike="noStrike" cap="none">
              <a:solidFill>
                <a:schemeClr val="dk1"/>
              </a:solidFill>
              <a:latin typeface="Arial"/>
              <a:ea typeface="Arial"/>
              <a:cs typeface="Arial"/>
              <a:sym typeface="Arial"/>
            </a:endParaRPr>
          </a:p>
        </p:txBody>
      </p:sp>
      <p:graphicFrame>
        <p:nvGraphicFramePr>
          <p:cNvPr id="2454" name="Google Shape;2454;p321"/>
          <p:cNvGraphicFramePr/>
          <p:nvPr/>
        </p:nvGraphicFramePr>
        <p:xfrm>
          <a:off x="1354012" y="2625773"/>
          <a:ext cx="3000000" cy="3000000"/>
        </p:xfrm>
        <a:graphic>
          <a:graphicData uri="http://schemas.openxmlformats.org/drawingml/2006/table">
            <a:tbl>
              <a:tblPr>
                <a:noFill/>
                <a:tableStyleId>{C9DE93FA-2E25-400F-9FBD-89434640F52B}</a:tableStyleId>
              </a:tblPr>
              <a:tblGrid>
                <a:gridCol w="7223125">
                  <a:extLst>
                    <a:ext uri="{9D8B030D-6E8A-4147-A177-3AD203B41FA5}">
                      <a16:colId xmlns:a16="http://schemas.microsoft.com/office/drawing/2014/main" val="20000"/>
                    </a:ext>
                  </a:extLst>
                </a:gridCol>
              </a:tblGrid>
              <a:tr h="2835275">
                <a:tc>
                  <a:txBody>
                    <a:bodyPr/>
                    <a:lstStyle/>
                    <a:p>
                      <a:pPr marL="0" marR="0" lvl="0" indent="0" algn="l" rtl="0">
                        <a:lnSpc>
                          <a:spcPct val="100000"/>
                        </a:lnSpc>
                        <a:spcBef>
                          <a:spcPts val="0"/>
                        </a:spcBef>
                        <a:spcAft>
                          <a:spcPts val="0"/>
                        </a:spcAft>
                        <a:buClr>
                          <a:schemeClr val="dk1"/>
                        </a:buClr>
                        <a:buSzPts val="2000"/>
                        <a:buFont typeface="Trebuchet MS"/>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     *   *   *    *  command to be executed</a:t>
                      </a:r>
                      <a:br>
                        <a:rPr lang="en-US" sz="2000" b="0" i="0" u="none" strike="noStrike" cap="none">
                          <a:solidFill>
                            <a:schemeClr val="dk1"/>
                          </a:solidFill>
                          <a:latin typeface="Times New Roman"/>
                          <a:ea typeface="Times New Roman"/>
                          <a:cs typeface="Times New Roman"/>
                          <a:sym typeface="Times New Roman"/>
                        </a:rPr>
                      </a:br>
                      <a:r>
                        <a:rPr lang="en-US" sz="2000" b="0" i="0" u="none" strike="noStrike" cap="none">
                          <a:solidFill>
                            <a:schemeClr val="dk1"/>
                          </a:solidFill>
                          <a:latin typeface="Times New Roman"/>
                          <a:ea typeface="Times New Roman"/>
                          <a:cs typeface="Times New Roman"/>
                          <a:sym typeface="Times New Roman"/>
                        </a:rPr>
                        <a:t>-     -    -    -    -</a:t>
                      </a:r>
                      <a:br>
                        <a:rPr lang="en-US" sz="2000" b="0" i="0" u="none" strike="noStrike" cap="none">
                          <a:solidFill>
                            <a:schemeClr val="dk1"/>
                          </a:solidFill>
                          <a:latin typeface="Times New Roman"/>
                          <a:ea typeface="Times New Roman"/>
                          <a:cs typeface="Times New Roman"/>
                          <a:sym typeface="Times New Roman"/>
                        </a:rPr>
                      </a:br>
                      <a:r>
                        <a:rPr lang="en-US" sz="2000" b="0" i="0" u="none" strike="noStrike" cap="none">
                          <a:solidFill>
                            <a:schemeClr val="dk1"/>
                          </a:solidFill>
                          <a:latin typeface="Times New Roman"/>
                          <a:ea typeface="Times New Roman"/>
                          <a:cs typeface="Times New Roman"/>
                          <a:sym typeface="Times New Roman"/>
                        </a:rPr>
                        <a:t>|     |     |     |     |</a:t>
                      </a:r>
                      <a:br>
                        <a:rPr lang="en-US" sz="2000" b="0" i="0" u="none" strike="noStrike" cap="none">
                          <a:solidFill>
                            <a:schemeClr val="dk1"/>
                          </a:solidFill>
                          <a:latin typeface="Times New Roman"/>
                          <a:ea typeface="Times New Roman"/>
                          <a:cs typeface="Times New Roman"/>
                          <a:sym typeface="Times New Roman"/>
                        </a:rPr>
                      </a:br>
                      <a:r>
                        <a:rPr lang="en-US" sz="2000" b="0" i="0" u="none" strike="noStrike" cap="none">
                          <a:solidFill>
                            <a:schemeClr val="dk1"/>
                          </a:solidFill>
                          <a:latin typeface="Times New Roman"/>
                          <a:ea typeface="Times New Roman"/>
                          <a:cs typeface="Times New Roman"/>
                          <a:sym typeface="Times New Roman"/>
                        </a:rPr>
                        <a:t>|     |     |     |     +----- day of week (0 - 6) (Sunday=0)</a:t>
                      </a:r>
                      <a:br>
                        <a:rPr lang="en-US" sz="2000" b="0" i="0" u="none" strike="noStrike" cap="none">
                          <a:solidFill>
                            <a:schemeClr val="dk1"/>
                          </a:solidFill>
                          <a:latin typeface="Times New Roman"/>
                          <a:ea typeface="Times New Roman"/>
                          <a:cs typeface="Times New Roman"/>
                          <a:sym typeface="Times New Roman"/>
                        </a:rPr>
                      </a:br>
                      <a:r>
                        <a:rPr lang="en-US" sz="2000" b="0" i="0" u="none" strike="noStrike" cap="none">
                          <a:solidFill>
                            <a:schemeClr val="dk1"/>
                          </a:solidFill>
                          <a:latin typeface="Times New Roman"/>
                          <a:ea typeface="Times New Roman"/>
                          <a:cs typeface="Times New Roman"/>
                          <a:sym typeface="Times New Roman"/>
                        </a:rPr>
                        <a:t>|     |     |     +------- month (1 - 12)</a:t>
                      </a:r>
                      <a:br>
                        <a:rPr lang="en-US" sz="2000" b="0" i="0" u="none" strike="noStrike" cap="none">
                          <a:solidFill>
                            <a:schemeClr val="dk1"/>
                          </a:solidFill>
                          <a:latin typeface="Times New Roman"/>
                          <a:ea typeface="Times New Roman"/>
                          <a:cs typeface="Times New Roman"/>
                          <a:sym typeface="Times New Roman"/>
                        </a:rPr>
                      </a:br>
                      <a:r>
                        <a:rPr lang="en-US" sz="2000" b="0" i="0" u="none" strike="noStrike" cap="none">
                          <a:solidFill>
                            <a:schemeClr val="dk1"/>
                          </a:solidFill>
                          <a:latin typeface="Times New Roman"/>
                          <a:ea typeface="Times New Roman"/>
                          <a:cs typeface="Times New Roman"/>
                          <a:sym typeface="Times New Roman"/>
                        </a:rPr>
                        <a:t>|     |     +--------- day of month (1 - 31)</a:t>
                      </a:r>
                      <a:br>
                        <a:rPr lang="en-US" sz="2000" b="0" i="0" u="none" strike="noStrike" cap="none">
                          <a:solidFill>
                            <a:schemeClr val="dk1"/>
                          </a:solidFill>
                          <a:latin typeface="Times New Roman"/>
                          <a:ea typeface="Times New Roman"/>
                          <a:cs typeface="Times New Roman"/>
                          <a:sym typeface="Times New Roman"/>
                        </a:rPr>
                      </a:br>
                      <a:r>
                        <a:rPr lang="en-US" sz="2000" b="0" i="0" u="none" strike="noStrike" cap="none">
                          <a:solidFill>
                            <a:schemeClr val="dk1"/>
                          </a:solidFill>
                          <a:latin typeface="Times New Roman"/>
                          <a:ea typeface="Times New Roman"/>
                          <a:cs typeface="Times New Roman"/>
                          <a:sym typeface="Times New Roman"/>
                        </a:rPr>
                        <a:t>|     +----------- hour (0 - 23)</a:t>
                      </a:r>
                      <a:br>
                        <a:rPr lang="en-US" sz="2000" b="0" i="0" u="none" strike="noStrike" cap="none">
                          <a:solidFill>
                            <a:schemeClr val="dk1"/>
                          </a:solidFill>
                          <a:latin typeface="Times New Roman"/>
                          <a:ea typeface="Times New Roman"/>
                          <a:cs typeface="Times New Roman"/>
                          <a:sym typeface="Times New Roman"/>
                        </a:rPr>
                      </a:br>
                      <a:r>
                        <a:rPr lang="en-US" sz="2000" b="0" i="0" u="none" strike="noStrike" cap="none">
                          <a:solidFill>
                            <a:schemeClr val="dk1"/>
                          </a:solidFill>
                          <a:latin typeface="Times New Roman"/>
                          <a:ea typeface="Times New Roman"/>
                          <a:cs typeface="Times New Roman"/>
                          <a:sym typeface="Times New Roman"/>
                        </a:rPr>
                        <a:t>+------------- min (0 - 59)</a:t>
                      </a:r>
                      <a:endParaRPr sz="2000" b="0" i="0" u="none" strike="noStrike" cap="none">
                        <a:solidFill>
                          <a:schemeClr val="dk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BDBDB"/>
                    </a:solidFill>
                  </a:tcPr>
                </a:tc>
                <a:extLst>
                  <a:ext uri="{0D108BD9-81ED-4DB2-BD59-A6C34878D82A}">
                    <a16:rowId xmlns:a16="http://schemas.microsoft.com/office/drawing/2014/main" val="10000"/>
                  </a:ext>
                </a:extLst>
              </a:tr>
            </a:tbl>
          </a:graphicData>
        </a:graphic>
      </p:graphicFrame>
      <p:sp>
        <p:nvSpPr>
          <p:cNvPr id="2455" name="Google Shape;2455;p321"/>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pic>
        <p:nvPicPr>
          <p:cNvPr id="2456" name="Google Shape;2456;p321"/>
          <p:cNvPicPr preferRelativeResize="0"/>
          <p:nvPr/>
        </p:nvPicPr>
        <p:blipFill rotWithShape="1">
          <a:blip r:embed="rId3">
            <a:alphaModFix/>
          </a:blip>
          <a:srcRect/>
          <a:stretch/>
        </p:blipFill>
        <p:spPr>
          <a:xfrm>
            <a:off x="1354012" y="5784735"/>
            <a:ext cx="5981700" cy="695325"/>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322"/>
          <p:cNvSpPr txBox="1">
            <a:spLocks noGrp="1"/>
          </p:cNvSpPr>
          <p:nvPr>
            <p:ph type="body" idx="1"/>
          </p:nvPr>
        </p:nvSpPr>
        <p:spPr>
          <a:xfrm>
            <a:off x="819807" y="1412242"/>
            <a:ext cx="10662745" cy="4828904"/>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760"/>
              <a:buNone/>
            </a:pPr>
            <a:r>
              <a:rPr lang="en-US" sz="2200" b="1"/>
              <a:t>Use of operators</a:t>
            </a:r>
            <a:endParaRPr/>
          </a:p>
          <a:p>
            <a:pPr marL="900113" lvl="1" indent="-442913" algn="l" rtl="0">
              <a:lnSpc>
                <a:spcPct val="80000"/>
              </a:lnSpc>
              <a:spcBef>
                <a:spcPts val="1000"/>
              </a:spcBef>
              <a:spcAft>
                <a:spcPts val="0"/>
              </a:spcAft>
              <a:buSzPts val="1760"/>
              <a:buChar char="►"/>
            </a:pPr>
            <a:r>
              <a:rPr lang="en-US" sz="2200"/>
              <a:t>An operator allows you to specify multiple values in a field. There are three operators:</a:t>
            </a:r>
            <a:endParaRPr/>
          </a:p>
          <a:p>
            <a:pPr marL="900113" lvl="1" indent="-331153" algn="l" rtl="0">
              <a:lnSpc>
                <a:spcPct val="80000"/>
              </a:lnSpc>
              <a:spcBef>
                <a:spcPts val="1000"/>
              </a:spcBef>
              <a:spcAft>
                <a:spcPts val="0"/>
              </a:spcAft>
              <a:buSzPts val="1760"/>
              <a:buNone/>
            </a:pPr>
            <a:endParaRPr sz="2200"/>
          </a:p>
          <a:p>
            <a:pPr marL="900113" lvl="1" indent="-442913" algn="l" rtl="0">
              <a:lnSpc>
                <a:spcPct val="80000"/>
              </a:lnSpc>
              <a:spcBef>
                <a:spcPts val="1000"/>
              </a:spcBef>
              <a:spcAft>
                <a:spcPts val="0"/>
              </a:spcAft>
              <a:buSzPts val="1760"/>
              <a:buChar char="►"/>
            </a:pPr>
            <a:r>
              <a:rPr lang="en-US" sz="2200"/>
              <a:t>The asterisk (*) : This operator specifies all possible values for a field. For example, an asterisk in the hour time field would be equivalent to every hour or an asterisk in the month field would be equivalent to every month. </a:t>
            </a:r>
            <a:endParaRPr/>
          </a:p>
          <a:p>
            <a:pPr marL="900113" lvl="1" indent="-442913" algn="l" rtl="0">
              <a:lnSpc>
                <a:spcPct val="80000"/>
              </a:lnSpc>
              <a:spcBef>
                <a:spcPts val="1000"/>
              </a:spcBef>
              <a:spcAft>
                <a:spcPts val="0"/>
              </a:spcAft>
              <a:buSzPts val="1760"/>
              <a:buFont typeface="Trebuchet MS"/>
              <a:buNone/>
            </a:pPr>
            <a:endParaRPr sz="2200"/>
          </a:p>
          <a:p>
            <a:pPr marL="900113" lvl="1" indent="-442913" algn="l" rtl="0">
              <a:lnSpc>
                <a:spcPct val="80000"/>
              </a:lnSpc>
              <a:spcBef>
                <a:spcPts val="1000"/>
              </a:spcBef>
              <a:spcAft>
                <a:spcPts val="0"/>
              </a:spcAft>
              <a:buSzPts val="1760"/>
              <a:buChar char="►"/>
            </a:pPr>
            <a:r>
              <a:rPr lang="en-US" sz="2200"/>
              <a:t>The comma (,) : This operator specifies a list of values, for example: "1,5,10,15,20, 25". </a:t>
            </a:r>
            <a:endParaRPr/>
          </a:p>
          <a:p>
            <a:pPr marL="900113" lvl="1" indent="-442913" algn="l" rtl="0">
              <a:lnSpc>
                <a:spcPct val="80000"/>
              </a:lnSpc>
              <a:spcBef>
                <a:spcPts val="1000"/>
              </a:spcBef>
              <a:spcAft>
                <a:spcPts val="0"/>
              </a:spcAft>
              <a:buSzPts val="1760"/>
              <a:buFont typeface="Trebuchet MS"/>
              <a:buNone/>
            </a:pPr>
            <a:endParaRPr sz="2200"/>
          </a:p>
          <a:p>
            <a:pPr marL="900113" lvl="1" indent="-442913" algn="l" rtl="0">
              <a:lnSpc>
                <a:spcPct val="80000"/>
              </a:lnSpc>
              <a:spcBef>
                <a:spcPts val="1000"/>
              </a:spcBef>
              <a:spcAft>
                <a:spcPts val="0"/>
              </a:spcAft>
              <a:buSzPts val="1760"/>
              <a:buChar char="►"/>
            </a:pPr>
            <a:r>
              <a:rPr lang="en-US" sz="2200"/>
              <a:t>The dash (-) : This operator specifies a range of values, for example: "5-15" days , which is equivalent to typing "5,6,7,8,9,....,13,14,15" using the comma operator. </a:t>
            </a:r>
            <a:endParaRPr/>
          </a:p>
          <a:p>
            <a:pPr marL="342900" lvl="0" indent="-231140" algn="l" rtl="0">
              <a:lnSpc>
                <a:spcPct val="80000"/>
              </a:lnSpc>
              <a:spcBef>
                <a:spcPts val="1000"/>
              </a:spcBef>
              <a:spcAft>
                <a:spcPts val="0"/>
              </a:spcAft>
              <a:buSzPts val="1760"/>
              <a:buNone/>
            </a:pPr>
            <a:endParaRPr sz="2200"/>
          </a:p>
        </p:txBody>
      </p:sp>
      <p:sp>
        <p:nvSpPr>
          <p:cNvPr id="2462" name="Google Shape;2462;p322"/>
          <p:cNvSpPr/>
          <p:nvPr/>
        </p:nvSpPr>
        <p:spPr>
          <a:xfrm>
            <a:off x="819807" y="228600"/>
            <a:ext cx="9771993"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323"/>
          <p:cNvSpPr txBox="1">
            <a:spLocks noGrp="1"/>
          </p:cNvSpPr>
          <p:nvPr>
            <p:ph type="body" idx="1"/>
          </p:nvPr>
        </p:nvSpPr>
        <p:spPr>
          <a:xfrm>
            <a:off x="518886" y="1324303"/>
            <a:ext cx="4113057" cy="44862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40"/>
              <a:buNone/>
            </a:pPr>
            <a:r>
              <a:rPr lang="en-US"/>
              <a:t>Scheduling commands with at</a:t>
            </a:r>
            <a:endParaRPr/>
          </a:p>
          <a:p>
            <a:pPr marL="342900" lvl="0" indent="-342900" algn="l" rtl="0">
              <a:lnSpc>
                <a:spcPct val="100000"/>
              </a:lnSpc>
              <a:spcBef>
                <a:spcPts val="1000"/>
              </a:spcBef>
              <a:spcAft>
                <a:spcPts val="0"/>
              </a:spcAft>
              <a:buSzPts val="1440"/>
              <a:buChar char="►"/>
            </a:pPr>
            <a:r>
              <a:rPr lang="en-US"/>
              <a:t>The </a:t>
            </a:r>
            <a:r>
              <a:rPr lang="en-US" b="1" u="sng">
                <a:solidFill>
                  <a:srgbClr val="FF0000"/>
                </a:solidFill>
              </a:rPr>
              <a:t>at</a:t>
            </a:r>
            <a:r>
              <a:rPr lang="en-US"/>
              <a:t> command daemon can be used to schedule a command to execute once in the future</a:t>
            </a:r>
            <a:endParaRPr/>
          </a:p>
          <a:p>
            <a:pPr marL="342900" lvl="0" indent="-342900" algn="l" rtl="0">
              <a:lnSpc>
                <a:spcPct val="100000"/>
              </a:lnSpc>
              <a:spcBef>
                <a:spcPts val="1000"/>
              </a:spcBef>
              <a:spcAft>
                <a:spcPts val="0"/>
              </a:spcAft>
              <a:buSzPts val="1440"/>
              <a:buChar char="►"/>
            </a:pPr>
            <a:r>
              <a:rPr lang="en-US"/>
              <a:t>Some common time formats used with the at command are listed in Table 1 </a:t>
            </a:r>
            <a:endParaRPr/>
          </a:p>
          <a:p>
            <a:pPr marL="342900" lvl="0" indent="-251459" algn="l" rtl="0">
              <a:lnSpc>
                <a:spcPct val="100000"/>
              </a:lnSpc>
              <a:spcBef>
                <a:spcPts val="1000"/>
              </a:spcBef>
              <a:spcAft>
                <a:spcPts val="0"/>
              </a:spcAft>
              <a:buSzPts val="1440"/>
              <a:buNone/>
            </a:pPr>
            <a:endParaRPr/>
          </a:p>
          <a:p>
            <a:pPr marL="0" lvl="0" indent="0" algn="l" rtl="0">
              <a:lnSpc>
                <a:spcPct val="100000"/>
              </a:lnSpc>
              <a:spcBef>
                <a:spcPts val="1000"/>
              </a:spcBef>
              <a:spcAft>
                <a:spcPts val="0"/>
              </a:spcAft>
              <a:buSzPts val="1440"/>
              <a:buNone/>
            </a:pPr>
            <a:r>
              <a:rPr lang="en-US" i="1">
                <a:solidFill>
                  <a:srgbClr val="002060"/>
                </a:solidFill>
              </a:rPr>
              <a:t>Note: sudo apt install at</a:t>
            </a:r>
            <a:endParaRPr i="1">
              <a:solidFill>
                <a:srgbClr val="002060"/>
              </a:solidFill>
            </a:endParaRPr>
          </a:p>
        </p:txBody>
      </p:sp>
      <p:sp>
        <p:nvSpPr>
          <p:cNvPr id="2469" name="Google Shape;2469;p323"/>
          <p:cNvSpPr txBox="1">
            <a:spLocks noGrp="1"/>
          </p:cNvSpPr>
          <p:nvPr>
            <p:ph type="title"/>
          </p:nvPr>
        </p:nvSpPr>
        <p:spPr>
          <a:xfrm>
            <a:off x="652923" y="3503"/>
            <a:ext cx="8596668" cy="132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pic>
        <p:nvPicPr>
          <p:cNvPr id="2470" name="Google Shape;2470;p323"/>
          <p:cNvPicPr preferRelativeResize="0"/>
          <p:nvPr/>
        </p:nvPicPr>
        <p:blipFill rotWithShape="1">
          <a:blip r:embed="rId3">
            <a:alphaModFix/>
          </a:blip>
          <a:srcRect l="41781" t="35631" r="2183" b="18391"/>
          <a:stretch/>
        </p:blipFill>
        <p:spPr>
          <a:xfrm>
            <a:off x="4631943" y="1254516"/>
            <a:ext cx="7240742" cy="5234152"/>
          </a:xfrm>
          <a:prstGeom prst="rect">
            <a:avLst/>
          </a:prstGeom>
          <a:noFill/>
          <a:ln>
            <a:noFill/>
          </a:ln>
        </p:spPr>
      </p:pic>
      <p:sp>
        <p:nvSpPr>
          <p:cNvPr id="2471" name="Google Shape;2471;p323"/>
          <p:cNvSpPr txBox="1"/>
          <p:nvPr/>
        </p:nvSpPr>
        <p:spPr>
          <a:xfrm>
            <a:off x="6131852" y="885184"/>
            <a:ext cx="424092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Table 1 Common at commands</a:t>
            </a:r>
            <a:endParaRPr sz="1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UNIX</a:t>
            </a:r>
            <a:endParaRPr b="1" i="1">
              <a:solidFill>
                <a:schemeClr val="dk1"/>
              </a:solidFill>
            </a:endParaRPr>
          </a:p>
        </p:txBody>
      </p:sp>
      <p:sp>
        <p:nvSpPr>
          <p:cNvPr id="184" name="Google Shape;184;p24"/>
          <p:cNvSpPr txBox="1">
            <a:spLocks noGrp="1"/>
          </p:cNvSpPr>
          <p:nvPr>
            <p:ph type="body" idx="1"/>
          </p:nvPr>
        </p:nvSpPr>
        <p:spPr>
          <a:xfrm>
            <a:off x="1847528" y="1556793"/>
            <a:ext cx="8568952" cy="432047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72"/>
              <a:buNone/>
            </a:pPr>
            <a:r>
              <a:rPr lang="en-US" sz="2590" b="1" u="sng"/>
              <a:t>What is UNIX?</a:t>
            </a:r>
            <a:endParaRPr/>
          </a:p>
          <a:p>
            <a:pPr marL="342900" lvl="0" indent="-211328" algn="l" rtl="0">
              <a:lnSpc>
                <a:spcPct val="90000"/>
              </a:lnSpc>
              <a:spcBef>
                <a:spcPts val="1000"/>
              </a:spcBef>
              <a:spcAft>
                <a:spcPts val="0"/>
              </a:spcAft>
              <a:buSzPts val="2072"/>
              <a:buNone/>
            </a:pPr>
            <a:endParaRPr sz="2590" b="1" u="sng"/>
          </a:p>
          <a:p>
            <a:pPr marL="342900" lvl="0" indent="-342900" algn="l" rtl="0">
              <a:lnSpc>
                <a:spcPct val="90000"/>
              </a:lnSpc>
              <a:spcBef>
                <a:spcPts val="1000"/>
              </a:spcBef>
              <a:spcAft>
                <a:spcPts val="0"/>
              </a:spcAft>
              <a:buSzPts val="2072"/>
              <a:buNone/>
            </a:pPr>
            <a:r>
              <a:rPr lang="en-US" sz="2590"/>
              <a:t>	🡪</a:t>
            </a:r>
            <a:r>
              <a:rPr lang="en-US" sz="2590" i="1"/>
              <a:t>UNIX is probably one of the most versatile and popular </a:t>
            </a:r>
            <a:r>
              <a:rPr lang="en-US" sz="2590" i="1">
                <a:solidFill>
                  <a:srgbClr val="FF0000"/>
                </a:solidFill>
              </a:rPr>
              <a:t>OS</a:t>
            </a:r>
            <a:r>
              <a:rPr lang="en-US" sz="2590" i="1"/>
              <a:t> found on today </a:t>
            </a:r>
            <a:r>
              <a:rPr lang="en-US" sz="2590" i="1">
                <a:solidFill>
                  <a:srgbClr val="FF0000"/>
                </a:solidFill>
              </a:rPr>
              <a:t>scientific and engineering (high-end) workstations</a:t>
            </a:r>
            <a:r>
              <a:rPr lang="en-US" sz="2590" i="1"/>
              <a:t> </a:t>
            </a:r>
            <a:r>
              <a:rPr lang="en-US" sz="2590" i="1">
                <a:solidFill>
                  <a:srgbClr val="FF0000"/>
                </a:solidFill>
              </a:rPr>
              <a:t>/ servers</a:t>
            </a:r>
            <a:endParaRPr/>
          </a:p>
          <a:p>
            <a:pPr marL="342900" lvl="0" indent="-342900" algn="l" rtl="0">
              <a:lnSpc>
                <a:spcPct val="90000"/>
              </a:lnSpc>
              <a:spcBef>
                <a:spcPts val="1000"/>
              </a:spcBef>
              <a:spcAft>
                <a:spcPts val="0"/>
              </a:spcAft>
              <a:buSzPts val="2072"/>
              <a:buNone/>
            </a:pPr>
            <a:endParaRPr sz="2590" i="1"/>
          </a:p>
          <a:p>
            <a:pPr marL="342900" lvl="0" indent="-342900" algn="l" rtl="0">
              <a:lnSpc>
                <a:spcPct val="90000"/>
              </a:lnSpc>
              <a:spcBef>
                <a:spcPts val="1000"/>
              </a:spcBef>
              <a:spcAft>
                <a:spcPts val="0"/>
              </a:spcAft>
              <a:buSzPts val="2072"/>
              <a:buNone/>
            </a:pPr>
            <a:r>
              <a:rPr lang="en-US" sz="2590" i="1"/>
              <a:t>	🡪 UNIX is </a:t>
            </a:r>
            <a:r>
              <a:rPr lang="en-US" sz="2590" i="1">
                <a:solidFill>
                  <a:srgbClr val="FF0000"/>
                </a:solidFill>
              </a:rPr>
              <a:t>closed-source (proprietary) software.</a:t>
            </a:r>
            <a:endParaRPr/>
          </a:p>
          <a:p>
            <a:pPr marL="342900" lvl="0" indent="-342900" algn="l" rtl="0">
              <a:lnSpc>
                <a:spcPct val="90000"/>
              </a:lnSpc>
              <a:spcBef>
                <a:spcPts val="1000"/>
              </a:spcBef>
              <a:spcAft>
                <a:spcPts val="0"/>
              </a:spcAft>
              <a:buSzPts val="2072"/>
              <a:buNone/>
            </a:pPr>
            <a:endParaRPr sz="2590" i="1">
              <a:solidFill>
                <a:srgbClr val="FF0000"/>
              </a:solidFill>
            </a:endParaRPr>
          </a:p>
          <a:p>
            <a:pPr marL="342900" lvl="0" indent="-342900" algn="l" rtl="0">
              <a:lnSpc>
                <a:spcPct val="90000"/>
              </a:lnSpc>
              <a:spcBef>
                <a:spcPts val="1000"/>
              </a:spcBef>
              <a:spcAft>
                <a:spcPts val="0"/>
              </a:spcAft>
              <a:buSzPts val="2072"/>
              <a:buNone/>
            </a:pPr>
            <a:r>
              <a:rPr lang="en-US" sz="2590" i="1">
                <a:solidFill>
                  <a:srgbClr val="FF0000"/>
                </a:solidFill>
              </a:rPr>
              <a:t>	</a:t>
            </a:r>
            <a:r>
              <a:rPr lang="en-US" sz="2590" i="1"/>
              <a:t>🡪 UNIX is </a:t>
            </a:r>
            <a:r>
              <a:rPr lang="en-US" sz="2590" i="1">
                <a:solidFill>
                  <a:srgbClr val="FF0000"/>
                </a:solidFill>
              </a:rPr>
              <a:t>copyrighted</a:t>
            </a:r>
            <a:r>
              <a:rPr lang="en-US" sz="2590" i="1"/>
              <a:t> (all rights reserved)</a:t>
            </a:r>
            <a:endParaRPr sz="2590" i="1"/>
          </a:p>
        </p:txBody>
      </p:sp>
      <p:pic>
        <p:nvPicPr>
          <p:cNvPr id="185" name="Google Shape;185;p24"/>
          <p:cNvPicPr preferRelativeResize="0"/>
          <p:nvPr/>
        </p:nvPicPr>
        <p:blipFill rotWithShape="1">
          <a:blip r:embed="rId3">
            <a:alphaModFix/>
          </a:blip>
          <a:srcRect/>
          <a:stretch/>
        </p:blipFill>
        <p:spPr>
          <a:xfrm>
            <a:off x="3719737" y="260648"/>
            <a:ext cx="2124073" cy="7909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Getting Command Help</a:t>
            </a:r>
            <a:endParaRPr/>
          </a:p>
        </p:txBody>
      </p:sp>
      <p:sp>
        <p:nvSpPr>
          <p:cNvPr id="386" name="Google Shape;386;p54"/>
          <p:cNvSpPr txBox="1">
            <a:spLocks noGrp="1"/>
          </p:cNvSpPr>
          <p:nvPr>
            <p:ph type="body" idx="1"/>
          </p:nvPr>
        </p:nvSpPr>
        <p:spPr>
          <a:xfrm>
            <a:off x="677334" y="1514901"/>
            <a:ext cx="9367418" cy="452646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Manual (man) pages: most common form of documentation for Linux commands</a:t>
            </a:r>
            <a:endParaRPr/>
          </a:p>
          <a:p>
            <a:pPr marL="742950" lvl="1" indent="-285750" algn="l" rtl="0">
              <a:lnSpc>
                <a:spcPct val="100000"/>
              </a:lnSpc>
              <a:spcBef>
                <a:spcPts val="1000"/>
              </a:spcBef>
              <a:spcAft>
                <a:spcPts val="0"/>
              </a:spcAft>
              <a:buSzPts val="2240"/>
              <a:buChar char="►"/>
            </a:pPr>
            <a:r>
              <a:rPr lang="en-US" sz="2800"/>
              <a:t>At command prompt, type “man” followed by command name</a:t>
            </a:r>
            <a:endParaRPr/>
          </a:p>
          <a:p>
            <a:pPr marL="742950" lvl="1" indent="-285750" algn="l" rtl="0">
              <a:lnSpc>
                <a:spcPct val="100000"/>
              </a:lnSpc>
              <a:spcBef>
                <a:spcPts val="1000"/>
              </a:spcBef>
              <a:spcAft>
                <a:spcPts val="0"/>
              </a:spcAft>
              <a:buSzPts val="2240"/>
              <a:buChar char="►"/>
            </a:pPr>
            <a:r>
              <a:rPr lang="en-US" sz="2800"/>
              <a:t>Contain different sections</a:t>
            </a:r>
            <a:endParaRPr/>
          </a:p>
          <a:p>
            <a:pPr marL="742950" lvl="1" indent="-285750" algn="l" rtl="0">
              <a:lnSpc>
                <a:spcPct val="100000"/>
              </a:lnSpc>
              <a:spcBef>
                <a:spcPts val="1000"/>
              </a:spcBef>
              <a:spcAft>
                <a:spcPts val="0"/>
              </a:spcAft>
              <a:buSzPts val="2240"/>
              <a:buChar char="►"/>
            </a:pPr>
            <a:r>
              <a:rPr lang="en-US" sz="2800"/>
              <a:t>Searchable by keyword</a:t>
            </a:r>
            <a:endParaRPr/>
          </a:p>
          <a:p>
            <a:pPr marL="342900" lvl="0" indent="-342900" algn="l" rtl="0">
              <a:lnSpc>
                <a:spcPct val="100000"/>
              </a:lnSpc>
              <a:spcBef>
                <a:spcPts val="1000"/>
              </a:spcBef>
              <a:spcAft>
                <a:spcPts val="0"/>
              </a:spcAft>
              <a:buSzPts val="2240"/>
              <a:buChar char="►"/>
            </a:pPr>
            <a:r>
              <a:rPr lang="en-US" sz="2800"/>
              <a:t>Info pages: set of local, easy-to-read command syntax documentation</a:t>
            </a:r>
            <a:endParaRPr/>
          </a:p>
          <a:p>
            <a:pPr marL="742950" lvl="1" indent="-285750" algn="l" rtl="0">
              <a:lnSpc>
                <a:spcPct val="100000"/>
              </a:lnSpc>
              <a:spcBef>
                <a:spcPts val="1000"/>
              </a:spcBef>
              <a:spcAft>
                <a:spcPts val="0"/>
              </a:spcAft>
              <a:buSzPts val="2240"/>
              <a:buChar char="►"/>
            </a:pPr>
            <a:r>
              <a:rPr lang="en-US" sz="2800"/>
              <a:t>At command prompt, type “info” followed by a command name</a:t>
            </a:r>
            <a:endParaRPr/>
          </a:p>
          <a:p>
            <a:pPr marL="742950" lvl="1" indent="-143509" algn="l" rtl="0">
              <a:lnSpc>
                <a:spcPct val="100000"/>
              </a:lnSpc>
              <a:spcBef>
                <a:spcPts val="1000"/>
              </a:spcBef>
              <a:spcAft>
                <a:spcPts val="0"/>
              </a:spcAft>
              <a:buSzPts val="2240"/>
              <a:buNone/>
            </a:pPr>
            <a:endParaRPr sz="2800"/>
          </a:p>
        </p:txBody>
      </p:sp>
      <p:sp>
        <p:nvSpPr>
          <p:cNvPr id="387" name="Google Shape;387;p54"/>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b="0" i="0" u="none" strike="noStrike" cap="none">
                <a:solidFill>
                  <a:srgbClr val="222222"/>
                </a:solidFill>
                <a:latin typeface="Arial"/>
                <a:ea typeface="Arial"/>
                <a:cs typeface="Arial"/>
                <a:sym typeface="Arial"/>
              </a:rPr>
              <a:t>30</a:t>
            </a:fld>
            <a:endParaRPr sz="2000" b="0" i="0" u="none" strike="noStrike" cap="none">
              <a:solidFill>
                <a:srgbClr val="222222"/>
              </a:solidFill>
              <a:latin typeface="Arial"/>
              <a:ea typeface="Arial"/>
              <a:cs typeface="Arial"/>
              <a:sym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sp>
        <p:nvSpPr>
          <p:cNvPr id="2476" name="Google Shape;2476;p324"/>
          <p:cNvSpPr txBox="1">
            <a:spLocks noGrp="1"/>
          </p:cNvSpPr>
          <p:nvPr>
            <p:ph type="body" idx="1"/>
          </p:nvPr>
        </p:nvSpPr>
        <p:spPr>
          <a:xfrm>
            <a:off x="838200" y="1454204"/>
            <a:ext cx="10844048" cy="44862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760"/>
              <a:buNone/>
            </a:pPr>
            <a:r>
              <a:rPr lang="en-US" sz="2200"/>
              <a:t>Scheduling commands with at</a:t>
            </a:r>
            <a:endParaRPr/>
          </a:p>
          <a:p>
            <a:pPr marL="536575" lvl="0" indent="-536575" algn="l" rtl="0">
              <a:lnSpc>
                <a:spcPct val="100000"/>
              </a:lnSpc>
              <a:spcBef>
                <a:spcPts val="1000"/>
              </a:spcBef>
              <a:spcAft>
                <a:spcPts val="0"/>
              </a:spcAft>
              <a:buSzPts val="1760"/>
              <a:buChar char="►"/>
            </a:pPr>
            <a:r>
              <a:rPr lang="en-US" sz="2200"/>
              <a:t>To schedule the command </a:t>
            </a:r>
            <a:r>
              <a:rPr lang="en-US" sz="2200">
                <a:solidFill>
                  <a:srgbClr val="002060"/>
                </a:solidFill>
              </a:rPr>
              <a:t>date</a:t>
            </a:r>
            <a:r>
              <a:rPr lang="en-US" sz="2200"/>
              <a:t> and </a:t>
            </a:r>
            <a:r>
              <a:rPr lang="en-US" sz="2200">
                <a:solidFill>
                  <a:srgbClr val="002060"/>
                </a:solidFill>
              </a:rPr>
              <a:t>who</a:t>
            </a:r>
            <a:r>
              <a:rPr lang="en-US" sz="2200"/>
              <a:t> to run at 10:15 PM on July 15th</a:t>
            </a:r>
            <a:endParaRPr/>
          </a:p>
        </p:txBody>
      </p:sp>
      <p:sp>
        <p:nvSpPr>
          <p:cNvPr id="2477" name="Google Shape;2477;p324"/>
          <p:cNvSpPr txBox="1">
            <a:spLocks noGrp="1"/>
          </p:cNvSpPr>
          <p:nvPr>
            <p:ph type="title"/>
          </p:nvPr>
        </p:nvSpPr>
        <p:spPr>
          <a:xfrm>
            <a:off x="838200" y="6733"/>
            <a:ext cx="8596668" cy="132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pic>
        <p:nvPicPr>
          <p:cNvPr id="2478" name="Google Shape;2478;p324"/>
          <p:cNvPicPr preferRelativeResize="0"/>
          <p:nvPr/>
        </p:nvPicPr>
        <p:blipFill rotWithShape="1">
          <a:blip r:embed="rId3">
            <a:alphaModFix/>
          </a:blip>
          <a:srcRect/>
          <a:stretch/>
        </p:blipFill>
        <p:spPr>
          <a:xfrm>
            <a:off x="838200" y="2652289"/>
            <a:ext cx="8730275" cy="2444477"/>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325"/>
          <p:cNvSpPr txBox="1">
            <a:spLocks noGrp="1"/>
          </p:cNvSpPr>
          <p:nvPr>
            <p:ph type="body" idx="1"/>
          </p:nvPr>
        </p:nvSpPr>
        <p:spPr>
          <a:xfrm>
            <a:off x="838200" y="1454204"/>
            <a:ext cx="8944429" cy="4486275"/>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760"/>
              <a:buNone/>
            </a:pPr>
            <a:r>
              <a:rPr lang="en-US" sz="2200">
                <a:latin typeface="Trebuchet MS"/>
                <a:ea typeface="Trebuchet MS"/>
                <a:cs typeface="Trebuchet MS"/>
                <a:sym typeface="Trebuchet MS"/>
              </a:rPr>
              <a:t>Scheduling commands with at</a:t>
            </a:r>
            <a:endParaRPr/>
          </a:p>
          <a:p>
            <a:pPr marL="536575" lvl="0" indent="-536575" algn="just" rtl="0">
              <a:lnSpc>
                <a:spcPct val="100000"/>
              </a:lnSpc>
              <a:spcBef>
                <a:spcPts val="1000"/>
              </a:spcBef>
              <a:spcAft>
                <a:spcPts val="0"/>
              </a:spcAft>
              <a:buSzPts val="1760"/>
              <a:buChar char="►"/>
            </a:pPr>
            <a:r>
              <a:rPr lang="en-US" sz="2200">
                <a:latin typeface="Trebuchet MS"/>
                <a:ea typeface="Trebuchet MS"/>
                <a:cs typeface="Trebuchet MS"/>
                <a:sym typeface="Trebuchet MS"/>
              </a:rPr>
              <a:t>To display a list of at job IDs, you can specify the </a:t>
            </a:r>
            <a:r>
              <a:rPr lang="en-US" sz="2200" b="1">
                <a:solidFill>
                  <a:srgbClr val="FF0000"/>
                </a:solidFill>
                <a:latin typeface="Trebuchet MS"/>
                <a:ea typeface="Trebuchet MS"/>
                <a:cs typeface="Trebuchet MS"/>
                <a:sym typeface="Trebuchet MS"/>
              </a:rPr>
              <a:t>–l option</a:t>
            </a:r>
            <a:r>
              <a:rPr lang="en-US" sz="2200" b="1">
                <a:latin typeface="Trebuchet MS"/>
                <a:ea typeface="Trebuchet MS"/>
                <a:cs typeface="Trebuchet MS"/>
                <a:sym typeface="Trebuchet MS"/>
              </a:rPr>
              <a:t> </a:t>
            </a:r>
            <a:r>
              <a:rPr lang="en-US" sz="2200">
                <a:latin typeface="Trebuchet MS"/>
                <a:ea typeface="Trebuchet MS"/>
                <a:cs typeface="Trebuchet MS"/>
                <a:sym typeface="Trebuchet MS"/>
              </a:rPr>
              <a:t>to the </a:t>
            </a:r>
            <a:r>
              <a:rPr lang="en-US" sz="2200" b="1">
                <a:latin typeface="Trebuchet MS"/>
                <a:ea typeface="Trebuchet MS"/>
                <a:cs typeface="Trebuchet MS"/>
                <a:sym typeface="Trebuchet MS"/>
              </a:rPr>
              <a:t>at</a:t>
            </a:r>
            <a:r>
              <a:rPr lang="en-US" sz="2200">
                <a:latin typeface="Trebuchet MS"/>
                <a:ea typeface="Trebuchet MS"/>
                <a:cs typeface="Trebuchet MS"/>
                <a:sym typeface="Trebuchet MS"/>
              </a:rPr>
              <a:t> command</a:t>
            </a:r>
            <a:endParaRPr/>
          </a:p>
        </p:txBody>
      </p:sp>
      <p:sp>
        <p:nvSpPr>
          <p:cNvPr id="2484" name="Google Shape;2484;p325"/>
          <p:cNvSpPr txBox="1">
            <a:spLocks noGrp="1"/>
          </p:cNvSpPr>
          <p:nvPr>
            <p:ph type="title"/>
          </p:nvPr>
        </p:nvSpPr>
        <p:spPr>
          <a:xfrm>
            <a:off x="838200" y="0"/>
            <a:ext cx="8596668" cy="132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pic>
        <p:nvPicPr>
          <p:cNvPr id="2485" name="Google Shape;2485;p325"/>
          <p:cNvPicPr preferRelativeResize="0"/>
          <p:nvPr/>
        </p:nvPicPr>
        <p:blipFill rotWithShape="1">
          <a:blip r:embed="rId3">
            <a:alphaModFix/>
          </a:blip>
          <a:srcRect/>
          <a:stretch/>
        </p:blipFill>
        <p:spPr>
          <a:xfrm>
            <a:off x="838200" y="2872583"/>
            <a:ext cx="8284743" cy="2172030"/>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326"/>
          <p:cNvSpPr txBox="1">
            <a:spLocks noGrp="1"/>
          </p:cNvSpPr>
          <p:nvPr>
            <p:ph type="body" idx="1"/>
          </p:nvPr>
        </p:nvSpPr>
        <p:spPr>
          <a:xfrm>
            <a:off x="838199" y="1454204"/>
            <a:ext cx="8900887" cy="4486275"/>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760"/>
              <a:buNone/>
            </a:pPr>
            <a:r>
              <a:rPr lang="en-US" sz="2200"/>
              <a:t>Scheduling commands with at</a:t>
            </a:r>
            <a:endParaRPr/>
          </a:p>
          <a:p>
            <a:pPr marL="536575" lvl="0" indent="-536575" algn="just" rtl="0">
              <a:lnSpc>
                <a:spcPct val="100000"/>
              </a:lnSpc>
              <a:spcBef>
                <a:spcPts val="1000"/>
              </a:spcBef>
              <a:spcAft>
                <a:spcPts val="0"/>
              </a:spcAft>
              <a:buSzPts val="1760"/>
              <a:buChar char="►"/>
            </a:pPr>
            <a:r>
              <a:rPr lang="en-US" sz="2200"/>
              <a:t>To see the </a:t>
            </a:r>
            <a:r>
              <a:rPr lang="en-US" sz="2200">
                <a:latin typeface="Trebuchet MS"/>
                <a:ea typeface="Trebuchet MS"/>
                <a:cs typeface="Trebuchet MS"/>
                <a:sym typeface="Trebuchet MS"/>
              </a:rPr>
              <a:t>contents of the at job listed in the previous output alongside the shell environment at the time the </a:t>
            </a:r>
            <a:r>
              <a:rPr lang="en-US" sz="2200" b="1">
                <a:solidFill>
                  <a:srgbClr val="FF0000"/>
                </a:solidFill>
                <a:latin typeface="Trebuchet MS"/>
                <a:ea typeface="Trebuchet MS"/>
                <a:cs typeface="Trebuchet MS"/>
                <a:sym typeface="Trebuchet MS"/>
              </a:rPr>
              <a:t>at</a:t>
            </a:r>
            <a:r>
              <a:rPr lang="en-US" sz="2200">
                <a:latin typeface="Trebuchet MS"/>
                <a:ea typeface="Trebuchet MS"/>
                <a:cs typeface="Trebuchet MS"/>
                <a:sym typeface="Trebuchet MS"/>
              </a:rPr>
              <a:t> job was scheduled, specify the </a:t>
            </a:r>
            <a:r>
              <a:rPr lang="en-US" sz="2200" b="1">
                <a:solidFill>
                  <a:srgbClr val="FF0000"/>
                </a:solidFill>
                <a:latin typeface="Trebuchet MS"/>
                <a:ea typeface="Trebuchet MS"/>
                <a:cs typeface="Trebuchet MS"/>
                <a:sym typeface="Trebuchet MS"/>
              </a:rPr>
              <a:t>-c option </a:t>
            </a:r>
            <a:r>
              <a:rPr lang="en-US" sz="2200"/>
              <a:t>to the at command</a:t>
            </a:r>
            <a:endParaRPr/>
          </a:p>
        </p:txBody>
      </p:sp>
      <p:sp>
        <p:nvSpPr>
          <p:cNvPr id="2491" name="Google Shape;2491;p326"/>
          <p:cNvSpPr txBox="1">
            <a:spLocks noGrp="1"/>
          </p:cNvSpPr>
          <p:nvPr>
            <p:ph type="title"/>
          </p:nvPr>
        </p:nvSpPr>
        <p:spPr>
          <a:xfrm>
            <a:off x="838199" y="0"/>
            <a:ext cx="8596668" cy="132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pic>
        <p:nvPicPr>
          <p:cNvPr id="2492" name="Google Shape;2492;p326"/>
          <p:cNvPicPr preferRelativeResize="0"/>
          <p:nvPr/>
        </p:nvPicPr>
        <p:blipFill rotWithShape="1">
          <a:blip r:embed="rId3">
            <a:alphaModFix/>
          </a:blip>
          <a:srcRect r="4833" b="26297"/>
          <a:stretch/>
        </p:blipFill>
        <p:spPr>
          <a:xfrm>
            <a:off x="838199" y="3235381"/>
            <a:ext cx="9806930" cy="3256641"/>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327"/>
          <p:cNvSpPr txBox="1">
            <a:spLocks noGrp="1"/>
          </p:cNvSpPr>
          <p:nvPr>
            <p:ph type="body" idx="1"/>
          </p:nvPr>
        </p:nvSpPr>
        <p:spPr>
          <a:xfrm>
            <a:off x="838200" y="1454204"/>
            <a:ext cx="8741229" cy="4486275"/>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760"/>
              <a:buNone/>
            </a:pPr>
            <a:r>
              <a:rPr lang="en-US" sz="2200">
                <a:latin typeface="Trebuchet MS"/>
                <a:ea typeface="Trebuchet MS"/>
                <a:cs typeface="Trebuchet MS"/>
                <a:sym typeface="Trebuchet MS"/>
              </a:rPr>
              <a:t>Scheduling commands with at</a:t>
            </a:r>
            <a:endParaRPr/>
          </a:p>
          <a:p>
            <a:pPr marL="342900" lvl="0" indent="-342900" algn="just" rtl="0">
              <a:lnSpc>
                <a:spcPct val="100000"/>
              </a:lnSpc>
              <a:spcBef>
                <a:spcPts val="1000"/>
              </a:spcBef>
              <a:spcAft>
                <a:spcPts val="0"/>
              </a:spcAft>
              <a:buSzPts val="1760"/>
              <a:buChar char="►"/>
            </a:pPr>
            <a:r>
              <a:rPr lang="en-US" sz="2200">
                <a:latin typeface="Trebuchet MS"/>
                <a:ea typeface="Trebuchet MS"/>
                <a:cs typeface="Trebuchet MS"/>
                <a:sym typeface="Trebuchet MS"/>
              </a:rPr>
              <a:t>To remove the at job used in the preceding example, specify the </a:t>
            </a:r>
            <a:r>
              <a:rPr lang="en-US" sz="2200" b="1">
                <a:solidFill>
                  <a:srgbClr val="FF0000"/>
                </a:solidFill>
                <a:latin typeface="Trebuchet MS"/>
                <a:ea typeface="Trebuchet MS"/>
                <a:cs typeface="Trebuchet MS"/>
                <a:sym typeface="Trebuchet MS"/>
              </a:rPr>
              <a:t>-d option </a:t>
            </a:r>
            <a:r>
              <a:rPr lang="en-US" sz="2200">
                <a:latin typeface="Trebuchet MS"/>
                <a:ea typeface="Trebuchet MS"/>
                <a:cs typeface="Trebuchet MS"/>
                <a:sym typeface="Trebuchet MS"/>
              </a:rPr>
              <a:t>to the at command.</a:t>
            </a:r>
            <a:endParaRPr/>
          </a:p>
          <a:p>
            <a:pPr marL="342900" lvl="0" indent="-342900" algn="just" rtl="0">
              <a:lnSpc>
                <a:spcPct val="100000"/>
              </a:lnSpc>
              <a:spcBef>
                <a:spcPts val="1000"/>
              </a:spcBef>
              <a:spcAft>
                <a:spcPts val="0"/>
              </a:spcAft>
              <a:buSzPts val="1760"/>
              <a:buChar char="►"/>
            </a:pPr>
            <a:r>
              <a:rPr lang="en-US" sz="2200">
                <a:latin typeface="Trebuchet MS"/>
                <a:ea typeface="Trebuchet MS"/>
                <a:cs typeface="Trebuchet MS"/>
                <a:sym typeface="Trebuchet MS"/>
              </a:rPr>
              <a:t>Alternatively, you can use the </a:t>
            </a:r>
            <a:r>
              <a:rPr lang="en-US" sz="2200" b="1" u="sng">
                <a:solidFill>
                  <a:srgbClr val="FF0000"/>
                </a:solidFill>
                <a:latin typeface="Trebuchet MS"/>
                <a:ea typeface="Trebuchet MS"/>
                <a:cs typeface="Trebuchet MS"/>
                <a:sym typeface="Trebuchet MS"/>
              </a:rPr>
              <a:t>atrm</a:t>
            </a:r>
            <a:r>
              <a:rPr lang="en-US" sz="2200">
                <a:latin typeface="Trebuchet MS"/>
                <a:ea typeface="Trebuchet MS"/>
                <a:cs typeface="Trebuchet MS"/>
                <a:sym typeface="Trebuchet MS"/>
              </a:rPr>
              <a:t> command to remove the job.</a:t>
            </a:r>
            <a:endParaRPr/>
          </a:p>
          <a:p>
            <a:pPr marL="457200" lvl="1" indent="0" algn="just" rtl="0">
              <a:lnSpc>
                <a:spcPct val="100000"/>
              </a:lnSpc>
              <a:spcBef>
                <a:spcPts val="1000"/>
              </a:spcBef>
              <a:spcAft>
                <a:spcPts val="0"/>
              </a:spcAft>
              <a:buSzPts val="1760"/>
              <a:buNone/>
            </a:pPr>
            <a:endParaRPr sz="2200">
              <a:latin typeface="Trebuchet MS"/>
              <a:ea typeface="Trebuchet MS"/>
              <a:cs typeface="Trebuchet MS"/>
              <a:sym typeface="Trebuchet MS"/>
            </a:endParaRPr>
          </a:p>
          <a:p>
            <a:pPr marL="457200" lvl="1" indent="0" algn="just" rtl="0">
              <a:lnSpc>
                <a:spcPct val="100000"/>
              </a:lnSpc>
              <a:spcBef>
                <a:spcPts val="1000"/>
              </a:spcBef>
              <a:spcAft>
                <a:spcPts val="0"/>
              </a:spcAft>
              <a:buSzPts val="1760"/>
              <a:buNone/>
            </a:pPr>
            <a:endParaRPr sz="2200">
              <a:latin typeface="Trebuchet MS"/>
              <a:ea typeface="Trebuchet MS"/>
              <a:cs typeface="Trebuchet MS"/>
              <a:sym typeface="Trebuchet MS"/>
            </a:endParaRPr>
          </a:p>
        </p:txBody>
      </p:sp>
      <p:sp>
        <p:nvSpPr>
          <p:cNvPr id="2498" name="Google Shape;2498;p327"/>
          <p:cNvSpPr txBox="1">
            <a:spLocks noGrp="1"/>
          </p:cNvSpPr>
          <p:nvPr>
            <p:ph type="title"/>
          </p:nvPr>
        </p:nvSpPr>
        <p:spPr>
          <a:xfrm>
            <a:off x="838200" y="0"/>
            <a:ext cx="8596668" cy="132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Scheduling Commands</a:t>
            </a:r>
            <a:endParaRPr sz="4400" b="1" i="0" u="none" strike="noStrike" cap="none">
              <a:solidFill>
                <a:schemeClr val="dk1"/>
              </a:solidFill>
              <a:latin typeface="Arial"/>
              <a:ea typeface="Arial"/>
              <a:cs typeface="Arial"/>
              <a:sym typeface="Arial"/>
            </a:endParaRPr>
          </a:p>
        </p:txBody>
      </p:sp>
      <p:pic>
        <p:nvPicPr>
          <p:cNvPr id="2499" name="Google Shape;2499;p327"/>
          <p:cNvPicPr preferRelativeResize="0"/>
          <p:nvPr/>
        </p:nvPicPr>
        <p:blipFill rotWithShape="1">
          <a:blip r:embed="rId3">
            <a:alphaModFix/>
          </a:blip>
          <a:srcRect/>
          <a:stretch/>
        </p:blipFill>
        <p:spPr>
          <a:xfrm>
            <a:off x="838200" y="3566743"/>
            <a:ext cx="9353689" cy="1418569"/>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328"/>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accent1"/>
              </a:buClr>
              <a:buSzPts val="5400"/>
              <a:buFont typeface="Trebuchet MS"/>
              <a:buNone/>
            </a:pPr>
            <a:r>
              <a:rPr lang="en-US"/>
              <a:t>Module 7</a:t>
            </a:r>
            <a:endParaRPr/>
          </a:p>
        </p:txBody>
      </p:sp>
      <p:sp>
        <p:nvSpPr>
          <p:cNvPr id="2505" name="Google Shape;2505;p328"/>
          <p:cNvSpPr txBox="1"/>
          <p:nvPr/>
        </p:nvSpPr>
        <p:spPr>
          <a:xfrm>
            <a:off x="3652041" y="5761101"/>
            <a:ext cx="7766936" cy="10968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accent1"/>
              </a:buClr>
              <a:buSzPts val="2880"/>
              <a:buFont typeface="Noto Sans Symbols"/>
              <a:buNone/>
            </a:pPr>
            <a:endParaRPr sz="3600" b="0" i="0" u="none" strike="noStrike" cap="none">
              <a:solidFill>
                <a:schemeClr val="dk1"/>
              </a:solidFill>
              <a:latin typeface="Trebuchet MS"/>
              <a:ea typeface="Trebuchet MS"/>
              <a:cs typeface="Trebuchet MS"/>
              <a:sym typeface="Trebuchet MS"/>
            </a:endParaRPr>
          </a:p>
        </p:txBody>
      </p:sp>
      <p:sp>
        <p:nvSpPr>
          <p:cNvPr id="2506" name="Google Shape;2506;p328"/>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2880"/>
              <a:buNone/>
            </a:pPr>
            <a:r>
              <a:rPr lang="en-US" sz="3600">
                <a:solidFill>
                  <a:schemeClr val="dk1"/>
                </a:solidFill>
                <a:latin typeface="Arial"/>
                <a:ea typeface="Arial"/>
                <a:cs typeface="Arial"/>
                <a:sym typeface="Arial"/>
              </a:rPr>
              <a:t>Managing Packages</a:t>
            </a:r>
            <a:endParaRPr/>
          </a:p>
          <a:p>
            <a:pPr marL="0" lvl="0" indent="0" algn="r" rtl="0">
              <a:lnSpc>
                <a:spcPct val="100000"/>
              </a:lnSpc>
              <a:spcBef>
                <a:spcPts val="1000"/>
              </a:spcBef>
              <a:spcAft>
                <a:spcPts val="0"/>
              </a:spcAft>
              <a:buSzPts val="2880"/>
              <a:buNone/>
            </a:pPr>
            <a:endParaRPr sz="3600">
              <a:solidFill>
                <a:schemeClr val="dk1"/>
              </a:solidFill>
              <a:latin typeface="Trebuchet MS"/>
              <a:ea typeface="Trebuchet MS"/>
              <a:cs typeface="Trebuchet MS"/>
              <a:sym typeface="Trebuchet MS"/>
            </a:endParaRPr>
          </a:p>
        </p:txBody>
      </p:sp>
      <p:sp>
        <p:nvSpPr>
          <p:cNvPr id="2507" name="Google Shape;2507;p328"/>
          <p:cNvSpPr/>
          <p:nvPr/>
        </p:nvSpPr>
        <p:spPr>
          <a:xfrm>
            <a:off x="622563" y="5512469"/>
            <a:ext cx="1143626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US" sz="1800" b="0" i="0" u="none" strike="noStrike" cap="none">
                <a:solidFill>
                  <a:schemeClr val="dk1"/>
                </a:solidFill>
                <a:latin typeface="Arial"/>
                <a:ea typeface="Arial"/>
                <a:cs typeface="Arial"/>
                <a:sym typeface="Arial"/>
              </a:rPr>
              <a:t>Source: https://www.digitalocean.com/community/tutorials/package-management-basics-apt-yum-dnf-pkg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329"/>
          <p:cNvSpPr txBox="1">
            <a:spLocks noGrp="1"/>
          </p:cNvSpPr>
          <p:nvPr>
            <p:ph type="title"/>
          </p:nvPr>
        </p:nvSpPr>
        <p:spPr>
          <a:xfrm>
            <a:off x="609600" y="188913"/>
            <a:ext cx="10814050" cy="7921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71717"/>
              </a:buClr>
              <a:buSzPts val="900"/>
              <a:buFont typeface="Arial"/>
              <a:buNone/>
            </a:pPr>
            <a:r>
              <a:rPr lang="en-US" sz="3600" b="1" i="0" u="none" strike="noStrike" cap="none">
                <a:solidFill>
                  <a:srgbClr val="171717"/>
                </a:solidFill>
                <a:latin typeface="Arial"/>
                <a:ea typeface="Arial"/>
                <a:cs typeface="Arial"/>
                <a:sym typeface="Arial"/>
              </a:rPr>
              <a:t>Software Installation</a:t>
            </a:r>
            <a:endParaRPr/>
          </a:p>
        </p:txBody>
      </p:sp>
      <p:sp>
        <p:nvSpPr>
          <p:cNvPr id="2514" name="Google Shape;2514;p329"/>
          <p:cNvSpPr>
            <a:spLocks noGrp="1"/>
          </p:cNvSpPr>
          <p:nvPr>
            <p:ph type="body" idx="1"/>
          </p:nvPr>
        </p:nvSpPr>
        <p:spPr>
          <a:xfrm>
            <a:off x="412124" y="1119352"/>
            <a:ext cx="11127345" cy="5513267"/>
          </a:xfrm>
          <a:prstGeom prst="roundRect">
            <a:avLst>
              <a:gd name="adj" fmla="val 16667"/>
            </a:avLst>
          </a:prstGeom>
          <a:solidFill>
            <a:schemeClr val="accent1">
              <a:alpha val="27450"/>
            </a:schemeClr>
          </a:solid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Most Linux distributions today, including Fedora, use the Red Hat Package Manager (RPM)</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However, Debian and Debian-based Linux distributions, such as Ubuntu Linux, such as Ubuntu Linux, use Debian Package</a:t>
            </a:r>
            <a:endParaRPr/>
          </a:p>
          <a:p>
            <a:pPr marL="0" marR="0" lvl="0" indent="0" algn="l" rtl="0">
              <a:lnSpc>
                <a:spcPct val="100000"/>
              </a:lnSpc>
              <a:spcBef>
                <a:spcPts val="560"/>
              </a:spcBef>
              <a:spcAft>
                <a:spcPts val="0"/>
              </a:spcAft>
              <a:buClr>
                <a:schemeClr val="dk1"/>
              </a:buClr>
              <a:buSzPts val="700"/>
              <a:buFont typeface="Arial"/>
              <a:buNone/>
            </a:pPr>
            <a:endParaRPr sz="2800" b="0" i="0" u="none" strike="noStrike" cap="none">
              <a:solidFill>
                <a:schemeClr val="dk1"/>
              </a:solidFill>
              <a:latin typeface="Arial"/>
              <a:ea typeface="Arial"/>
              <a:cs typeface="Arial"/>
              <a:sym typeface="Arial"/>
            </a:endParaRPr>
          </a:p>
        </p:txBody>
      </p:sp>
      <p:sp>
        <p:nvSpPr>
          <p:cNvPr id="2515" name="Google Shape;2515;p329"/>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305</a:t>
            </a:fld>
            <a:endParaRPr sz="1400">
              <a:solidFill>
                <a:srgbClr val="496B2E"/>
              </a:solidFill>
              <a:latin typeface="Arial"/>
              <a:ea typeface="Arial"/>
              <a:cs typeface="Arial"/>
              <a:sym typeface="Arial"/>
            </a:endParaRPr>
          </a:p>
        </p:txBody>
      </p:sp>
      <p:pic>
        <p:nvPicPr>
          <p:cNvPr id="2516" name="Google Shape;2516;p329"/>
          <p:cNvPicPr preferRelativeResize="0"/>
          <p:nvPr/>
        </p:nvPicPr>
        <p:blipFill rotWithShape="1">
          <a:blip r:embed="rId3">
            <a:alphaModFix/>
          </a:blip>
          <a:srcRect/>
          <a:stretch/>
        </p:blipFill>
        <p:spPr>
          <a:xfrm>
            <a:off x="1620294" y="3327773"/>
            <a:ext cx="8711003" cy="3025447"/>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330"/>
          <p:cNvSpPr>
            <a:spLocks noGrp="1"/>
          </p:cNvSpPr>
          <p:nvPr>
            <p:ph type="body" idx="1"/>
          </p:nvPr>
        </p:nvSpPr>
        <p:spPr>
          <a:xfrm>
            <a:off x="666718" y="1103586"/>
            <a:ext cx="11055351" cy="5109323"/>
          </a:xfrm>
          <a:prstGeom prst="roundRect">
            <a:avLst>
              <a:gd name="adj" fmla="val 16667"/>
            </a:avLst>
          </a:prstGeom>
          <a:solidFill>
            <a:schemeClr val="accent1">
              <a:alpha val="27450"/>
            </a:schemeClr>
          </a:solid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Advanced Package Tool (apt-get)</a:t>
            </a:r>
            <a:endParaRPr/>
          </a:p>
          <a:p>
            <a:pPr marL="0" marR="0" lvl="0" indent="0" algn="l" rtl="0">
              <a:lnSpc>
                <a:spcPct val="100000"/>
              </a:lnSpc>
              <a:spcBef>
                <a:spcPts val="640"/>
              </a:spcBef>
              <a:spcAft>
                <a:spcPts val="0"/>
              </a:spcAft>
              <a:buClr>
                <a:schemeClr val="dk1"/>
              </a:buClr>
              <a:buSzPts val="800"/>
              <a:buFont typeface="Arial"/>
              <a:buNone/>
            </a:pPr>
            <a:endParaRPr sz="3200" b="0" i="0" u="none" strike="noStrike" cap="none">
              <a:solidFill>
                <a:schemeClr val="dk1"/>
              </a:solidFill>
              <a:latin typeface="Arial"/>
              <a:ea typeface="Arial"/>
              <a:cs typeface="Arial"/>
              <a:sym typeface="Arial"/>
            </a:endParaRPr>
          </a:p>
        </p:txBody>
      </p:sp>
      <p:sp>
        <p:nvSpPr>
          <p:cNvPr id="2522" name="Google Shape;2522;p330"/>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306</a:t>
            </a:fld>
            <a:endParaRPr sz="1400">
              <a:solidFill>
                <a:srgbClr val="496B2E"/>
              </a:solidFill>
              <a:latin typeface="Arial"/>
              <a:ea typeface="Arial"/>
              <a:cs typeface="Arial"/>
              <a:sym typeface="Arial"/>
            </a:endParaRPr>
          </a:p>
        </p:txBody>
      </p:sp>
      <p:sp>
        <p:nvSpPr>
          <p:cNvPr id="2523" name="Google Shape;2523;p330"/>
          <p:cNvSpPr txBox="1">
            <a:spLocks noGrp="1"/>
          </p:cNvSpPr>
          <p:nvPr>
            <p:ph type="title"/>
          </p:nvPr>
        </p:nvSpPr>
        <p:spPr>
          <a:xfrm>
            <a:off x="609600" y="188913"/>
            <a:ext cx="10814050" cy="7921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71717"/>
              </a:buClr>
              <a:buSzPts val="900"/>
              <a:buFont typeface="Arial"/>
              <a:buNone/>
            </a:pPr>
            <a:r>
              <a:rPr lang="en-US" sz="3600" b="1" i="0" u="none" strike="noStrike" cap="none">
                <a:solidFill>
                  <a:srgbClr val="171717"/>
                </a:solidFill>
                <a:latin typeface="Arial"/>
                <a:ea typeface="Arial"/>
                <a:cs typeface="Arial"/>
                <a:sym typeface="Arial"/>
              </a:rPr>
              <a:t>Software Installation</a:t>
            </a:r>
            <a:endParaRPr/>
          </a:p>
        </p:txBody>
      </p:sp>
      <p:pic>
        <p:nvPicPr>
          <p:cNvPr id="2524" name="Google Shape;2524;p330"/>
          <p:cNvPicPr preferRelativeResize="0"/>
          <p:nvPr/>
        </p:nvPicPr>
        <p:blipFill rotWithShape="1">
          <a:blip r:embed="rId3">
            <a:alphaModFix/>
          </a:blip>
          <a:srcRect/>
          <a:stretch/>
        </p:blipFill>
        <p:spPr>
          <a:xfrm>
            <a:off x="1482897" y="2151121"/>
            <a:ext cx="9422992" cy="3749717"/>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528"/>
        <p:cNvGrpSpPr/>
        <p:nvPr/>
      </p:nvGrpSpPr>
      <p:grpSpPr>
        <a:xfrm>
          <a:off x="0" y="0"/>
          <a:ext cx="0" cy="0"/>
          <a:chOff x="0" y="0"/>
          <a:chExt cx="0" cy="0"/>
        </a:xfrm>
      </p:grpSpPr>
      <p:sp>
        <p:nvSpPr>
          <p:cNvPr id="2529" name="Google Shape;2529;p331"/>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307</a:t>
            </a:fld>
            <a:endParaRPr sz="1400">
              <a:solidFill>
                <a:srgbClr val="496B2E"/>
              </a:solidFill>
              <a:latin typeface="Arial"/>
              <a:ea typeface="Arial"/>
              <a:cs typeface="Arial"/>
              <a:sym typeface="Arial"/>
            </a:endParaRPr>
          </a:p>
        </p:txBody>
      </p:sp>
      <p:pic>
        <p:nvPicPr>
          <p:cNvPr id="2530" name="Google Shape;2530;p331"/>
          <p:cNvPicPr preferRelativeResize="0"/>
          <p:nvPr/>
        </p:nvPicPr>
        <p:blipFill rotWithShape="1">
          <a:blip r:embed="rId3">
            <a:alphaModFix/>
          </a:blip>
          <a:srcRect/>
          <a:stretch/>
        </p:blipFill>
        <p:spPr>
          <a:xfrm>
            <a:off x="723768" y="288100"/>
            <a:ext cx="10100764" cy="6187856"/>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332"/>
          <p:cNvSpPr>
            <a:spLocks noGrp="1"/>
          </p:cNvSpPr>
          <p:nvPr>
            <p:ph type="body" idx="1"/>
          </p:nvPr>
        </p:nvSpPr>
        <p:spPr>
          <a:xfrm>
            <a:off x="609600" y="1639614"/>
            <a:ext cx="11055351" cy="3986487"/>
          </a:xfrm>
          <a:prstGeom prst="roundRect">
            <a:avLst>
              <a:gd name="adj" fmla="val 16667"/>
            </a:avLst>
          </a:prstGeom>
          <a:solidFill>
            <a:schemeClr val="accent1">
              <a:alpha val="27450"/>
            </a:schemeClr>
          </a:solid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Install package through terminal:</a:t>
            </a:r>
            <a:endParaRPr/>
          </a:p>
          <a:p>
            <a:pPr marL="0" marR="0" lvl="0" indent="0" algn="l" rtl="0">
              <a:lnSpc>
                <a:spcPct val="100000"/>
              </a:lnSpc>
              <a:spcBef>
                <a:spcPts val="640"/>
              </a:spcBef>
              <a:spcAft>
                <a:spcPts val="0"/>
              </a:spcAft>
              <a:buClr>
                <a:schemeClr val="dk1"/>
              </a:buClr>
              <a:buSzPts val="800"/>
              <a:buFont typeface="Arial"/>
              <a:buNone/>
            </a:pPr>
            <a:r>
              <a:rPr lang="en-US" sz="3200" b="0" i="0" u="none" strike="noStrike" cap="none">
                <a:solidFill>
                  <a:schemeClr val="dk1"/>
                </a:solidFill>
                <a:latin typeface="Arial"/>
                <a:ea typeface="Arial"/>
                <a:cs typeface="Arial"/>
                <a:sym typeface="Arial"/>
              </a:rPr>
              <a:t>	sudo apt-get install &lt;package&gt;</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Uninstall a software through terminal:	</a:t>
            </a:r>
            <a:endParaRPr/>
          </a:p>
          <a:p>
            <a:pPr marL="0" marR="0" lvl="0" indent="0" algn="l" rtl="0">
              <a:lnSpc>
                <a:spcPct val="100000"/>
              </a:lnSpc>
              <a:spcBef>
                <a:spcPts val="640"/>
              </a:spcBef>
              <a:spcAft>
                <a:spcPts val="0"/>
              </a:spcAft>
              <a:buClr>
                <a:schemeClr val="dk1"/>
              </a:buClr>
              <a:buSzPts val="800"/>
              <a:buFont typeface="Arial"/>
              <a:buNone/>
            </a:pPr>
            <a:r>
              <a:rPr lang="en-US" sz="3200" b="0" i="0" u="none" strike="noStrike" cap="none">
                <a:solidFill>
                  <a:schemeClr val="dk1"/>
                </a:solidFill>
                <a:latin typeface="Arial"/>
                <a:ea typeface="Arial"/>
                <a:cs typeface="Arial"/>
                <a:sym typeface="Arial"/>
              </a:rPr>
              <a:t>	sudo apt-get remove &lt;package&gt;</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Installing package dependencies:</a:t>
            </a:r>
            <a:endParaRPr/>
          </a:p>
          <a:p>
            <a:pPr marL="0" marR="0" lvl="0" indent="0" algn="l" rtl="0">
              <a:lnSpc>
                <a:spcPct val="100000"/>
              </a:lnSpc>
              <a:spcBef>
                <a:spcPts val="640"/>
              </a:spcBef>
              <a:spcAft>
                <a:spcPts val="0"/>
              </a:spcAft>
              <a:buClr>
                <a:schemeClr val="dk1"/>
              </a:buClr>
              <a:buSzPts val="800"/>
              <a:buFont typeface="Arial"/>
              <a:buNone/>
            </a:pPr>
            <a:r>
              <a:rPr lang="en-US" sz="3200" b="0" i="0" u="none" strike="noStrike" cap="none">
                <a:solidFill>
                  <a:schemeClr val="dk1"/>
                </a:solidFill>
                <a:latin typeface="Arial"/>
                <a:ea typeface="Arial"/>
                <a:cs typeface="Arial"/>
                <a:sym typeface="Arial"/>
              </a:rPr>
              <a:t>	sudo apt install -f</a:t>
            </a:r>
            <a:endParaRPr/>
          </a:p>
          <a:p>
            <a:pPr marL="0" marR="0" lvl="0" indent="0" algn="l" rtl="0">
              <a:lnSpc>
                <a:spcPct val="100000"/>
              </a:lnSpc>
              <a:spcBef>
                <a:spcPts val="640"/>
              </a:spcBef>
              <a:spcAft>
                <a:spcPts val="0"/>
              </a:spcAft>
              <a:buClr>
                <a:schemeClr val="dk1"/>
              </a:buClr>
              <a:buSzPts val="800"/>
              <a:buFont typeface="Arial"/>
              <a:buNone/>
            </a:pPr>
            <a:endParaRPr sz="3200" b="0" i="0" u="none" strike="noStrike" cap="none">
              <a:solidFill>
                <a:schemeClr val="dk1"/>
              </a:solidFill>
              <a:latin typeface="Arial"/>
              <a:ea typeface="Arial"/>
              <a:cs typeface="Arial"/>
              <a:sym typeface="Arial"/>
            </a:endParaRPr>
          </a:p>
        </p:txBody>
      </p:sp>
      <p:sp>
        <p:nvSpPr>
          <p:cNvPr id="2536" name="Google Shape;2536;p332"/>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308</a:t>
            </a:fld>
            <a:endParaRPr sz="1400">
              <a:solidFill>
                <a:srgbClr val="496B2E"/>
              </a:solidFill>
              <a:latin typeface="Arial"/>
              <a:ea typeface="Arial"/>
              <a:cs typeface="Arial"/>
              <a:sym typeface="Arial"/>
            </a:endParaRPr>
          </a:p>
        </p:txBody>
      </p:sp>
      <p:sp>
        <p:nvSpPr>
          <p:cNvPr id="2537" name="Google Shape;2537;p332"/>
          <p:cNvSpPr txBox="1">
            <a:spLocks noGrp="1"/>
          </p:cNvSpPr>
          <p:nvPr>
            <p:ph type="title"/>
          </p:nvPr>
        </p:nvSpPr>
        <p:spPr>
          <a:xfrm>
            <a:off x="609600" y="188913"/>
            <a:ext cx="10814050" cy="7921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71717"/>
              </a:buClr>
              <a:buSzPts val="900"/>
              <a:buFont typeface="Arial"/>
              <a:buNone/>
            </a:pPr>
            <a:r>
              <a:rPr lang="en-US" sz="3600" b="1" i="0" u="none" strike="noStrike" cap="none">
                <a:solidFill>
                  <a:srgbClr val="171717"/>
                </a:solidFill>
                <a:latin typeface="Arial"/>
                <a:ea typeface="Arial"/>
                <a:cs typeface="Arial"/>
                <a:sym typeface="Arial"/>
              </a:rPr>
              <a:t>Software Installation</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2" name="Google Shape;2542;p333"/>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309</a:t>
            </a:fld>
            <a:endParaRPr sz="1400">
              <a:solidFill>
                <a:srgbClr val="496B2E"/>
              </a:solidFill>
              <a:latin typeface="Arial"/>
              <a:ea typeface="Arial"/>
              <a:cs typeface="Arial"/>
              <a:sym typeface="Arial"/>
            </a:endParaRPr>
          </a:p>
        </p:txBody>
      </p:sp>
      <p:pic>
        <p:nvPicPr>
          <p:cNvPr id="2543" name="Google Shape;2543;p333"/>
          <p:cNvPicPr preferRelativeResize="0"/>
          <p:nvPr/>
        </p:nvPicPr>
        <p:blipFill rotWithShape="1">
          <a:blip r:embed="rId3">
            <a:alphaModFix/>
          </a:blip>
          <a:srcRect/>
          <a:stretch/>
        </p:blipFill>
        <p:spPr>
          <a:xfrm>
            <a:off x="1195320" y="183781"/>
            <a:ext cx="10065577" cy="61891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Common parts of a man page</a:t>
            </a:r>
            <a:endParaRPr/>
          </a:p>
        </p:txBody>
      </p:sp>
      <p:graphicFrame>
        <p:nvGraphicFramePr>
          <p:cNvPr id="393" name="Google Shape;393;p55"/>
          <p:cNvGraphicFramePr/>
          <p:nvPr/>
        </p:nvGraphicFramePr>
        <p:xfrm>
          <a:off x="887104" y="1270000"/>
          <a:ext cx="9116700" cy="5173600"/>
        </p:xfrm>
        <a:graphic>
          <a:graphicData uri="http://schemas.openxmlformats.org/drawingml/2006/table">
            <a:tbl>
              <a:tblPr>
                <a:noFill/>
                <a:tableStyleId>{C9DE93FA-2E25-400F-9FBD-89434640F52B}</a:tableStyleId>
              </a:tblPr>
              <a:tblGrid>
                <a:gridCol w="1972875">
                  <a:extLst>
                    <a:ext uri="{9D8B030D-6E8A-4147-A177-3AD203B41FA5}">
                      <a16:colId xmlns:a16="http://schemas.microsoft.com/office/drawing/2014/main" val="20000"/>
                    </a:ext>
                  </a:extLst>
                </a:gridCol>
                <a:gridCol w="7143825">
                  <a:extLst>
                    <a:ext uri="{9D8B030D-6E8A-4147-A177-3AD203B41FA5}">
                      <a16:colId xmlns:a16="http://schemas.microsoft.com/office/drawing/2014/main" val="20001"/>
                    </a:ext>
                  </a:extLst>
                </a:gridCol>
              </a:tblGrid>
              <a:tr h="351125">
                <a:tc>
                  <a:txBody>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Section name</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Purpose</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6E6E6"/>
                    </a:solidFill>
                  </a:tcPr>
                </a:tc>
                <a:extLst>
                  <a:ext uri="{0D108BD9-81ED-4DB2-BD59-A6C34878D82A}">
                    <a16:rowId xmlns:a16="http://schemas.microsoft.com/office/drawing/2014/main" val="10000"/>
                  </a:ext>
                </a:extLst>
              </a:tr>
              <a:tr h="30932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NAME</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Provides the name of the command and a very brief description.</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503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SYNOPSIS</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Provides examples of how the command is executed.  See below for more information.</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112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DESCRIPTION</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Provides a more detailed description of the command.</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6085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OPTIONS</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Lists the options for the command as well as a description of how they are used.  Often this information will be found in the DESCRIPTION section and not in a separate OPTIONS section.</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4925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FILES</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Lists the file that are associated with the command as well as a description of how they are used. </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61752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AUTHOR</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The name of the person who created the man page and (sometimes) how to contact the person.</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22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REPORTING BUGS</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Provides details on how to report problems with the command. </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112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COPYRIGHT</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Provides basic copyright information.</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88062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SEE ALSO</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Provides you with an idea of where you can find additional information.  This also will often include other commands that are related to this command.</a:t>
                      </a:r>
                      <a:endParaRPr sz="1800" b="1" i="0" u="none" strike="noStrike" cap="none">
                        <a:solidFill>
                          <a:srgbClr val="1F497D"/>
                        </a:solidFill>
                        <a:latin typeface="Arial"/>
                        <a:ea typeface="Arial"/>
                        <a:cs typeface="Arial"/>
                        <a:sym typeface="Arial"/>
                      </a:endParaRPr>
                    </a:p>
                  </a:txBody>
                  <a:tcPr marL="66450" marR="6645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sp>
        <p:nvSpPr>
          <p:cNvPr id="2548" name="Google Shape;2548;p334"/>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310</a:t>
            </a:fld>
            <a:endParaRPr sz="1400">
              <a:solidFill>
                <a:srgbClr val="496B2E"/>
              </a:solidFill>
              <a:latin typeface="Arial"/>
              <a:ea typeface="Arial"/>
              <a:cs typeface="Arial"/>
              <a:sym typeface="Arial"/>
            </a:endParaRPr>
          </a:p>
        </p:txBody>
      </p:sp>
      <p:pic>
        <p:nvPicPr>
          <p:cNvPr id="2549" name="Google Shape;2549;p334"/>
          <p:cNvPicPr preferRelativeResize="0"/>
          <p:nvPr/>
        </p:nvPicPr>
        <p:blipFill rotWithShape="1">
          <a:blip r:embed="rId3">
            <a:alphaModFix/>
          </a:blip>
          <a:srcRect/>
          <a:stretch/>
        </p:blipFill>
        <p:spPr>
          <a:xfrm>
            <a:off x="1114162" y="112733"/>
            <a:ext cx="9320016" cy="6470196"/>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335"/>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311</a:t>
            </a:fld>
            <a:endParaRPr sz="1400">
              <a:solidFill>
                <a:srgbClr val="496B2E"/>
              </a:solidFill>
              <a:latin typeface="Arial"/>
              <a:ea typeface="Arial"/>
              <a:cs typeface="Arial"/>
              <a:sym typeface="Arial"/>
            </a:endParaRPr>
          </a:p>
        </p:txBody>
      </p:sp>
      <p:pic>
        <p:nvPicPr>
          <p:cNvPr id="2555" name="Google Shape;2555;p335"/>
          <p:cNvPicPr preferRelativeResize="0"/>
          <p:nvPr/>
        </p:nvPicPr>
        <p:blipFill rotWithShape="1">
          <a:blip r:embed="rId3">
            <a:alphaModFix/>
          </a:blip>
          <a:srcRect/>
          <a:stretch/>
        </p:blipFill>
        <p:spPr>
          <a:xfrm>
            <a:off x="657943" y="407943"/>
            <a:ext cx="10577904" cy="5419288"/>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336"/>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312</a:t>
            </a:fld>
            <a:endParaRPr sz="1400">
              <a:solidFill>
                <a:srgbClr val="496B2E"/>
              </a:solidFill>
              <a:latin typeface="Arial"/>
              <a:ea typeface="Arial"/>
              <a:cs typeface="Arial"/>
              <a:sym typeface="Arial"/>
            </a:endParaRPr>
          </a:p>
        </p:txBody>
      </p:sp>
      <p:pic>
        <p:nvPicPr>
          <p:cNvPr id="2561" name="Google Shape;2561;p336"/>
          <p:cNvPicPr preferRelativeResize="0"/>
          <p:nvPr/>
        </p:nvPicPr>
        <p:blipFill rotWithShape="1">
          <a:blip r:embed="rId3">
            <a:alphaModFix/>
          </a:blip>
          <a:srcRect/>
          <a:stretch/>
        </p:blipFill>
        <p:spPr>
          <a:xfrm>
            <a:off x="737858" y="188868"/>
            <a:ext cx="10616585" cy="6080408"/>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337"/>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313</a:t>
            </a:fld>
            <a:endParaRPr sz="1400">
              <a:solidFill>
                <a:srgbClr val="496B2E"/>
              </a:solidFill>
              <a:latin typeface="Arial"/>
              <a:ea typeface="Arial"/>
              <a:cs typeface="Arial"/>
              <a:sym typeface="Arial"/>
            </a:endParaRPr>
          </a:p>
        </p:txBody>
      </p:sp>
      <p:pic>
        <p:nvPicPr>
          <p:cNvPr id="2567" name="Google Shape;2567;p337"/>
          <p:cNvPicPr preferRelativeResize="0"/>
          <p:nvPr/>
        </p:nvPicPr>
        <p:blipFill rotWithShape="1">
          <a:blip r:embed="rId3">
            <a:alphaModFix/>
          </a:blip>
          <a:srcRect/>
          <a:stretch/>
        </p:blipFill>
        <p:spPr>
          <a:xfrm>
            <a:off x="421383" y="259719"/>
            <a:ext cx="11640669" cy="5301836"/>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sp>
        <p:nvSpPr>
          <p:cNvPr id="2572" name="Google Shape;2572;p338"/>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314</a:t>
            </a:fld>
            <a:endParaRPr sz="1400">
              <a:solidFill>
                <a:srgbClr val="496B2E"/>
              </a:solidFill>
              <a:latin typeface="Arial"/>
              <a:ea typeface="Arial"/>
              <a:cs typeface="Arial"/>
              <a:sym typeface="Arial"/>
            </a:endParaRPr>
          </a:p>
        </p:txBody>
      </p:sp>
      <p:pic>
        <p:nvPicPr>
          <p:cNvPr id="2573" name="Google Shape;2573;p338"/>
          <p:cNvPicPr preferRelativeResize="0"/>
          <p:nvPr/>
        </p:nvPicPr>
        <p:blipFill rotWithShape="1">
          <a:blip r:embed="rId3">
            <a:alphaModFix/>
          </a:blip>
          <a:srcRect/>
          <a:stretch/>
        </p:blipFill>
        <p:spPr>
          <a:xfrm>
            <a:off x="536028" y="0"/>
            <a:ext cx="10148671" cy="6789459"/>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339"/>
          <p:cNvSpPr txBox="1">
            <a:spLocks noGrp="1"/>
          </p:cNvSpPr>
          <p:nvPr>
            <p:ph type="title"/>
          </p:nvPr>
        </p:nvSpPr>
        <p:spPr>
          <a:xfrm>
            <a:off x="609600" y="188913"/>
            <a:ext cx="10814050" cy="7921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71717"/>
              </a:buClr>
              <a:buSzPts val="900"/>
              <a:buFont typeface="Arial"/>
              <a:buNone/>
            </a:pPr>
            <a:r>
              <a:rPr lang="en-US" sz="3600" b="1" i="0" u="none" strike="noStrike" cap="none">
                <a:solidFill>
                  <a:srgbClr val="171717"/>
                </a:solidFill>
                <a:latin typeface="Arial"/>
                <a:ea typeface="Arial"/>
                <a:cs typeface="Arial"/>
                <a:sym typeface="Arial"/>
              </a:rPr>
              <a:t>Aptitude Utility (</a:t>
            </a:r>
            <a:r>
              <a:rPr lang="en-US" sz="3600" b="1" i="1" u="none" strike="noStrike" cap="none">
                <a:solidFill>
                  <a:srgbClr val="171717"/>
                </a:solidFill>
                <a:latin typeface="Arial"/>
                <a:ea typeface="Arial"/>
                <a:cs typeface="Arial"/>
                <a:sym typeface="Arial"/>
              </a:rPr>
              <a:t>aptitude</a:t>
            </a:r>
            <a:r>
              <a:rPr lang="en-US" sz="3600" b="1" i="0" u="none" strike="noStrike" cap="none">
                <a:solidFill>
                  <a:srgbClr val="171717"/>
                </a:solidFill>
                <a:latin typeface="Arial"/>
                <a:ea typeface="Arial"/>
                <a:cs typeface="Arial"/>
                <a:sym typeface="Arial"/>
              </a:rPr>
              <a:t>)</a:t>
            </a:r>
            <a:endParaRPr/>
          </a:p>
        </p:txBody>
      </p:sp>
      <p:sp>
        <p:nvSpPr>
          <p:cNvPr id="2579" name="Google Shape;2579;p339"/>
          <p:cNvSpPr>
            <a:spLocks noGrp="1"/>
          </p:cNvSpPr>
          <p:nvPr>
            <p:ph type="body" idx="1"/>
          </p:nvPr>
        </p:nvSpPr>
        <p:spPr>
          <a:xfrm>
            <a:off x="609600" y="1916114"/>
            <a:ext cx="11055351" cy="3709987"/>
          </a:xfrm>
          <a:prstGeom prst="roundRect">
            <a:avLst>
              <a:gd name="adj" fmla="val 16667"/>
            </a:avLst>
          </a:prstGeom>
          <a:solidFill>
            <a:schemeClr val="accent1">
              <a:alpha val="27450"/>
            </a:schemeClr>
          </a:solid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Arial"/>
              <a:ea typeface="Arial"/>
              <a:cs typeface="Arial"/>
              <a:sym typeface="Arial"/>
            </a:endParaRPr>
          </a:p>
        </p:txBody>
      </p:sp>
      <p:sp>
        <p:nvSpPr>
          <p:cNvPr id="2580" name="Google Shape;2580;p339"/>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315</a:t>
            </a:fld>
            <a:endParaRPr sz="1400">
              <a:solidFill>
                <a:srgbClr val="496B2E"/>
              </a:solidFill>
              <a:latin typeface="Arial"/>
              <a:ea typeface="Arial"/>
              <a:cs typeface="Arial"/>
              <a:sym typeface="Arial"/>
            </a:endParaRPr>
          </a:p>
        </p:txBody>
      </p:sp>
      <p:pic>
        <p:nvPicPr>
          <p:cNvPr id="2581" name="Google Shape;2581;p339"/>
          <p:cNvPicPr preferRelativeResize="0"/>
          <p:nvPr/>
        </p:nvPicPr>
        <p:blipFill rotWithShape="1">
          <a:blip r:embed="rId3">
            <a:alphaModFix/>
          </a:blip>
          <a:srcRect/>
          <a:stretch/>
        </p:blipFill>
        <p:spPr>
          <a:xfrm>
            <a:off x="771720" y="1666288"/>
            <a:ext cx="10472914" cy="4258522"/>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340"/>
          <p:cNvSpPr>
            <a:spLocks noGrp="1"/>
          </p:cNvSpPr>
          <p:nvPr>
            <p:ph type="body" idx="1"/>
          </p:nvPr>
        </p:nvSpPr>
        <p:spPr>
          <a:xfrm>
            <a:off x="622127" y="1402546"/>
            <a:ext cx="11055351" cy="4941886"/>
          </a:xfrm>
          <a:prstGeom prst="roundRect">
            <a:avLst>
              <a:gd name="adj" fmla="val 16667"/>
            </a:avLst>
          </a:prstGeom>
          <a:solidFill>
            <a:schemeClr val="accent1">
              <a:alpha val="27450"/>
            </a:schemeClr>
          </a:solid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Same arguments as “apt-get”</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Install the DPM package</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aptitude install package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Remove the installed DPM package excluding configuration files</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aptitude remove package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Remove the installed DPM package including configuration files</a:t>
            </a:r>
            <a:endParaRP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aptitude purge package</a:t>
            </a:r>
            <a:endParaRPr/>
          </a:p>
          <a:p>
            <a:pPr marL="0" marR="0" lvl="0" indent="0" algn="l" rtl="0">
              <a:lnSpc>
                <a:spcPct val="100000"/>
              </a:lnSpc>
              <a:spcBef>
                <a:spcPts val="640"/>
              </a:spcBef>
              <a:spcAft>
                <a:spcPts val="0"/>
              </a:spcAft>
              <a:buClr>
                <a:schemeClr val="dk1"/>
              </a:buClr>
              <a:buSzPts val="800"/>
              <a:buFont typeface="Arial"/>
              <a:buNone/>
            </a:pPr>
            <a:endParaRPr sz="3200" b="0" i="0" u="none" strike="noStrike" cap="none">
              <a:solidFill>
                <a:schemeClr val="dk1"/>
              </a:solidFill>
              <a:latin typeface="Arial"/>
              <a:ea typeface="Arial"/>
              <a:cs typeface="Arial"/>
              <a:sym typeface="Arial"/>
            </a:endParaRPr>
          </a:p>
        </p:txBody>
      </p:sp>
      <p:sp>
        <p:nvSpPr>
          <p:cNvPr id="2587" name="Google Shape;2587;p340"/>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316</a:t>
            </a:fld>
            <a:endParaRPr sz="1400">
              <a:solidFill>
                <a:srgbClr val="496B2E"/>
              </a:solidFill>
              <a:latin typeface="Arial"/>
              <a:ea typeface="Arial"/>
              <a:cs typeface="Arial"/>
              <a:sym typeface="Arial"/>
            </a:endParaRPr>
          </a:p>
        </p:txBody>
      </p:sp>
      <p:sp>
        <p:nvSpPr>
          <p:cNvPr id="2588" name="Google Shape;2588;p340"/>
          <p:cNvSpPr txBox="1">
            <a:spLocks noGrp="1"/>
          </p:cNvSpPr>
          <p:nvPr>
            <p:ph type="title"/>
          </p:nvPr>
        </p:nvSpPr>
        <p:spPr>
          <a:xfrm>
            <a:off x="609600" y="389330"/>
            <a:ext cx="10814050" cy="7921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71717"/>
              </a:buClr>
              <a:buSzPts val="900"/>
              <a:buFont typeface="Arial"/>
              <a:buNone/>
            </a:pPr>
            <a:r>
              <a:rPr lang="en-US" sz="3600" b="1" i="0" u="none" strike="noStrike" cap="none">
                <a:solidFill>
                  <a:srgbClr val="171717"/>
                </a:solidFill>
                <a:latin typeface="Arial"/>
                <a:ea typeface="Arial"/>
                <a:cs typeface="Arial"/>
                <a:sym typeface="Arial"/>
              </a:rPr>
              <a:t>Aptitude Utility (</a:t>
            </a:r>
            <a:r>
              <a:rPr lang="en-US" sz="3600" b="1" i="1" u="none" strike="noStrike" cap="none">
                <a:solidFill>
                  <a:srgbClr val="171717"/>
                </a:solidFill>
                <a:latin typeface="Arial"/>
                <a:ea typeface="Arial"/>
                <a:cs typeface="Arial"/>
                <a:sym typeface="Arial"/>
              </a:rPr>
              <a:t>aptitude</a:t>
            </a:r>
            <a:r>
              <a:rPr lang="en-US" sz="3600" b="1" i="0" u="none" strike="noStrike" cap="none">
                <a:solidFill>
                  <a:srgbClr val="171717"/>
                </a:solidFill>
                <a:latin typeface="Arial"/>
                <a:ea typeface="Arial"/>
                <a:cs typeface="Arial"/>
                <a:sym typeface="Arial"/>
              </a:rPr>
              <a:t>)</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341"/>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317</a:t>
            </a:fld>
            <a:endParaRPr sz="1400">
              <a:solidFill>
                <a:srgbClr val="496B2E"/>
              </a:solidFill>
              <a:latin typeface="Arial"/>
              <a:ea typeface="Arial"/>
              <a:cs typeface="Arial"/>
              <a:sym typeface="Arial"/>
            </a:endParaRPr>
          </a:p>
        </p:txBody>
      </p:sp>
      <p:sp>
        <p:nvSpPr>
          <p:cNvPr id="2595" name="Google Shape;2595;p341"/>
          <p:cNvSpPr txBox="1">
            <a:spLocks noGrp="1"/>
          </p:cNvSpPr>
          <p:nvPr>
            <p:ph type="title"/>
          </p:nvPr>
        </p:nvSpPr>
        <p:spPr>
          <a:xfrm>
            <a:off x="609600" y="188913"/>
            <a:ext cx="10814050" cy="7921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71717"/>
              </a:buClr>
              <a:buSzPts val="900"/>
              <a:buFont typeface="Arial"/>
              <a:buNone/>
            </a:pPr>
            <a:r>
              <a:rPr lang="en-US" sz="3600" b="1" i="0" u="none" strike="noStrike" cap="none">
                <a:solidFill>
                  <a:srgbClr val="171717"/>
                </a:solidFill>
                <a:latin typeface="Arial"/>
                <a:ea typeface="Arial"/>
                <a:cs typeface="Arial"/>
                <a:sym typeface="Arial"/>
              </a:rPr>
              <a:t>Software Installation</a:t>
            </a:r>
            <a:endParaRPr/>
          </a:p>
        </p:txBody>
      </p:sp>
      <p:sp>
        <p:nvSpPr>
          <p:cNvPr id="2596" name="Google Shape;2596;p341"/>
          <p:cNvSpPr>
            <a:spLocks noGrp="1"/>
          </p:cNvSpPr>
          <p:nvPr>
            <p:ph type="body" idx="1"/>
          </p:nvPr>
        </p:nvSpPr>
        <p:spPr>
          <a:xfrm>
            <a:off x="597075" y="981075"/>
            <a:ext cx="11055351" cy="5444777"/>
          </a:xfrm>
          <a:prstGeom prst="roundRect">
            <a:avLst>
              <a:gd name="adj" fmla="val 16667"/>
            </a:avLst>
          </a:prstGeom>
          <a:solidFill>
            <a:schemeClr val="accent1">
              <a:alpha val="2745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00"/>
              <a:buFont typeface="Arial"/>
              <a:buNone/>
            </a:pPr>
            <a:r>
              <a:rPr lang="en-US" sz="2800" b="0" i="0" u="none" strike="noStrike" cap="none">
                <a:solidFill>
                  <a:schemeClr val="dk1"/>
                </a:solidFill>
                <a:latin typeface="Arial"/>
                <a:ea typeface="Arial"/>
                <a:cs typeface="Arial"/>
                <a:sym typeface="Arial"/>
              </a:rPr>
              <a:t>Install Wine</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Running Windows Programs on Ubuntu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For example, LibreOffice works on both Windows and Ubuntu systems, but Microsoft Office works only on a Windows system.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Since many Windows users who use Ubuntu want all of their Windows programs back, many programmers have worked together to create Wine.</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Wine is an acronym for “Wine Is Not an Emulator”. This section will discuss what Wine is, and how to use it on your Ubuntu installation. </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342"/>
          <p:cNvSpPr txBox="1">
            <a:spLocks noGrp="1"/>
          </p:cNvSpPr>
          <p:nvPr>
            <p:ph type="title"/>
          </p:nvPr>
        </p:nvSpPr>
        <p:spPr>
          <a:xfrm>
            <a:off x="615862" y="677644"/>
            <a:ext cx="10814050" cy="7921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900"/>
              <a:buFont typeface="Arial"/>
              <a:buNone/>
            </a:pPr>
            <a:r>
              <a:rPr lang="en-US" sz="3600" b="1" i="0" u="none" strike="noStrike" cap="none">
                <a:latin typeface="Arial"/>
                <a:ea typeface="Arial"/>
                <a:cs typeface="Arial"/>
                <a:sym typeface="Arial"/>
              </a:rPr>
              <a:t>Installing “wine”</a:t>
            </a:r>
            <a:endParaRPr/>
          </a:p>
        </p:txBody>
      </p:sp>
      <p:sp>
        <p:nvSpPr>
          <p:cNvPr id="2602" name="Google Shape;2602;p342"/>
          <p:cNvSpPr txBox="1">
            <a:spLocks noGrp="1"/>
          </p:cNvSpPr>
          <p:nvPr>
            <p:ph type="sldNum" idx="12"/>
          </p:nvPr>
        </p:nvSpPr>
        <p:spPr>
          <a:xfrm>
            <a:off x="9059332" y="6497637"/>
            <a:ext cx="2844800" cy="2793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496B2E"/>
              </a:buClr>
              <a:buSzPts val="350"/>
              <a:buFont typeface="Arial"/>
              <a:buNone/>
            </a:pPr>
            <a:fld id="{00000000-1234-1234-1234-123412341234}" type="slidenum">
              <a:rPr lang="en-US" sz="1400">
                <a:solidFill>
                  <a:srgbClr val="496B2E"/>
                </a:solidFill>
                <a:latin typeface="Arial"/>
                <a:ea typeface="Arial"/>
                <a:cs typeface="Arial"/>
                <a:sym typeface="Arial"/>
              </a:rPr>
              <a:t>318</a:t>
            </a:fld>
            <a:endParaRPr sz="1400">
              <a:solidFill>
                <a:srgbClr val="496B2E"/>
              </a:solidFill>
              <a:latin typeface="Arial"/>
              <a:ea typeface="Arial"/>
              <a:cs typeface="Arial"/>
              <a:sym typeface="Arial"/>
            </a:endParaRPr>
          </a:p>
        </p:txBody>
      </p:sp>
      <p:pic>
        <p:nvPicPr>
          <p:cNvPr id="2603" name="Google Shape;2603;p342"/>
          <p:cNvPicPr preferRelativeResize="0"/>
          <p:nvPr/>
        </p:nvPicPr>
        <p:blipFill rotWithShape="1">
          <a:blip r:embed="rId3">
            <a:alphaModFix/>
          </a:blip>
          <a:srcRect b="65017"/>
          <a:stretch/>
        </p:blipFill>
        <p:spPr>
          <a:xfrm>
            <a:off x="615862" y="1628383"/>
            <a:ext cx="11451561" cy="3695177"/>
          </a:xfrm>
          <a:prstGeom prst="rect">
            <a:avLst/>
          </a:prstGeom>
          <a:noFill/>
          <a:ln>
            <a:noFill/>
          </a:ln>
        </p:spPr>
      </p:pic>
      <p:sp>
        <p:nvSpPr>
          <p:cNvPr id="2604" name="Google Shape;2604;p342"/>
          <p:cNvSpPr/>
          <p:nvPr/>
        </p:nvSpPr>
        <p:spPr>
          <a:xfrm>
            <a:off x="2116899" y="5359092"/>
            <a:ext cx="995052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US" sz="1800" b="0" i="0" u="none" strike="noStrike" cap="none">
                <a:solidFill>
                  <a:schemeClr val="dk1"/>
                </a:solidFill>
                <a:latin typeface="Arial"/>
                <a:ea typeface="Arial"/>
                <a:cs typeface="Arial"/>
                <a:sym typeface="Arial"/>
              </a:rPr>
              <a:t>Source: </a:t>
            </a:r>
            <a:r>
              <a:rPr lang="en-US" sz="1800" b="0" i="0" u="sng" strike="noStrike" cap="none">
                <a:solidFill>
                  <a:schemeClr val="hlink"/>
                </a:solidFill>
                <a:latin typeface="Arial"/>
                <a:ea typeface="Arial"/>
                <a:cs typeface="Arial"/>
                <a:sym typeface="Arial"/>
                <a:hlinkClick r:id="rId4"/>
              </a:rPr>
              <a:t>http://files.ubuntu-manual.org/manuals/getting-started</a:t>
            </a:r>
            <a:r>
              <a:rPr lang="en-US" sz="1800" b="0" i="0" u="none" strike="noStrike" cap="none">
                <a:solidFill>
                  <a:schemeClr val="accent4"/>
                </a:solidFill>
                <a:latin typeface="Arial"/>
                <a:ea typeface="Arial"/>
                <a:cs typeface="Arial"/>
                <a:sym typeface="Arial"/>
              </a:rPr>
              <a:t>withubuntu/16.04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343"/>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accent1"/>
              </a:buClr>
              <a:buSzPts val="5400"/>
              <a:buFont typeface="Trebuchet MS"/>
              <a:buNone/>
            </a:pPr>
            <a:r>
              <a:rPr lang="en-US"/>
              <a:t>Module 8</a:t>
            </a:r>
            <a:endParaRPr/>
          </a:p>
        </p:txBody>
      </p:sp>
      <p:sp>
        <p:nvSpPr>
          <p:cNvPr id="2610" name="Google Shape;2610;p343"/>
          <p:cNvSpPr txBox="1"/>
          <p:nvPr/>
        </p:nvSpPr>
        <p:spPr>
          <a:xfrm>
            <a:off x="3652041" y="5761101"/>
            <a:ext cx="7766936" cy="10968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accent1"/>
              </a:buClr>
              <a:buSzPts val="2880"/>
              <a:buFont typeface="Noto Sans Symbols"/>
              <a:buNone/>
            </a:pPr>
            <a:endParaRPr sz="3600" b="0" i="0" u="none" strike="noStrike" cap="none">
              <a:solidFill>
                <a:schemeClr val="dk1"/>
              </a:solidFill>
              <a:latin typeface="Trebuchet MS"/>
              <a:ea typeface="Trebuchet MS"/>
              <a:cs typeface="Trebuchet MS"/>
              <a:sym typeface="Trebuchet MS"/>
            </a:endParaRPr>
          </a:p>
        </p:txBody>
      </p:sp>
      <p:sp>
        <p:nvSpPr>
          <p:cNvPr id="2611" name="Google Shape;2611;p343"/>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2880"/>
              <a:buNone/>
            </a:pPr>
            <a:r>
              <a:rPr lang="en-US" sz="3600">
                <a:solidFill>
                  <a:schemeClr val="dk1"/>
                </a:solidFill>
              </a:rPr>
              <a:t>Managing kernel services</a:t>
            </a:r>
            <a:endParaRPr/>
          </a:p>
          <a:p>
            <a:pPr marL="0" lvl="0" indent="0" algn="r" rtl="0">
              <a:lnSpc>
                <a:spcPct val="100000"/>
              </a:lnSpc>
              <a:spcBef>
                <a:spcPts val="1000"/>
              </a:spcBef>
              <a:spcAft>
                <a:spcPts val="0"/>
              </a:spcAft>
              <a:buSzPts val="2880"/>
              <a:buNone/>
            </a:pPr>
            <a:endParaRPr sz="3600">
              <a:solidFill>
                <a:schemeClr val="dk1"/>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Getting Command Help</a:t>
            </a:r>
            <a:endParaRPr/>
          </a:p>
        </p:txBody>
      </p:sp>
      <p:pic>
        <p:nvPicPr>
          <p:cNvPr id="400" name="Google Shape;400;p56"/>
          <p:cNvPicPr preferRelativeResize="0"/>
          <p:nvPr/>
        </p:nvPicPr>
        <p:blipFill rotWithShape="1">
          <a:blip r:embed="rId3">
            <a:alphaModFix/>
          </a:blip>
          <a:srcRect/>
          <a:stretch/>
        </p:blipFill>
        <p:spPr>
          <a:xfrm>
            <a:off x="1119116" y="1514901"/>
            <a:ext cx="8154886" cy="4039737"/>
          </a:xfrm>
          <a:prstGeom prst="rect">
            <a:avLst/>
          </a:prstGeom>
          <a:noFill/>
          <a:ln>
            <a:noFill/>
          </a:ln>
        </p:spPr>
      </p:pic>
      <p:sp>
        <p:nvSpPr>
          <p:cNvPr id="401" name="Google Shape;401;p56"/>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b="0" i="0" u="none" strike="noStrike" cap="none">
                <a:solidFill>
                  <a:srgbClr val="222222"/>
                </a:solidFill>
                <a:latin typeface="Arial"/>
                <a:ea typeface="Arial"/>
                <a:cs typeface="Arial"/>
                <a:sym typeface="Arial"/>
              </a:rPr>
              <a:t>32</a:t>
            </a:fld>
            <a:endParaRPr sz="2000" b="0" i="0" u="none" strike="noStrike" cap="none">
              <a:solidFill>
                <a:srgbClr val="222222"/>
              </a:solidFill>
              <a:latin typeface="Arial"/>
              <a:ea typeface="Arial"/>
              <a:cs typeface="Arial"/>
              <a:sym typeface="Arial"/>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616"/>
        <p:cNvGrpSpPr/>
        <p:nvPr/>
      </p:nvGrpSpPr>
      <p:grpSpPr>
        <a:xfrm>
          <a:off x="0" y="0"/>
          <a:ext cx="0" cy="0"/>
          <a:chOff x="0" y="0"/>
          <a:chExt cx="0" cy="0"/>
        </a:xfrm>
      </p:grpSpPr>
      <p:sp>
        <p:nvSpPr>
          <p:cNvPr id="2617" name="Google Shape;2617;p34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Explore the Linux Kernel</a:t>
            </a:r>
            <a:endParaRPr/>
          </a:p>
        </p:txBody>
      </p:sp>
      <p:sp>
        <p:nvSpPr>
          <p:cNvPr id="2618" name="Google Shape;2618;p344"/>
          <p:cNvSpPr txBox="1">
            <a:spLocks noGrp="1"/>
          </p:cNvSpPr>
          <p:nvPr>
            <p:ph type="body" idx="1"/>
          </p:nvPr>
        </p:nvSpPr>
        <p:spPr>
          <a:xfrm>
            <a:off x="412124" y="1556793"/>
            <a:ext cx="9496151" cy="5075827"/>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0"/>
              </a:spcBef>
              <a:spcAft>
                <a:spcPts val="0"/>
              </a:spcAft>
              <a:buSzPts val="1920"/>
              <a:buChar char="►"/>
            </a:pPr>
            <a:r>
              <a:rPr lang="en-US" sz="2400"/>
              <a:t>The </a:t>
            </a:r>
            <a:r>
              <a:rPr lang="en-US" sz="2400" i="1"/>
              <a:t>kernel is </a:t>
            </a:r>
            <a:r>
              <a:rPr lang="en-US" sz="2400"/>
              <a:t>the core of an operating system and all other components rely on it. </a:t>
            </a:r>
            <a:endParaRPr sz="2400"/>
          </a:p>
          <a:p>
            <a:pPr marL="342900" lvl="0" indent="-342900" algn="just" rtl="0">
              <a:lnSpc>
                <a:spcPct val="90000"/>
              </a:lnSpc>
              <a:spcBef>
                <a:spcPts val="1000"/>
              </a:spcBef>
              <a:spcAft>
                <a:spcPts val="0"/>
              </a:spcAft>
              <a:buSzPts val="1920"/>
              <a:buChar char="►"/>
            </a:pPr>
            <a:r>
              <a:rPr lang="en-US" sz="2400"/>
              <a:t>It is loaded first and remains in the main memory. </a:t>
            </a:r>
            <a:endParaRPr sz="2400"/>
          </a:p>
          <a:p>
            <a:pPr marL="342900" lvl="0" indent="-342900" algn="just" rtl="0">
              <a:lnSpc>
                <a:spcPct val="90000"/>
              </a:lnSpc>
              <a:spcBef>
                <a:spcPts val="1000"/>
              </a:spcBef>
              <a:spcAft>
                <a:spcPts val="0"/>
              </a:spcAft>
              <a:buSzPts val="1920"/>
              <a:buChar char="►"/>
            </a:pPr>
            <a:r>
              <a:rPr lang="en-US" sz="2400"/>
              <a:t>It contains system-level commands and other functions that are hidden from users. </a:t>
            </a:r>
            <a:endParaRPr sz="2400"/>
          </a:p>
          <a:p>
            <a:pPr marL="342900" lvl="0" indent="-342900" algn="just" rtl="0">
              <a:lnSpc>
                <a:spcPct val="90000"/>
              </a:lnSpc>
              <a:spcBef>
                <a:spcPts val="1000"/>
              </a:spcBef>
              <a:spcAft>
                <a:spcPts val="0"/>
              </a:spcAft>
              <a:buSzPts val="1920"/>
              <a:buChar char="►"/>
            </a:pPr>
            <a:r>
              <a:rPr lang="en-US" sz="2400"/>
              <a:t>The kernel manages file system access, memory, processes, devices, and resource allocation on a system </a:t>
            </a:r>
            <a:endParaRPr/>
          </a:p>
          <a:p>
            <a:pPr marL="342900" lvl="0" indent="-342900" algn="just" rtl="0">
              <a:lnSpc>
                <a:spcPct val="90000"/>
              </a:lnSpc>
              <a:spcBef>
                <a:spcPts val="1000"/>
              </a:spcBef>
              <a:spcAft>
                <a:spcPts val="0"/>
              </a:spcAft>
              <a:buSzPts val="1920"/>
              <a:buChar char="►"/>
            </a:pPr>
            <a:r>
              <a:rPr lang="en-US" sz="2400"/>
              <a:t>The kernel also controls all the hardware devices plugged into the system.</a:t>
            </a:r>
            <a:endParaRPr/>
          </a:p>
          <a:p>
            <a:pPr marL="342900" lvl="0" indent="-342900" algn="just" rtl="0">
              <a:lnSpc>
                <a:spcPct val="90000"/>
              </a:lnSpc>
              <a:spcBef>
                <a:spcPts val="1000"/>
              </a:spcBef>
              <a:spcAft>
                <a:spcPts val="0"/>
              </a:spcAft>
              <a:buSzPts val="1920"/>
              <a:buChar char="►"/>
            </a:pPr>
            <a:r>
              <a:rPr lang="en-US" sz="2400"/>
              <a:t>The kernel initializes itself during the boot process and then starts running the other processes. By default, the kernel loads with a minimal set of functions required to run a system.</a:t>
            </a:r>
            <a:endParaRPr/>
          </a:p>
        </p:txBody>
      </p:sp>
      <p:sp>
        <p:nvSpPr>
          <p:cNvPr id="2619" name="Google Shape;2619;p344"/>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320</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34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Kernel Layers</a:t>
            </a:r>
            <a:endParaRPr/>
          </a:p>
        </p:txBody>
      </p:sp>
      <p:sp>
        <p:nvSpPr>
          <p:cNvPr id="2626" name="Google Shape;2626;p345"/>
          <p:cNvSpPr txBox="1">
            <a:spLocks noGrp="1"/>
          </p:cNvSpPr>
          <p:nvPr>
            <p:ph type="body" idx="1"/>
          </p:nvPr>
        </p:nvSpPr>
        <p:spPr>
          <a:xfrm>
            <a:off x="437883" y="1556793"/>
            <a:ext cx="9279324" cy="5075827"/>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b="1"/>
              <a:t>Kernel Layers</a:t>
            </a:r>
            <a:endParaRPr/>
          </a:p>
          <a:p>
            <a:pPr marL="342900" lvl="0" indent="-342900" algn="just" rtl="0">
              <a:lnSpc>
                <a:spcPct val="100000"/>
              </a:lnSpc>
              <a:spcBef>
                <a:spcPts val="1000"/>
              </a:spcBef>
              <a:spcAft>
                <a:spcPts val="0"/>
              </a:spcAft>
              <a:buSzPts val="1920"/>
              <a:buChar char="►"/>
            </a:pPr>
            <a:r>
              <a:rPr lang="en-US" sz="2400"/>
              <a:t>The kernel performs various functions to control and manage the operations of a system. It is composed of various layers.</a:t>
            </a:r>
            <a:endParaRPr/>
          </a:p>
          <a:p>
            <a:pPr marL="342900" lvl="0" indent="-342900" algn="just" rtl="0">
              <a:lnSpc>
                <a:spcPct val="100000"/>
              </a:lnSpc>
              <a:spcBef>
                <a:spcPts val="1000"/>
              </a:spcBef>
              <a:spcAft>
                <a:spcPts val="0"/>
              </a:spcAft>
              <a:buSzPts val="1920"/>
              <a:buChar char="►"/>
            </a:pPr>
            <a:r>
              <a:rPr lang="en-US" sz="2400"/>
              <a:t>Kernel layers compose of:-</a:t>
            </a:r>
            <a:endParaRPr/>
          </a:p>
          <a:p>
            <a:pPr marL="742950" lvl="1" indent="-285750" algn="just" rtl="0">
              <a:lnSpc>
                <a:spcPct val="100000"/>
              </a:lnSpc>
              <a:spcBef>
                <a:spcPts val="1000"/>
              </a:spcBef>
              <a:spcAft>
                <a:spcPts val="0"/>
              </a:spcAft>
              <a:buSzPts val="1600"/>
              <a:buFont typeface="Noto Sans Symbols"/>
              <a:buChar char="❖"/>
            </a:pPr>
            <a:r>
              <a:rPr lang="en-US" sz="2000"/>
              <a:t>System call interface (SCI)</a:t>
            </a:r>
            <a:endParaRPr/>
          </a:p>
          <a:p>
            <a:pPr marL="742950" lvl="1" indent="-285750" algn="just" rtl="0">
              <a:lnSpc>
                <a:spcPct val="100000"/>
              </a:lnSpc>
              <a:spcBef>
                <a:spcPts val="1000"/>
              </a:spcBef>
              <a:spcAft>
                <a:spcPts val="0"/>
              </a:spcAft>
              <a:buSzPts val="1600"/>
              <a:buFont typeface="Noto Sans Symbols"/>
              <a:buChar char="❖"/>
            </a:pPr>
            <a:r>
              <a:rPr lang="en-US" sz="2000"/>
              <a:t>Process Management</a:t>
            </a:r>
            <a:endParaRPr/>
          </a:p>
          <a:p>
            <a:pPr marL="742950" lvl="1" indent="-285750" algn="just" rtl="0">
              <a:lnSpc>
                <a:spcPct val="100000"/>
              </a:lnSpc>
              <a:spcBef>
                <a:spcPts val="1000"/>
              </a:spcBef>
              <a:spcAft>
                <a:spcPts val="0"/>
              </a:spcAft>
              <a:buSzPts val="1600"/>
              <a:buFont typeface="Noto Sans Symbols"/>
              <a:buChar char="❖"/>
            </a:pPr>
            <a:r>
              <a:rPr lang="en-US" sz="2000"/>
              <a:t>Memory management</a:t>
            </a:r>
            <a:endParaRPr/>
          </a:p>
          <a:p>
            <a:pPr marL="742950" lvl="1" indent="-285750" algn="just" rtl="0">
              <a:lnSpc>
                <a:spcPct val="100000"/>
              </a:lnSpc>
              <a:spcBef>
                <a:spcPts val="1000"/>
              </a:spcBef>
              <a:spcAft>
                <a:spcPts val="0"/>
              </a:spcAft>
              <a:buSzPts val="1600"/>
              <a:buFont typeface="Noto Sans Symbols"/>
              <a:buChar char="❖"/>
            </a:pPr>
            <a:r>
              <a:rPr lang="en-US" sz="2000"/>
              <a:t>File system management</a:t>
            </a:r>
            <a:endParaRPr/>
          </a:p>
          <a:p>
            <a:pPr marL="742950" lvl="1" indent="-285750" algn="just" rtl="0">
              <a:lnSpc>
                <a:spcPct val="100000"/>
              </a:lnSpc>
              <a:spcBef>
                <a:spcPts val="1000"/>
              </a:spcBef>
              <a:spcAft>
                <a:spcPts val="0"/>
              </a:spcAft>
              <a:buSzPts val="1600"/>
              <a:buFont typeface="Noto Sans Symbols"/>
              <a:buChar char="❖"/>
            </a:pPr>
            <a:r>
              <a:rPr lang="en-US" sz="2000"/>
              <a:t>Device management</a:t>
            </a:r>
            <a:endParaRPr sz="2000"/>
          </a:p>
        </p:txBody>
      </p:sp>
      <p:sp>
        <p:nvSpPr>
          <p:cNvPr id="2627" name="Google Shape;2627;p345"/>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321</a:t>
            </a:fld>
            <a:endParaRPr sz="900">
              <a:solidFill>
                <a:srgbClr val="496B2E"/>
              </a:solidFill>
              <a:latin typeface="Trebuchet MS"/>
              <a:ea typeface="Trebuchet MS"/>
              <a:cs typeface="Trebuchet MS"/>
              <a:sym typeface="Trebuchet MS"/>
            </a:endParaRPr>
          </a:p>
        </p:txBody>
      </p:sp>
      <p:pic>
        <p:nvPicPr>
          <p:cNvPr id="2628" name="Google Shape;2628;p345"/>
          <p:cNvPicPr preferRelativeResize="0"/>
          <p:nvPr/>
        </p:nvPicPr>
        <p:blipFill rotWithShape="1">
          <a:blip r:embed="rId3">
            <a:alphaModFix/>
          </a:blip>
          <a:srcRect/>
          <a:stretch/>
        </p:blipFill>
        <p:spPr>
          <a:xfrm>
            <a:off x="6044825" y="2881012"/>
            <a:ext cx="5831842" cy="388924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633"/>
        <p:cNvGrpSpPr/>
        <p:nvPr/>
      </p:nvGrpSpPr>
      <p:grpSpPr>
        <a:xfrm>
          <a:off x="0" y="0"/>
          <a:ext cx="0" cy="0"/>
          <a:chOff x="0" y="0"/>
          <a:chExt cx="0" cy="0"/>
        </a:xfrm>
      </p:grpSpPr>
      <p:sp>
        <p:nvSpPr>
          <p:cNvPr id="2634" name="Google Shape;2634;p346"/>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322</a:t>
            </a:fld>
            <a:endParaRPr sz="2000">
              <a:solidFill>
                <a:srgbClr val="222222"/>
              </a:solidFill>
              <a:latin typeface="Arial"/>
              <a:ea typeface="Arial"/>
              <a:cs typeface="Arial"/>
              <a:sym typeface="Arial"/>
            </a:endParaRPr>
          </a:p>
        </p:txBody>
      </p:sp>
      <p:sp>
        <p:nvSpPr>
          <p:cNvPr id="2635" name="Google Shape;2635;p34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Identifying Linux Kernel Versions</a:t>
            </a:r>
            <a:endParaRPr/>
          </a:p>
        </p:txBody>
      </p:sp>
      <p:sp>
        <p:nvSpPr>
          <p:cNvPr id="2636" name="Google Shape;2636;p346"/>
          <p:cNvSpPr txBox="1">
            <a:spLocks noGrp="1"/>
          </p:cNvSpPr>
          <p:nvPr>
            <p:ph type="body" idx="1"/>
          </p:nvPr>
        </p:nvSpPr>
        <p:spPr>
          <a:xfrm>
            <a:off x="677335" y="1473959"/>
            <a:ext cx="9192380" cy="4444574"/>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776"/>
              <a:buChar char="►"/>
            </a:pPr>
            <a:r>
              <a:rPr lang="en-US" sz="2220"/>
              <a:t>Linux kernel versions are composed of:</a:t>
            </a:r>
            <a:endParaRPr/>
          </a:p>
          <a:p>
            <a:pPr marL="742950" lvl="1" indent="-285750" algn="just" rtl="0">
              <a:lnSpc>
                <a:spcPct val="100000"/>
              </a:lnSpc>
              <a:spcBef>
                <a:spcPts val="1000"/>
              </a:spcBef>
              <a:spcAft>
                <a:spcPts val="0"/>
              </a:spcAft>
              <a:buSzPts val="1776"/>
              <a:buChar char="►"/>
            </a:pPr>
            <a:r>
              <a:rPr lang="en-US" sz="2220" b="1" u="sng"/>
              <a:t>Major</a:t>
            </a:r>
            <a:r>
              <a:rPr lang="en-US" sz="2220"/>
              <a:t> number</a:t>
            </a:r>
            <a:endParaRPr/>
          </a:p>
          <a:p>
            <a:pPr marL="742950" lvl="1" indent="-285750" algn="just" rtl="0">
              <a:lnSpc>
                <a:spcPct val="100000"/>
              </a:lnSpc>
              <a:spcBef>
                <a:spcPts val="1000"/>
              </a:spcBef>
              <a:spcAft>
                <a:spcPts val="0"/>
              </a:spcAft>
              <a:buSzPts val="1776"/>
              <a:buChar char="►"/>
            </a:pPr>
            <a:r>
              <a:rPr lang="en-US" sz="2220" b="1" u="sng"/>
              <a:t>Minor</a:t>
            </a:r>
            <a:r>
              <a:rPr lang="en-US" sz="2220"/>
              <a:t> number</a:t>
            </a:r>
            <a:endParaRPr/>
          </a:p>
          <a:p>
            <a:pPr marL="1143000" lvl="2" indent="-228600" algn="just" rtl="0">
              <a:lnSpc>
                <a:spcPct val="100000"/>
              </a:lnSpc>
              <a:spcBef>
                <a:spcPts val="1000"/>
              </a:spcBef>
              <a:spcAft>
                <a:spcPts val="0"/>
              </a:spcAft>
              <a:buSzPts val="1776"/>
              <a:buChar char="►"/>
            </a:pPr>
            <a:r>
              <a:rPr lang="en-US" sz="2220"/>
              <a:t>If </a:t>
            </a:r>
            <a:r>
              <a:rPr lang="en-US" sz="2220" b="1" u="sng"/>
              <a:t>odd</a:t>
            </a:r>
            <a:r>
              <a:rPr lang="en-US" sz="2220"/>
              <a:t>, referred to as a </a:t>
            </a:r>
            <a:r>
              <a:rPr lang="en-US" sz="2220" b="1" u="sng"/>
              <a:t>developmental kernel</a:t>
            </a:r>
            <a:r>
              <a:rPr lang="en-US" sz="2220"/>
              <a:t>: a kernel which is not fully tested and with implied instability.</a:t>
            </a:r>
            <a:endParaRPr/>
          </a:p>
          <a:p>
            <a:pPr marL="1143000" lvl="2" indent="-228600" algn="just" rtl="0">
              <a:lnSpc>
                <a:spcPct val="100000"/>
              </a:lnSpc>
              <a:spcBef>
                <a:spcPts val="1000"/>
              </a:spcBef>
              <a:spcAft>
                <a:spcPts val="0"/>
              </a:spcAft>
              <a:buSzPts val="1776"/>
              <a:buChar char="►"/>
            </a:pPr>
            <a:r>
              <a:rPr lang="en-US" sz="2220"/>
              <a:t>If </a:t>
            </a:r>
            <a:r>
              <a:rPr lang="en-US" sz="2220" b="1" u="sng"/>
              <a:t>even</a:t>
            </a:r>
            <a:r>
              <a:rPr lang="en-US" sz="2220"/>
              <a:t>, referred to as a </a:t>
            </a:r>
            <a:r>
              <a:rPr lang="en-US" sz="2220" b="1"/>
              <a:t>production kernel</a:t>
            </a:r>
            <a:r>
              <a:rPr lang="en-US" sz="2220"/>
              <a:t>: a kernel that has been thoroughly tested and is declared to be stable.</a:t>
            </a:r>
            <a:endParaRPr/>
          </a:p>
          <a:p>
            <a:pPr marL="742950" lvl="1" indent="-285750" algn="just" rtl="0">
              <a:lnSpc>
                <a:spcPct val="100000"/>
              </a:lnSpc>
              <a:spcBef>
                <a:spcPts val="1000"/>
              </a:spcBef>
              <a:spcAft>
                <a:spcPts val="0"/>
              </a:spcAft>
              <a:buSzPts val="1776"/>
              <a:buChar char="►"/>
            </a:pPr>
            <a:r>
              <a:rPr lang="en-US" sz="2220"/>
              <a:t>Revision number</a:t>
            </a:r>
            <a:endParaRPr/>
          </a:p>
          <a:p>
            <a:pPr marL="342900" lvl="0" indent="-342900" algn="just" rtl="0">
              <a:lnSpc>
                <a:spcPct val="100000"/>
              </a:lnSpc>
              <a:spcBef>
                <a:spcPts val="1000"/>
              </a:spcBef>
              <a:spcAft>
                <a:spcPts val="0"/>
              </a:spcAft>
              <a:buSzPts val="2072"/>
              <a:buChar char="►"/>
            </a:pPr>
            <a:r>
              <a:rPr lang="en-US" sz="2590"/>
              <a:t>The linux kernel version number can be viewed using the </a:t>
            </a:r>
            <a:r>
              <a:rPr lang="en-US" sz="2590">
                <a:solidFill>
                  <a:srgbClr val="FF0000"/>
                </a:solidFill>
              </a:rPr>
              <a:t>uname -r</a:t>
            </a:r>
            <a:r>
              <a:rPr lang="en-US" sz="2590"/>
              <a:t> command.</a:t>
            </a:r>
            <a:endParaRPr sz="259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347"/>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323</a:t>
            </a:fld>
            <a:endParaRPr sz="2000">
              <a:solidFill>
                <a:srgbClr val="222222"/>
              </a:solidFill>
              <a:latin typeface="Arial"/>
              <a:ea typeface="Arial"/>
              <a:cs typeface="Arial"/>
              <a:sym typeface="Arial"/>
            </a:endParaRPr>
          </a:p>
        </p:txBody>
      </p:sp>
      <p:sp>
        <p:nvSpPr>
          <p:cNvPr id="2643" name="Google Shape;2643;p347"/>
          <p:cNvSpPr txBox="1"/>
          <p:nvPr/>
        </p:nvSpPr>
        <p:spPr>
          <a:xfrm>
            <a:off x="3392787" y="6192968"/>
            <a:ext cx="5435600" cy="4270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Latest revisions of common Linux kernels</a:t>
            </a:r>
            <a:endParaRPr sz="1400" b="0" i="0" u="none" strike="noStrike" cap="none">
              <a:solidFill>
                <a:srgbClr val="000000"/>
              </a:solidFill>
              <a:latin typeface="Arial"/>
              <a:ea typeface="Arial"/>
              <a:cs typeface="Arial"/>
              <a:sym typeface="Arial"/>
            </a:endParaRPr>
          </a:p>
        </p:txBody>
      </p:sp>
      <p:pic>
        <p:nvPicPr>
          <p:cNvPr id="2644" name="Google Shape;2644;p347"/>
          <p:cNvPicPr preferRelativeResize="0"/>
          <p:nvPr/>
        </p:nvPicPr>
        <p:blipFill rotWithShape="1">
          <a:blip r:embed="rId3">
            <a:alphaModFix/>
          </a:blip>
          <a:srcRect/>
          <a:stretch/>
        </p:blipFill>
        <p:spPr>
          <a:xfrm>
            <a:off x="3392787" y="189837"/>
            <a:ext cx="5435600" cy="5851525"/>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34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a:solidFill>
                  <a:srgbClr val="0E0D08"/>
                </a:solidFill>
              </a:rPr>
              <a:t>Directories Containing Kernel Modules</a:t>
            </a:r>
            <a:endParaRPr/>
          </a:p>
        </p:txBody>
      </p:sp>
      <p:sp>
        <p:nvSpPr>
          <p:cNvPr id="2651" name="Google Shape;2651;p348"/>
          <p:cNvSpPr txBox="1">
            <a:spLocks noGrp="1"/>
          </p:cNvSpPr>
          <p:nvPr>
            <p:ph type="body" idx="1"/>
          </p:nvPr>
        </p:nvSpPr>
        <p:spPr>
          <a:xfrm>
            <a:off x="488949" y="1378857"/>
            <a:ext cx="9250137" cy="5112094"/>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a:t>The </a:t>
            </a:r>
            <a:r>
              <a:rPr lang="en-US" sz="2400">
                <a:solidFill>
                  <a:srgbClr val="AD4C11"/>
                </a:solidFill>
              </a:rPr>
              <a:t>/lib/modules </a:t>
            </a:r>
            <a:r>
              <a:rPr lang="en-US" sz="2400"/>
              <a:t>directory contains the modules of different kernel versions that are installed. </a:t>
            </a:r>
            <a:endParaRPr sz="2400"/>
          </a:p>
          <a:p>
            <a:pPr marL="342900" lvl="0" indent="-342900" algn="just" rtl="0">
              <a:lnSpc>
                <a:spcPct val="100000"/>
              </a:lnSpc>
              <a:spcBef>
                <a:spcPts val="1000"/>
              </a:spcBef>
              <a:spcAft>
                <a:spcPts val="0"/>
              </a:spcAft>
              <a:buSzPts val="1920"/>
              <a:buChar char="►"/>
            </a:pPr>
            <a:r>
              <a:rPr lang="en-US" sz="2400"/>
              <a:t>It contains a directory named after the kernel's version number. A list of currently loaded modules is found in the </a:t>
            </a:r>
            <a:r>
              <a:rPr lang="en-US" sz="2400">
                <a:solidFill>
                  <a:srgbClr val="AF8C13"/>
                </a:solidFill>
              </a:rPr>
              <a:t>/proc/modules </a:t>
            </a:r>
            <a:r>
              <a:rPr lang="en-US" sz="2400"/>
              <a:t>file. Modules are stored across various directories based on the categories they belong to. </a:t>
            </a:r>
            <a:endParaRPr sz="2400"/>
          </a:p>
          <a:p>
            <a:pPr marL="342900" lvl="0" indent="-342900" algn="just" rtl="0">
              <a:lnSpc>
                <a:spcPct val="100000"/>
              </a:lnSpc>
              <a:spcBef>
                <a:spcPts val="1000"/>
              </a:spcBef>
              <a:spcAft>
                <a:spcPts val="0"/>
              </a:spcAft>
              <a:buSzPts val="1920"/>
              <a:buChar char="►"/>
            </a:pPr>
            <a:r>
              <a:rPr lang="en-US" sz="2400"/>
              <a:t>The following table (next slide) lists the directories containing modules.</a:t>
            </a:r>
            <a:endParaRPr/>
          </a:p>
        </p:txBody>
      </p:sp>
      <p:sp>
        <p:nvSpPr>
          <p:cNvPr id="2652" name="Google Shape;2652;p348"/>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324</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sp>
        <p:nvSpPr>
          <p:cNvPr id="2657" name="Google Shape;2657;p349"/>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325</a:t>
            </a:fld>
            <a:endParaRPr sz="900">
              <a:solidFill>
                <a:srgbClr val="496B2E"/>
              </a:solidFill>
              <a:latin typeface="Trebuchet MS"/>
              <a:ea typeface="Trebuchet MS"/>
              <a:cs typeface="Trebuchet MS"/>
              <a:sym typeface="Trebuchet MS"/>
            </a:endParaRPr>
          </a:p>
        </p:txBody>
      </p:sp>
      <p:pic>
        <p:nvPicPr>
          <p:cNvPr id="2658" name="Google Shape;2658;p349"/>
          <p:cNvPicPr preferRelativeResize="0">
            <a:picLocks noGrp="1"/>
          </p:cNvPicPr>
          <p:nvPr>
            <p:ph type="body" idx="1"/>
          </p:nvPr>
        </p:nvPicPr>
        <p:blipFill rotWithShape="1">
          <a:blip r:embed="rId3">
            <a:alphaModFix/>
          </a:blip>
          <a:srcRect/>
          <a:stretch/>
        </p:blipFill>
        <p:spPr>
          <a:xfrm>
            <a:off x="677334" y="1666324"/>
            <a:ext cx="8740878" cy="370396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350"/>
          <p:cNvSpPr txBox="1">
            <a:spLocks noGrp="1"/>
          </p:cNvSpPr>
          <p:nvPr>
            <p:ph type="title"/>
          </p:nvPr>
        </p:nvSpPr>
        <p:spPr>
          <a:xfrm>
            <a:off x="677334" y="261257"/>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Kernel Module Managing Utilities</a:t>
            </a:r>
            <a:endParaRPr b="1" i="1">
              <a:solidFill>
                <a:srgbClr val="0E0D08"/>
              </a:solidFill>
            </a:endParaRPr>
          </a:p>
        </p:txBody>
      </p:sp>
      <p:pic>
        <p:nvPicPr>
          <p:cNvPr id="2665" name="Google Shape;2665;p350"/>
          <p:cNvPicPr preferRelativeResize="0">
            <a:picLocks noGrp="1"/>
          </p:cNvPicPr>
          <p:nvPr>
            <p:ph type="body" idx="1"/>
          </p:nvPr>
        </p:nvPicPr>
        <p:blipFill rotWithShape="1">
          <a:blip r:embed="rId3">
            <a:alphaModFix/>
          </a:blip>
          <a:srcRect l="144" t="291" r="9780" b="-286"/>
          <a:stretch/>
        </p:blipFill>
        <p:spPr>
          <a:xfrm>
            <a:off x="808279" y="1416015"/>
            <a:ext cx="8756636" cy="4797964"/>
          </a:xfrm>
          <a:prstGeom prst="rect">
            <a:avLst/>
          </a:prstGeom>
          <a:noFill/>
          <a:ln w="9525" cap="flat" cmpd="sng">
            <a:solidFill>
              <a:schemeClr val="dk1"/>
            </a:solidFill>
            <a:prstDash val="solid"/>
            <a:round/>
            <a:headEnd type="none" w="sm" len="sm"/>
            <a:tailEnd type="none" w="sm" len="sm"/>
          </a:ln>
        </p:spPr>
      </p:pic>
      <p:sp>
        <p:nvSpPr>
          <p:cNvPr id="2666" name="Google Shape;2666;p350"/>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326</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671"/>
        <p:cNvGrpSpPr/>
        <p:nvPr/>
      </p:nvGrpSpPr>
      <p:grpSpPr>
        <a:xfrm>
          <a:off x="0" y="0"/>
          <a:ext cx="0" cy="0"/>
          <a:chOff x="0" y="0"/>
          <a:chExt cx="0" cy="0"/>
        </a:xfrm>
      </p:grpSpPr>
      <p:sp>
        <p:nvSpPr>
          <p:cNvPr id="2672" name="Google Shape;2672;p35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Command Options for</a:t>
            </a:r>
            <a:r>
              <a:rPr lang="en-US" b="1"/>
              <a:t> </a:t>
            </a:r>
            <a:r>
              <a:rPr lang="en-US">
                <a:solidFill>
                  <a:srgbClr val="FF0000"/>
                </a:solidFill>
              </a:rPr>
              <a:t>modinfo</a:t>
            </a:r>
            <a:endParaRPr>
              <a:solidFill>
                <a:srgbClr val="FF0000"/>
              </a:solidFill>
            </a:endParaRPr>
          </a:p>
        </p:txBody>
      </p:sp>
      <p:pic>
        <p:nvPicPr>
          <p:cNvPr id="2673" name="Google Shape;2673;p351"/>
          <p:cNvPicPr preferRelativeResize="0">
            <a:picLocks noGrp="1"/>
          </p:cNvPicPr>
          <p:nvPr>
            <p:ph type="body" idx="1"/>
          </p:nvPr>
        </p:nvPicPr>
        <p:blipFill rotWithShape="1">
          <a:blip r:embed="rId3">
            <a:alphaModFix/>
          </a:blip>
          <a:srcRect r="15481"/>
          <a:stretch/>
        </p:blipFill>
        <p:spPr>
          <a:xfrm>
            <a:off x="441564" y="1552447"/>
            <a:ext cx="9002239" cy="4098845"/>
          </a:xfrm>
          <a:prstGeom prst="rect">
            <a:avLst/>
          </a:prstGeom>
          <a:noFill/>
          <a:ln w="9525" cap="flat" cmpd="sng">
            <a:solidFill>
              <a:schemeClr val="dk1"/>
            </a:solidFill>
            <a:prstDash val="solid"/>
            <a:round/>
            <a:headEnd type="none" w="sm" len="sm"/>
            <a:tailEnd type="none" w="sm" len="sm"/>
          </a:ln>
        </p:spPr>
      </p:pic>
      <p:sp>
        <p:nvSpPr>
          <p:cNvPr id="2674" name="Google Shape;2674;p351"/>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327</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35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Types of Kernel Configuration</a:t>
            </a:r>
            <a:endParaRPr/>
          </a:p>
        </p:txBody>
      </p:sp>
      <p:pic>
        <p:nvPicPr>
          <p:cNvPr id="2681" name="Google Shape;2681;p352"/>
          <p:cNvPicPr preferRelativeResize="0">
            <a:picLocks noGrp="1"/>
          </p:cNvPicPr>
          <p:nvPr>
            <p:ph type="body" idx="1"/>
          </p:nvPr>
        </p:nvPicPr>
        <p:blipFill rotWithShape="1">
          <a:blip r:embed="rId3">
            <a:alphaModFix/>
          </a:blip>
          <a:srcRect r="10774" b="15921"/>
          <a:stretch/>
        </p:blipFill>
        <p:spPr>
          <a:xfrm>
            <a:off x="744513" y="1276410"/>
            <a:ext cx="9433810" cy="2863121"/>
          </a:xfrm>
          <a:prstGeom prst="rect">
            <a:avLst/>
          </a:prstGeom>
          <a:noFill/>
          <a:ln>
            <a:noFill/>
          </a:ln>
        </p:spPr>
      </p:pic>
      <p:pic>
        <p:nvPicPr>
          <p:cNvPr id="2682" name="Google Shape;2682;p352"/>
          <p:cNvPicPr preferRelativeResize="0"/>
          <p:nvPr/>
        </p:nvPicPr>
        <p:blipFill rotWithShape="1">
          <a:blip r:embed="rId4">
            <a:alphaModFix/>
          </a:blip>
          <a:srcRect/>
          <a:stretch/>
        </p:blipFill>
        <p:spPr>
          <a:xfrm>
            <a:off x="744513" y="4139531"/>
            <a:ext cx="9433811" cy="2718469"/>
          </a:xfrm>
          <a:prstGeom prst="rect">
            <a:avLst/>
          </a:prstGeom>
          <a:noFill/>
          <a:ln>
            <a:noFill/>
          </a:ln>
        </p:spPr>
      </p:pic>
      <p:sp>
        <p:nvSpPr>
          <p:cNvPr id="2683" name="Google Shape;2683;p352"/>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328</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688"/>
        <p:cNvGrpSpPr/>
        <p:nvPr/>
      </p:nvGrpSpPr>
      <p:grpSpPr>
        <a:xfrm>
          <a:off x="0" y="0"/>
          <a:ext cx="0" cy="0"/>
          <a:chOff x="0" y="0"/>
          <a:chExt cx="0" cy="0"/>
        </a:xfrm>
      </p:grpSpPr>
      <p:sp>
        <p:nvSpPr>
          <p:cNvPr id="2689" name="Google Shape;2689;p353"/>
          <p:cNvSpPr txBox="1">
            <a:spLocks noGrp="1"/>
          </p:cNvSpPr>
          <p:nvPr>
            <p:ph type="title"/>
          </p:nvPr>
        </p:nvSpPr>
        <p:spPr>
          <a:xfrm>
            <a:off x="677334" y="98642"/>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a:solidFill>
                  <a:srgbClr val="0E0D08"/>
                </a:solidFill>
              </a:rPr>
              <a:t>The /proc Directory</a:t>
            </a:r>
            <a:endParaRPr b="1">
              <a:solidFill>
                <a:srgbClr val="0E0D08"/>
              </a:solidFill>
            </a:endParaRPr>
          </a:p>
        </p:txBody>
      </p:sp>
      <p:sp>
        <p:nvSpPr>
          <p:cNvPr id="2690" name="Google Shape;2690;p353"/>
          <p:cNvSpPr txBox="1">
            <a:spLocks noGrp="1"/>
          </p:cNvSpPr>
          <p:nvPr>
            <p:ph type="body" idx="1"/>
          </p:nvPr>
        </p:nvSpPr>
        <p:spPr>
          <a:xfrm>
            <a:off x="344775" y="1234440"/>
            <a:ext cx="9191112" cy="5361232"/>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600"/>
              <a:buChar char="►"/>
            </a:pPr>
            <a:r>
              <a:rPr lang="en-US" sz="2000"/>
              <a:t>The /proc is a directory which contains a Linux virtual filesystem, which provides elaborate information about the kernel's running process. Some of the files in the /proc directory are listed in the following table.</a:t>
            </a:r>
            <a:endParaRPr/>
          </a:p>
        </p:txBody>
      </p:sp>
      <p:pic>
        <p:nvPicPr>
          <p:cNvPr id="2691" name="Google Shape;2691;p353"/>
          <p:cNvPicPr preferRelativeResize="0"/>
          <p:nvPr/>
        </p:nvPicPr>
        <p:blipFill rotWithShape="1">
          <a:blip r:embed="rId3">
            <a:alphaModFix/>
          </a:blip>
          <a:srcRect b="32036"/>
          <a:stretch/>
        </p:blipFill>
        <p:spPr>
          <a:xfrm>
            <a:off x="609600" y="2323158"/>
            <a:ext cx="10633537" cy="1545412"/>
          </a:xfrm>
          <a:prstGeom prst="rect">
            <a:avLst/>
          </a:prstGeom>
          <a:noFill/>
          <a:ln>
            <a:noFill/>
          </a:ln>
        </p:spPr>
      </p:pic>
      <p:pic>
        <p:nvPicPr>
          <p:cNvPr id="2692" name="Google Shape;2692;p353"/>
          <p:cNvPicPr preferRelativeResize="0"/>
          <p:nvPr/>
        </p:nvPicPr>
        <p:blipFill rotWithShape="1">
          <a:blip r:embed="rId4">
            <a:alphaModFix/>
          </a:blip>
          <a:srcRect/>
          <a:stretch/>
        </p:blipFill>
        <p:spPr>
          <a:xfrm>
            <a:off x="677334" y="3868570"/>
            <a:ext cx="10633536" cy="2413594"/>
          </a:xfrm>
          <a:prstGeom prst="rect">
            <a:avLst/>
          </a:prstGeom>
          <a:noFill/>
          <a:ln>
            <a:noFill/>
          </a:ln>
        </p:spPr>
      </p:pic>
      <p:sp>
        <p:nvSpPr>
          <p:cNvPr id="2693" name="Google Shape;2693;p353"/>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329</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7"/>
          <p:cNvSpPr txBox="1">
            <a:spLocks noGrp="1"/>
          </p:cNvSpPr>
          <p:nvPr>
            <p:ph type="body" idx="1"/>
          </p:nvPr>
        </p:nvSpPr>
        <p:spPr>
          <a:xfrm>
            <a:off x="589663" y="362803"/>
            <a:ext cx="8001000" cy="533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Font typeface="Trebuchet MS"/>
              <a:buNone/>
            </a:pPr>
            <a:r>
              <a:rPr lang="en-US" sz="2800">
                <a:solidFill>
                  <a:srgbClr val="002060"/>
                </a:solidFill>
              </a:rPr>
              <a:t>Access and Use man Pages</a:t>
            </a:r>
            <a:endParaRPr/>
          </a:p>
          <a:p>
            <a:pPr marL="342900" lvl="0" indent="-342900" algn="l" rtl="0">
              <a:lnSpc>
                <a:spcPct val="100000"/>
              </a:lnSpc>
              <a:spcBef>
                <a:spcPts val="1000"/>
              </a:spcBef>
              <a:spcAft>
                <a:spcPts val="0"/>
              </a:spcAft>
              <a:buSzPts val="1920"/>
              <a:buFont typeface="Trebuchet MS"/>
              <a:buNone/>
            </a:pPr>
            <a:endParaRPr sz="2400">
              <a:solidFill>
                <a:srgbClr val="FFFF00"/>
              </a:solidFill>
            </a:endParaRPr>
          </a:p>
          <a:p>
            <a:pPr marL="342900" lvl="0" indent="-220980" algn="l" rtl="0">
              <a:lnSpc>
                <a:spcPct val="100000"/>
              </a:lnSpc>
              <a:spcBef>
                <a:spcPts val="1000"/>
              </a:spcBef>
              <a:spcAft>
                <a:spcPts val="0"/>
              </a:spcAft>
              <a:buSzPts val="1920"/>
              <a:buNone/>
            </a:pPr>
            <a:endParaRPr sz="2400">
              <a:solidFill>
                <a:srgbClr val="FFFF00"/>
              </a:solidFill>
            </a:endParaRPr>
          </a:p>
          <a:p>
            <a:pPr marL="342900" lvl="0" indent="-220980" algn="l" rtl="0">
              <a:lnSpc>
                <a:spcPct val="100000"/>
              </a:lnSpc>
              <a:spcBef>
                <a:spcPts val="1000"/>
              </a:spcBef>
              <a:spcAft>
                <a:spcPts val="0"/>
              </a:spcAft>
              <a:buSzPts val="1920"/>
              <a:buFont typeface="Noto Sans Symbols"/>
              <a:buNone/>
            </a:pPr>
            <a:endParaRPr sz="2400">
              <a:solidFill>
                <a:schemeClr val="lt1"/>
              </a:solidFill>
            </a:endParaRPr>
          </a:p>
          <a:p>
            <a:pPr marL="342900" lvl="0" indent="-220980" algn="l" rtl="0">
              <a:lnSpc>
                <a:spcPct val="100000"/>
              </a:lnSpc>
              <a:spcBef>
                <a:spcPts val="1000"/>
              </a:spcBef>
              <a:spcAft>
                <a:spcPts val="0"/>
              </a:spcAft>
              <a:buSzPts val="1920"/>
              <a:buFont typeface="Noto Sans Symbols"/>
              <a:buNone/>
            </a:pPr>
            <a:endParaRPr sz="2400">
              <a:solidFill>
                <a:schemeClr val="lt1"/>
              </a:solidFill>
            </a:endParaRPr>
          </a:p>
          <a:p>
            <a:pPr marL="742950" lvl="1" indent="-285750" algn="l" rtl="0">
              <a:lnSpc>
                <a:spcPct val="100000"/>
              </a:lnSpc>
              <a:spcBef>
                <a:spcPts val="1000"/>
              </a:spcBef>
              <a:spcAft>
                <a:spcPts val="0"/>
              </a:spcAft>
              <a:buSzPts val="1920"/>
              <a:buFont typeface="Trebuchet MS"/>
              <a:buNone/>
            </a:pPr>
            <a:endParaRPr sz="2400">
              <a:solidFill>
                <a:schemeClr val="lt1"/>
              </a:solidFill>
            </a:endParaRPr>
          </a:p>
          <a:p>
            <a:pPr marL="742950" lvl="1" indent="-163830" algn="l" rtl="0">
              <a:lnSpc>
                <a:spcPct val="100000"/>
              </a:lnSpc>
              <a:spcBef>
                <a:spcPts val="1000"/>
              </a:spcBef>
              <a:spcAft>
                <a:spcPts val="0"/>
              </a:spcAft>
              <a:buSzPts val="1920"/>
              <a:buNone/>
            </a:pPr>
            <a:endParaRPr sz="2400">
              <a:solidFill>
                <a:schemeClr val="lt1"/>
              </a:solidFill>
            </a:endParaRPr>
          </a:p>
        </p:txBody>
      </p:sp>
      <p:graphicFrame>
        <p:nvGraphicFramePr>
          <p:cNvPr id="407" name="Google Shape;407;p57"/>
          <p:cNvGraphicFramePr/>
          <p:nvPr/>
        </p:nvGraphicFramePr>
        <p:xfrm>
          <a:off x="693761" y="1114710"/>
          <a:ext cx="8839200" cy="4755020"/>
        </p:xfrm>
        <a:graphic>
          <a:graphicData uri="http://schemas.openxmlformats.org/drawingml/2006/table">
            <a:tbl>
              <a:tblPr>
                <a:noFill/>
                <a:tableStyleId>{C9DE93FA-2E25-400F-9FBD-89434640F52B}</a:tableStyleId>
              </a:tblPr>
              <a:tblGrid>
                <a:gridCol w="2079625">
                  <a:extLst>
                    <a:ext uri="{9D8B030D-6E8A-4147-A177-3AD203B41FA5}">
                      <a16:colId xmlns:a16="http://schemas.microsoft.com/office/drawing/2014/main" val="20000"/>
                    </a:ext>
                  </a:extLst>
                </a:gridCol>
                <a:gridCol w="6759575">
                  <a:extLst>
                    <a:ext uri="{9D8B030D-6E8A-4147-A177-3AD203B41FA5}">
                      <a16:colId xmlns:a16="http://schemas.microsoft.com/office/drawing/2014/main" val="20001"/>
                    </a:ext>
                  </a:extLst>
                </a:gridCol>
              </a:tblGrid>
              <a:tr h="311000">
                <a:tc>
                  <a:txBody>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Key Command</a:t>
                      </a:r>
                      <a:endParaRPr sz="1800" b="1" i="0" u="none" strike="noStrike" cap="none">
                        <a:solidFill>
                          <a:schemeClr val="lt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Description</a:t>
                      </a:r>
                      <a:endParaRPr sz="1800" b="1" i="0" u="none" strike="noStrike" cap="none">
                        <a:solidFill>
                          <a:schemeClr val="lt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942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Space</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Page one screen forward</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9427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b</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Page one screen backward</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7942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PageDown</a:t>
                      </a:r>
                      <a:endParaRPr sz="14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Page half a screen forward</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7942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PageUp</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Page half a screen backward</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7807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Down-arrow, Enter</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Jump one line forward</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7942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Up-arrow</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Jump one line backward</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7807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End</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Go to end of the manual page</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7942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Home</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Go to beginning of manual page</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475150">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/expression</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Search forward from the current cursor position for expression, match line displayed as 1</a:t>
                      </a:r>
                      <a:r>
                        <a:rPr lang="en-US" sz="1400" b="0" i="0" u="none" strike="noStrike" cap="none" baseline="30000">
                          <a:solidFill>
                            <a:schemeClr val="dk1"/>
                          </a:solidFill>
                          <a:latin typeface="Arial"/>
                          <a:ea typeface="Arial"/>
                          <a:cs typeface="Arial"/>
                          <a:sym typeface="Arial"/>
                        </a:rPr>
                        <a:t>st</a:t>
                      </a:r>
                      <a:r>
                        <a:rPr lang="en-US" sz="1400" b="0" i="0" u="none" strike="noStrike" cap="none">
                          <a:solidFill>
                            <a:schemeClr val="dk1"/>
                          </a:solidFill>
                          <a:latin typeface="Arial"/>
                          <a:ea typeface="Arial"/>
                          <a:cs typeface="Arial"/>
                          <a:sym typeface="Arial"/>
                        </a:rPr>
                        <a:t> line on the screen</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473800">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?expression</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Search backward from the current cursor position for expression, match line displayed as 1</a:t>
                      </a:r>
                      <a:r>
                        <a:rPr lang="en-US" sz="1400" b="0" i="0" u="none" strike="noStrike" cap="none" baseline="30000">
                          <a:solidFill>
                            <a:schemeClr val="dk1"/>
                          </a:solidFill>
                          <a:latin typeface="Arial"/>
                          <a:ea typeface="Arial"/>
                          <a:cs typeface="Arial"/>
                          <a:sym typeface="Arial"/>
                        </a:rPr>
                        <a:t>st</a:t>
                      </a:r>
                      <a:r>
                        <a:rPr lang="en-US" sz="1400" b="0" i="0" u="none" strike="noStrike" cap="none">
                          <a:solidFill>
                            <a:schemeClr val="dk1"/>
                          </a:solidFill>
                          <a:latin typeface="Arial"/>
                          <a:ea typeface="Arial"/>
                          <a:cs typeface="Arial"/>
                          <a:sym typeface="Arial"/>
                        </a:rPr>
                        <a:t> line on the screen</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7942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n</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Move to next instance of expression in the search</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7807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N</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Move to previous instance of expression in the search</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79425">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q</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End display of the manual page</a:t>
                      </a:r>
                      <a:endParaRPr sz="1400" u="none" strike="noStrike" cap="none"/>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354"/>
          <p:cNvSpPr txBox="1">
            <a:spLocks noGrp="1"/>
          </p:cNvSpPr>
          <p:nvPr>
            <p:ph type="title"/>
          </p:nvPr>
        </p:nvSpPr>
        <p:spPr>
          <a:xfrm>
            <a:off x="489679" y="263864"/>
            <a:ext cx="10814051" cy="7921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The sysctl Command</a:t>
            </a:r>
            <a:endParaRPr/>
          </a:p>
        </p:txBody>
      </p:sp>
      <p:sp>
        <p:nvSpPr>
          <p:cNvPr id="2700" name="Google Shape;2700;p354"/>
          <p:cNvSpPr txBox="1">
            <a:spLocks noGrp="1"/>
          </p:cNvSpPr>
          <p:nvPr>
            <p:ph type="body" idx="1"/>
          </p:nvPr>
        </p:nvSpPr>
        <p:spPr>
          <a:xfrm>
            <a:off x="489680" y="1001953"/>
            <a:ext cx="9292950" cy="381714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The </a:t>
            </a:r>
            <a:r>
              <a:rPr lang="en-US" sz="2400" b="1" i="1">
                <a:solidFill>
                  <a:srgbClr val="FF0000"/>
                </a:solidFill>
              </a:rPr>
              <a:t>sysctl</a:t>
            </a:r>
            <a:r>
              <a:rPr lang="en-US" sz="2400" i="1"/>
              <a:t> </a:t>
            </a:r>
            <a:r>
              <a:rPr lang="en-US" sz="2400"/>
              <a:t>command is used to </a:t>
            </a:r>
            <a:r>
              <a:rPr lang="en-US" sz="2400" b="1" u="sng">
                <a:solidFill>
                  <a:srgbClr val="3F7818"/>
                </a:solidFill>
              </a:rPr>
              <a:t>view or set the kernel parameters</a:t>
            </a:r>
            <a:r>
              <a:rPr lang="en-US" sz="2400"/>
              <a:t> at runtime. It has various options. </a:t>
            </a:r>
            <a:endParaRPr sz="2400"/>
          </a:p>
          <a:p>
            <a:pPr marL="342900" lvl="0" indent="-342900" algn="l" rtl="0">
              <a:lnSpc>
                <a:spcPct val="100000"/>
              </a:lnSpc>
              <a:spcBef>
                <a:spcPts val="1000"/>
              </a:spcBef>
              <a:spcAft>
                <a:spcPts val="0"/>
              </a:spcAft>
              <a:buSzPts val="1920"/>
              <a:buNone/>
            </a:pPr>
            <a:r>
              <a:rPr lang="en-US" sz="2400"/>
              <a:t>	</a:t>
            </a:r>
            <a:endParaRPr/>
          </a:p>
          <a:p>
            <a:pPr marL="342900" lvl="0" indent="-342900" algn="l" rtl="0">
              <a:lnSpc>
                <a:spcPct val="100000"/>
              </a:lnSpc>
              <a:spcBef>
                <a:spcPts val="1000"/>
              </a:spcBef>
              <a:spcAft>
                <a:spcPts val="0"/>
              </a:spcAft>
              <a:buSzPts val="2240"/>
              <a:buNone/>
            </a:pPr>
            <a:r>
              <a:rPr lang="en-US" sz="2800"/>
              <a:t>	</a:t>
            </a:r>
            <a:endParaRPr/>
          </a:p>
        </p:txBody>
      </p:sp>
      <p:pic>
        <p:nvPicPr>
          <p:cNvPr id="2701" name="Google Shape;2701;p354"/>
          <p:cNvPicPr preferRelativeResize="0"/>
          <p:nvPr/>
        </p:nvPicPr>
        <p:blipFill rotWithShape="1">
          <a:blip r:embed="rId3">
            <a:alphaModFix/>
          </a:blip>
          <a:srcRect/>
          <a:stretch/>
        </p:blipFill>
        <p:spPr>
          <a:xfrm>
            <a:off x="489679" y="2025716"/>
            <a:ext cx="10294603" cy="3531469"/>
          </a:xfrm>
          <a:prstGeom prst="rect">
            <a:avLst/>
          </a:prstGeom>
          <a:noFill/>
          <a:ln>
            <a:noFill/>
          </a:ln>
        </p:spPr>
      </p:pic>
      <p:sp>
        <p:nvSpPr>
          <p:cNvPr id="2702" name="Google Shape;2702;p354"/>
          <p:cNvSpPr/>
          <p:nvPr/>
        </p:nvSpPr>
        <p:spPr>
          <a:xfrm>
            <a:off x="489679" y="5695878"/>
            <a:ext cx="8712378" cy="83099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3F7818"/>
              </a:buClr>
              <a:buSzPts val="2400"/>
              <a:buFont typeface="Noto Sans Symbols"/>
              <a:buChar char="⮚"/>
            </a:pPr>
            <a:r>
              <a:rPr lang="en-US" sz="2400" b="0" i="0" u="none" strike="noStrike" cap="none">
                <a:solidFill>
                  <a:srgbClr val="3F7818"/>
                </a:solidFill>
                <a:latin typeface="Trebuchet MS"/>
                <a:ea typeface="Trebuchet MS"/>
                <a:cs typeface="Trebuchet MS"/>
                <a:sym typeface="Trebuchet MS"/>
              </a:rPr>
              <a:t>The syntax of the sysctl command is: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rgbClr val="3F7818"/>
                </a:solidFill>
                <a:latin typeface="Trebuchet MS"/>
                <a:ea typeface="Trebuchet MS"/>
                <a:cs typeface="Trebuchet MS"/>
                <a:sym typeface="Trebuchet MS"/>
              </a:rPr>
              <a:t> 	sysctl [</a:t>
            </a:r>
            <a:r>
              <a:rPr lang="en-US" sz="2400" b="0" i="1" u="none" strike="noStrike" cap="none">
                <a:solidFill>
                  <a:srgbClr val="3F7818"/>
                </a:solidFill>
                <a:latin typeface="Trebuchet MS"/>
                <a:ea typeface="Trebuchet MS"/>
                <a:cs typeface="Trebuchet MS"/>
                <a:sym typeface="Trebuchet MS"/>
              </a:rPr>
              <a:t>options</a:t>
            </a:r>
            <a:r>
              <a:rPr lang="en-US" sz="2400" b="0" i="0" u="none" strike="noStrike" cap="none">
                <a:solidFill>
                  <a:srgbClr val="3F7818"/>
                </a:solidFill>
                <a:latin typeface="Trebuchet MS"/>
                <a:ea typeface="Trebuchet MS"/>
                <a:cs typeface="Trebuchet MS"/>
                <a:sym typeface="Trebuchet MS"/>
              </a:rPr>
              <a:t>]</a:t>
            </a:r>
            <a:r>
              <a:rPr lang="en-US" sz="2400" b="0" i="1" u="none" strike="noStrike" cap="none">
                <a:solidFill>
                  <a:srgbClr val="3F7818"/>
                </a:solidFill>
                <a:latin typeface="Trebuchet MS"/>
                <a:ea typeface="Trebuchet MS"/>
                <a:cs typeface="Trebuchet MS"/>
                <a:sym typeface="Trebuchet MS"/>
              </a:rPr>
              <a:t> {kernel parameter} = {value}</a:t>
            </a:r>
            <a:endParaRPr sz="2400" b="0" i="0" u="none" strike="noStrike" cap="none">
              <a:solidFill>
                <a:srgbClr val="3F7818"/>
              </a:solidFill>
              <a:latin typeface="Trebuchet MS"/>
              <a:ea typeface="Trebuchet MS"/>
              <a:cs typeface="Trebuchet MS"/>
              <a:sym typeface="Trebuchet MS"/>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p35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b="1">
              <a:solidFill>
                <a:schemeClr val="dk1"/>
              </a:solidFill>
            </a:endParaRPr>
          </a:p>
        </p:txBody>
      </p:sp>
      <p:sp>
        <p:nvSpPr>
          <p:cNvPr id="2709" name="Google Shape;2709;p35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220980" algn="l" rtl="0">
              <a:lnSpc>
                <a:spcPct val="100000"/>
              </a:lnSpc>
              <a:spcBef>
                <a:spcPts val="0"/>
              </a:spcBef>
              <a:spcAft>
                <a:spcPts val="0"/>
              </a:spcAft>
              <a:buSzPts val="1920"/>
              <a:buNone/>
            </a:pPr>
            <a:endParaRPr sz="2400"/>
          </a:p>
          <a:p>
            <a:pPr marL="342900" lvl="0" indent="-220980" algn="l" rtl="0">
              <a:lnSpc>
                <a:spcPct val="100000"/>
              </a:lnSpc>
              <a:spcBef>
                <a:spcPts val="1000"/>
              </a:spcBef>
              <a:spcAft>
                <a:spcPts val="0"/>
              </a:spcAft>
              <a:buSzPts val="1920"/>
              <a:buNone/>
            </a:pPr>
            <a:endParaRPr sz="2400" u="sng"/>
          </a:p>
          <a:p>
            <a:pPr marL="342900" lvl="0" indent="-220980" algn="l" rtl="0">
              <a:lnSpc>
                <a:spcPct val="100000"/>
              </a:lnSpc>
              <a:spcBef>
                <a:spcPts val="1000"/>
              </a:spcBef>
              <a:spcAft>
                <a:spcPts val="0"/>
              </a:spcAft>
              <a:buSzPts val="1920"/>
              <a:buNone/>
            </a:pPr>
            <a:endParaRPr sz="2400" u="sng"/>
          </a:p>
        </p:txBody>
      </p:sp>
      <p:pic>
        <p:nvPicPr>
          <p:cNvPr id="2710" name="Google Shape;2710;p355"/>
          <p:cNvPicPr preferRelativeResize="0"/>
          <p:nvPr/>
        </p:nvPicPr>
        <p:blipFill rotWithShape="1">
          <a:blip r:embed="rId3">
            <a:alphaModFix/>
          </a:blip>
          <a:srcRect/>
          <a:stretch/>
        </p:blipFill>
        <p:spPr>
          <a:xfrm>
            <a:off x="609600" y="354843"/>
            <a:ext cx="10692983" cy="6148313"/>
          </a:xfrm>
          <a:prstGeom prst="rect">
            <a:avLst/>
          </a:prstGeom>
          <a:noFill/>
          <a:ln>
            <a:noFill/>
          </a:ln>
        </p:spPr>
      </p:pic>
      <p:sp>
        <p:nvSpPr>
          <p:cNvPr id="2711" name="Google Shape;2711;p355"/>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331</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35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Create an initrd Image</a:t>
            </a:r>
            <a:endParaRPr/>
          </a:p>
        </p:txBody>
      </p:sp>
      <p:sp>
        <p:nvSpPr>
          <p:cNvPr id="2718" name="Google Shape;2718;p356"/>
          <p:cNvSpPr txBox="1">
            <a:spLocks noGrp="1"/>
          </p:cNvSpPr>
          <p:nvPr>
            <p:ph type="body" idx="1"/>
          </p:nvPr>
        </p:nvSpPr>
        <p:spPr>
          <a:xfrm>
            <a:off x="609600" y="1451429"/>
            <a:ext cx="9114972" cy="5013765"/>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a:t>The </a:t>
            </a:r>
            <a:r>
              <a:rPr lang="en-US" sz="2400" b="1" u="sng">
                <a:solidFill>
                  <a:srgbClr val="FF0000"/>
                </a:solidFill>
              </a:rPr>
              <a:t>initial ramdisk</a:t>
            </a:r>
            <a:r>
              <a:rPr lang="en-US" sz="2400">
                <a:solidFill>
                  <a:srgbClr val="FF0000"/>
                </a:solidFill>
              </a:rPr>
              <a:t> </a:t>
            </a:r>
            <a:r>
              <a:rPr lang="en-US" sz="2400"/>
              <a:t>image (</a:t>
            </a:r>
            <a:r>
              <a:rPr lang="en-US" sz="2400" b="1" u="sng"/>
              <a:t>initrd</a:t>
            </a:r>
            <a:r>
              <a:rPr lang="en-US" sz="2400"/>
              <a:t> image) consists of all the kernel modules that were loaded during the boot process.</a:t>
            </a:r>
            <a:endParaRPr/>
          </a:p>
          <a:p>
            <a:pPr marL="342900" lvl="0" indent="-342900" algn="just" rtl="0">
              <a:lnSpc>
                <a:spcPct val="100000"/>
              </a:lnSpc>
              <a:spcBef>
                <a:spcPts val="1000"/>
              </a:spcBef>
              <a:spcAft>
                <a:spcPts val="0"/>
              </a:spcAft>
              <a:buSzPts val="1920"/>
              <a:buChar char="►"/>
            </a:pPr>
            <a:r>
              <a:rPr lang="en-US" sz="2400"/>
              <a:t>Additional modules that are installed also need to be added to the initrd image to load them automatically at boot time. </a:t>
            </a:r>
            <a:endParaRPr/>
          </a:p>
          <a:p>
            <a:pPr marL="342900" lvl="0" indent="-342900" algn="just" rtl="0">
              <a:lnSpc>
                <a:spcPct val="100000"/>
              </a:lnSpc>
              <a:spcBef>
                <a:spcPts val="1000"/>
              </a:spcBef>
              <a:spcAft>
                <a:spcPts val="0"/>
              </a:spcAft>
              <a:buSzPts val="1920"/>
              <a:buChar char="►"/>
            </a:pPr>
            <a:r>
              <a:rPr lang="en-US" sz="2400"/>
              <a:t>The existing kernel on your system may have all the necessary modules, but at a later stage, you may need to update the modules when a new set of devices have to be supported.</a:t>
            </a:r>
            <a:endParaRPr/>
          </a:p>
          <a:p>
            <a:pPr marL="342900" lvl="0" indent="-342900" algn="just" rtl="0">
              <a:lnSpc>
                <a:spcPct val="100000"/>
              </a:lnSpc>
              <a:spcBef>
                <a:spcPts val="1000"/>
              </a:spcBef>
              <a:spcAft>
                <a:spcPts val="0"/>
              </a:spcAft>
              <a:buSzPts val="1920"/>
              <a:buChar char="►"/>
            </a:pPr>
            <a:r>
              <a:rPr lang="en-US" sz="2400"/>
              <a:t>There is no need to create an initial ramdisk image manually as this step is automatically performed if the kernel and its associated packages are installed or upgraded by using apt</a:t>
            </a:r>
            <a:endParaRPr/>
          </a:p>
          <a:p>
            <a:pPr marL="342900" lvl="0" indent="-220980" algn="just" rtl="0">
              <a:lnSpc>
                <a:spcPct val="100000"/>
              </a:lnSpc>
              <a:spcBef>
                <a:spcPts val="1000"/>
              </a:spcBef>
              <a:spcAft>
                <a:spcPts val="0"/>
              </a:spcAft>
              <a:buSzPts val="1920"/>
              <a:buNone/>
            </a:pPr>
            <a:endParaRPr sz="2400"/>
          </a:p>
          <a:p>
            <a:pPr marL="342900" lvl="0" indent="-220980" algn="just" rtl="0">
              <a:lnSpc>
                <a:spcPct val="100000"/>
              </a:lnSpc>
              <a:spcBef>
                <a:spcPts val="1000"/>
              </a:spcBef>
              <a:spcAft>
                <a:spcPts val="0"/>
              </a:spcAft>
              <a:buSzPts val="1920"/>
              <a:buNone/>
            </a:pPr>
            <a:endParaRPr sz="2400"/>
          </a:p>
        </p:txBody>
      </p:sp>
      <p:sp>
        <p:nvSpPr>
          <p:cNvPr id="2719" name="Google Shape;2719;p356"/>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332</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35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b="1"/>
              <a:t>The mkinitrd Command</a:t>
            </a:r>
            <a:endParaRPr/>
          </a:p>
        </p:txBody>
      </p:sp>
      <p:sp>
        <p:nvSpPr>
          <p:cNvPr id="2726" name="Google Shape;2726;p357"/>
          <p:cNvSpPr txBox="1">
            <a:spLocks noGrp="1"/>
          </p:cNvSpPr>
          <p:nvPr>
            <p:ph type="body" idx="1"/>
          </p:nvPr>
        </p:nvSpPr>
        <p:spPr>
          <a:xfrm>
            <a:off x="609600" y="1429555"/>
            <a:ext cx="9434285" cy="4881093"/>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a:t>The </a:t>
            </a:r>
            <a:r>
              <a:rPr lang="en-US" sz="2400" b="1" u="sng">
                <a:solidFill>
                  <a:srgbClr val="FF0000"/>
                </a:solidFill>
              </a:rPr>
              <a:t>mkinitrd</a:t>
            </a:r>
            <a:r>
              <a:rPr lang="en-US" sz="2400" i="1"/>
              <a:t> </a:t>
            </a:r>
            <a:r>
              <a:rPr lang="en-US" sz="2400"/>
              <a:t>command is used to create the initial ramdisk image for preloading the kernel modules.</a:t>
            </a:r>
            <a:endParaRPr/>
          </a:p>
          <a:p>
            <a:pPr marL="342900" lvl="0" indent="-342900" algn="l" rtl="0">
              <a:lnSpc>
                <a:spcPct val="100000"/>
              </a:lnSpc>
              <a:spcBef>
                <a:spcPts val="1000"/>
              </a:spcBef>
              <a:spcAft>
                <a:spcPts val="0"/>
              </a:spcAft>
              <a:buSzPts val="1920"/>
              <a:buChar char="►"/>
            </a:pPr>
            <a:r>
              <a:rPr lang="en-US" sz="2400"/>
              <a:t>In Ubuntu platform, we have to use the command “</a:t>
            </a:r>
            <a:r>
              <a:rPr lang="en-US" sz="2400">
                <a:solidFill>
                  <a:srgbClr val="FF0000"/>
                </a:solidFill>
              </a:rPr>
              <a:t>mkinitramfs</a:t>
            </a:r>
            <a:r>
              <a:rPr lang="en-US" sz="2400"/>
              <a:t>” instead of “</a:t>
            </a:r>
            <a:r>
              <a:rPr lang="en-US" sz="2400">
                <a:solidFill>
                  <a:srgbClr val="FF0000"/>
                </a:solidFill>
              </a:rPr>
              <a:t>mkinitrd</a:t>
            </a:r>
            <a:r>
              <a:rPr lang="en-US" sz="2400"/>
              <a:t>” command.</a:t>
            </a:r>
            <a:endParaRPr/>
          </a:p>
          <a:p>
            <a:pPr marL="342900" lvl="0" indent="-342900" algn="l" rtl="0">
              <a:lnSpc>
                <a:spcPct val="100000"/>
              </a:lnSpc>
              <a:spcBef>
                <a:spcPts val="1000"/>
              </a:spcBef>
              <a:spcAft>
                <a:spcPts val="0"/>
              </a:spcAft>
              <a:buSzPts val="1920"/>
              <a:buChar char="►"/>
            </a:pPr>
            <a:r>
              <a:rPr lang="en-US" sz="2400"/>
              <a:t>E.g. </a:t>
            </a:r>
            <a:endParaRPr sz="2400"/>
          </a:p>
          <a:p>
            <a:pPr marL="0" lvl="0" indent="0" algn="l" rtl="0">
              <a:lnSpc>
                <a:spcPct val="100000"/>
              </a:lnSpc>
              <a:spcBef>
                <a:spcPts val="1000"/>
              </a:spcBef>
              <a:spcAft>
                <a:spcPts val="0"/>
              </a:spcAft>
              <a:buSzPts val="1920"/>
              <a:buNone/>
            </a:pPr>
            <a:r>
              <a:rPr lang="en-US" sz="2400"/>
              <a:t>sudo </a:t>
            </a:r>
            <a:r>
              <a:rPr lang="en-US" sz="2400">
                <a:solidFill>
                  <a:srgbClr val="002060"/>
                </a:solidFill>
              </a:rPr>
              <a:t>mkinitramfs  -o /boot/new-ramdisk-image.img</a:t>
            </a:r>
            <a:endParaRPr sz="2400">
              <a:solidFill>
                <a:srgbClr val="002060"/>
              </a:solidFill>
            </a:endParaRPr>
          </a:p>
        </p:txBody>
      </p:sp>
      <p:sp>
        <p:nvSpPr>
          <p:cNvPr id="2727" name="Google Shape;2727;p357"/>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333</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35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Manage Device Drivers and Hardware Devices</a:t>
            </a:r>
            <a:endParaRPr>
              <a:solidFill>
                <a:srgbClr val="0E0D08"/>
              </a:solidFill>
            </a:endParaRPr>
          </a:p>
        </p:txBody>
      </p:sp>
      <p:sp>
        <p:nvSpPr>
          <p:cNvPr id="2734" name="Google Shape;2734;p358"/>
          <p:cNvSpPr txBox="1">
            <a:spLocks noGrp="1"/>
          </p:cNvSpPr>
          <p:nvPr>
            <p:ph type="body" idx="1"/>
          </p:nvPr>
        </p:nvSpPr>
        <p:spPr>
          <a:xfrm>
            <a:off x="368301" y="1930400"/>
            <a:ext cx="9603014" cy="4020025"/>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a:t>Drivers are associated directly with the hardware devices that are installed on your computer. </a:t>
            </a:r>
            <a:endParaRPr sz="2400"/>
          </a:p>
          <a:p>
            <a:pPr marL="342900" lvl="0" indent="-342900" algn="just" rtl="0">
              <a:lnSpc>
                <a:spcPct val="100000"/>
              </a:lnSpc>
              <a:spcBef>
                <a:spcPts val="1000"/>
              </a:spcBef>
              <a:spcAft>
                <a:spcPts val="0"/>
              </a:spcAft>
              <a:buSzPts val="1920"/>
              <a:buChar char="►"/>
            </a:pPr>
            <a:r>
              <a:rPr lang="en-US" sz="2400"/>
              <a:t>A system administrator has to read and write details to the driver files frequently when additional hardware is required or existing hardware is upgraded. Knowing how to access drives through the </a:t>
            </a:r>
            <a:r>
              <a:rPr lang="en-US" sz="2400">
                <a:solidFill>
                  <a:srgbClr val="FF0000"/>
                </a:solidFill>
              </a:rPr>
              <a:t>/dev </a:t>
            </a:r>
            <a:r>
              <a:rPr lang="en-US" sz="2400"/>
              <a:t>directory will enable you to handle this task effectively.</a:t>
            </a:r>
            <a:endParaRPr/>
          </a:p>
          <a:p>
            <a:pPr marL="342900" lvl="0" indent="-342900" algn="just" rtl="0">
              <a:lnSpc>
                <a:spcPct val="100000"/>
              </a:lnSpc>
              <a:spcBef>
                <a:spcPts val="1000"/>
              </a:spcBef>
              <a:spcAft>
                <a:spcPts val="0"/>
              </a:spcAft>
              <a:buSzPts val="1920"/>
              <a:buChar char="►"/>
            </a:pPr>
            <a:r>
              <a:rPr lang="en-US" sz="2400"/>
              <a:t>The </a:t>
            </a:r>
            <a:r>
              <a:rPr lang="en-US" sz="2400">
                <a:solidFill>
                  <a:srgbClr val="FF0000"/>
                </a:solidFill>
              </a:rPr>
              <a:t>/dev </a:t>
            </a:r>
            <a:r>
              <a:rPr lang="en-US" sz="2400"/>
              <a:t>directory includes hardware and software device drivers.</a:t>
            </a:r>
            <a:endParaRPr/>
          </a:p>
        </p:txBody>
      </p:sp>
      <p:sp>
        <p:nvSpPr>
          <p:cNvPr id="2735" name="Google Shape;2735;p358"/>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334</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35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2060"/>
              </a:buClr>
              <a:buSzPts val="3600"/>
              <a:buFont typeface="Trebuchet MS"/>
              <a:buNone/>
            </a:pPr>
            <a:r>
              <a:rPr lang="en-US" b="1">
                <a:solidFill>
                  <a:srgbClr val="002060"/>
                </a:solidFill>
              </a:rPr>
              <a:t>Coldplug</a:t>
            </a:r>
            <a:r>
              <a:rPr lang="en-US">
                <a:solidFill>
                  <a:srgbClr val="FF0000"/>
                </a:solidFill>
              </a:rPr>
              <a:t> </a:t>
            </a:r>
            <a:r>
              <a:rPr lang="en-US" b="1">
                <a:solidFill>
                  <a:srgbClr val="0E0D08"/>
                </a:solidFill>
              </a:rPr>
              <a:t>vs.</a:t>
            </a:r>
            <a:r>
              <a:rPr lang="en-US" b="1">
                <a:solidFill>
                  <a:srgbClr val="FF0000"/>
                </a:solidFill>
              </a:rPr>
              <a:t> Hotplug</a:t>
            </a:r>
            <a:endParaRPr>
              <a:solidFill>
                <a:srgbClr val="FF0000"/>
              </a:solidFill>
            </a:endParaRPr>
          </a:p>
        </p:txBody>
      </p:sp>
      <p:sp>
        <p:nvSpPr>
          <p:cNvPr id="2742" name="Google Shape;2742;p359"/>
          <p:cNvSpPr txBox="1">
            <a:spLocks noGrp="1"/>
          </p:cNvSpPr>
          <p:nvPr>
            <p:ph type="body" idx="1"/>
          </p:nvPr>
        </p:nvSpPr>
        <p:spPr>
          <a:xfrm>
            <a:off x="191069" y="1600200"/>
            <a:ext cx="9881845" cy="4773304"/>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b="1">
                <a:solidFill>
                  <a:srgbClr val="FF0000"/>
                </a:solidFill>
              </a:rPr>
              <a:t>Hotplug</a:t>
            </a:r>
            <a:r>
              <a:rPr lang="en-US" sz="2400"/>
              <a:t> is the ability of a system to add or remove hardware without rebooting the system, while </a:t>
            </a:r>
            <a:r>
              <a:rPr lang="en-US" sz="2400" b="1">
                <a:solidFill>
                  <a:srgbClr val="002060"/>
                </a:solidFill>
              </a:rPr>
              <a:t>coldplug</a:t>
            </a:r>
            <a:r>
              <a:rPr lang="en-US" sz="2400"/>
              <a:t> is the inability to do so. </a:t>
            </a:r>
            <a:endParaRPr sz="2400"/>
          </a:p>
          <a:p>
            <a:pPr marL="342900" lvl="0" indent="-342900" algn="just" rtl="0">
              <a:lnSpc>
                <a:spcPct val="100000"/>
              </a:lnSpc>
              <a:spcBef>
                <a:spcPts val="1000"/>
              </a:spcBef>
              <a:spcAft>
                <a:spcPts val="0"/>
              </a:spcAft>
              <a:buSzPts val="1920"/>
              <a:buChar char="►"/>
            </a:pPr>
            <a:r>
              <a:rPr lang="en-US" sz="2400" b="1">
                <a:solidFill>
                  <a:srgbClr val="FF0000"/>
                </a:solidFill>
              </a:rPr>
              <a:t>Hotplug</a:t>
            </a:r>
            <a:r>
              <a:rPr lang="en-US" sz="2400"/>
              <a:t> devices are detected by the system as they are plugged in whereas </a:t>
            </a:r>
            <a:r>
              <a:rPr lang="en-US" sz="2400" b="1">
                <a:solidFill>
                  <a:srgbClr val="002060"/>
                </a:solidFill>
              </a:rPr>
              <a:t>coldplug</a:t>
            </a:r>
            <a:r>
              <a:rPr lang="en-US" sz="2400"/>
              <a:t> devices, such as conventional hard disks, are not sensed when connected to a running system; they need a complete reboot of the system to function. </a:t>
            </a:r>
            <a:endParaRPr sz="2400"/>
          </a:p>
          <a:p>
            <a:pPr marL="342900" lvl="0" indent="-342900" algn="just" rtl="0">
              <a:lnSpc>
                <a:spcPct val="100000"/>
              </a:lnSpc>
              <a:spcBef>
                <a:spcPts val="1000"/>
              </a:spcBef>
              <a:spcAft>
                <a:spcPts val="0"/>
              </a:spcAft>
              <a:buSzPts val="1920"/>
              <a:buChar char="►"/>
            </a:pPr>
            <a:r>
              <a:rPr lang="en-US" sz="2400"/>
              <a:t>Some coldplug devices, such as hard disk, PCI, and RAM, can be connected only when the system </a:t>
            </a:r>
            <a:r>
              <a:rPr lang="en-US" sz="2400" i="1"/>
              <a:t>is </a:t>
            </a:r>
            <a:r>
              <a:rPr lang="en-US" sz="2400"/>
              <a:t>not running.</a:t>
            </a:r>
            <a:endParaRPr/>
          </a:p>
        </p:txBody>
      </p:sp>
      <p:sp>
        <p:nvSpPr>
          <p:cNvPr id="2743" name="Google Shape;2743;p359"/>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335</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2749" name="Google Shape;2749;p36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Device Drivers</a:t>
            </a:r>
            <a:endParaRPr>
              <a:solidFill>
                <a:srgbClr val="0E0D08"/>
              </a:solidFill>
            </a:endParaRPr>
          </a:p>
        </p:txBody>
      </p:sp>
      <p:sp>
        <p:nvSpPr>
          <p:cNvPr id="2750" name="Google Shape;2750;p360"/>
          <p:cNvSpPr txBox="1">
            <a:spLocks noGrp="1"/>
          </p:cNvSpPr>
          <p:nvPr>
            <p:ph type="body" idx="1"/>
          </p:nvPr>
        </p:nvSpPr>
        <p:spPr>
          <a:xfrm>
            <a:off x="122831" y="1654628"/>
            <a:ext cx="9616255" cy="3971473"/>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a:t>A </a:t>
            </a:r>
            <a:r>
              <a:rPr lang="en-US" sz="2400" i="1"/>
              <a:t>device driver </a:t>
            </a:r>
            <a:r>
              <a:rPr lang="en-US" sz="2400"/>
              <a:t>is a software program that enables a computer's operating system to identify the characteristics and functions of a hardware device, communicate with it, and control its operations.</a:t>
            </a:r>
            <a:endParaRPr/>
          </a:p>
          <a:p>
            <a:pPr marL="342900" lvl="0" indent="-342900" algn="just" rtl="0">
              <a:lnSpc>
                <a:spcPct val="100000"/>
              </a:lnSpc>
              <a:spcBef>
                <a:spcPts val="1000"/>
              </a:spcBef>
              <a:spcAft>
                <a:spcPts val="0"/>
              </a:spcAft>
              <a:buSzPts val="1920"/>
              <a:buChar char="►"/>
            </a:pPr>
            <a:r>
              <a:rPr lang="en-US" sz="2400"/>
              <a:t>It acts as an interface between the operating system and hardware devices such as hard drives, CD/ DVD drives, printers, scanners, monitors, and keyboards. Device drivers can be part of the operating system or installed on demand.</a:t>
            </a:r>
            <a:endParaRPr/>
          </a:p>
        </p:txBody>
      </p:sp>
      <p:sp>
        <p:nvSpPr>
          <p:cNvPr id="2751" name="Google Shape;2751;p360"/>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336</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sp>
        <p:nvSpPr>
          <p:cNvPr id="2757" name="Google Shape;2757;p36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endParaRPr/>
          </a:p>
        </p:txBody>
      </p:sp>
      <p:pic>
        <p:nvPicPr>
          <p:cNvPr id="2758" name="Google Shape;2758;p361"/>
          <p:cNvPicPr preferRelativeResize="0">
            <a:picLocks noGrp="1"/>
          </p:cNvPicPr>
          <p:nvPr>
            <p:ph type="body" idx="1"/>
          </p:nvPr>
        </p:nvPicPr>
        <p:blipFill rotWithShape="1">
          <a:blip r:embed="rId3">
            <a:alphaModFix/>
          </a:blip>
          <a:srcRect/>
          <a:stretch/>
        </p:blipFill>
        <p:spPr>
          <a:xfrm>
            <a:off x="677334" y="609600"/>
            <a:ext cx="9990161" cy="4709842"/>
          </a:xfrm>
          <a:prstGeom prst="rect">
            <a:avLst/>
          </a:prstGeom>
          <a:noFill/>
          <a:ln>
            <a:noFill/>
          </a:ln>
        </p:spPr>
      </p:pic>
      <p:sp>
        <p:nvSpPr>
          <p:cNvPr id="2759" name="Google Shape;2759;p361"/>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337</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36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Types of Hardware Devices</a:t>
            </a:r>
            <a:endParaRPr>
              <a:solidFill>
                <a:srgbClr val="0E0D08"/>
              </a:solidFill>
            </a:endParaRPr>
          </a:p>
        </p:txBody>
      </p:sp>
      <p:sp>
        <p:nvSpPr>
          <p:cNvPr id="2766" name="Google Shape;2766;p362"/>
          <p:cNvSpPr txBox="1">
            <a:spLocks noGrp="1"/>
          </p:cNvSpPr>
          <p:nvPr>
            <p:ph type="body" idx="1"/>
          </p:nvPr>
        </p:nvSpPr>
        <p:spPr>
          <a:xfrm>
            <a:off x="609601" y="1582058"/>
            <a:ext cx="11055351" cy="40440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Hardware devices can be divided into two types based on their usage or function.</a:t>
            </a:r>
            <a:endParaRPr/>
          </a:p>
        </p:txBody>
      </p:sp>
      <p:pic>
        <p:nvPicPr>
          <p:cNvPr id="2767" name="Google Shape;2767;p362"/>
          <p:cNvPicPr preferRelativeResize="0"/>
          <p:nvPr/>
        </p:nvPicPr>
        <p:blipFill rotWithShape="1">
          <a:blip r:embed="rId3">
            <a:alphaModFix/>
          </a:blip>
          <a:srcRect/>
          <a:stretch/>
        </p:blipFill>
        <p:spPr>
          <a:xfrm>
            <a:off x="833889" y="2651374"/>
            <a:ext cx="10589762" cy="3858607"/>
          </a:xfrm>
          <a:prstGeom prst="rect">
            <a:avLst/>
          </a:prstGeom>
          <a:noFill/>
          <a:ln>
            <a:noFill/>
          </a:ln>
        </p:spPr>
      </p:pic>
      <p:sp>
        <p:nvSpPr>
          <p:cNvPr id="2768" name="Google Shape;2768;p362"/>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338</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sp>
        <p:nvSpPr>
          <p:cNvPr id="2774" name="Google Shape;2774;p36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Special Devices</a:t>
            </a:r>
            <a:endParaRPr>
              <a:solidFill>
                <a:srgbClr val="0E0D08"/>
              </a:solidFill>
            </a:endParaRPr>
          </a:p>
        </p:txBody>
      </p:sp>
      <p:sp>
        <p:nvSpPr>
          <p:cNvPr id="2775" name="Google Shape;2775;p363"/>
          <p:cNvSpPr txBox="1">
            <a:spLocks noGrp="1"/>
          </p:cNvSpPr>
          <p:nvPr>
            <p:ph type="body" idx="1"/>
          </p:nvPr>
        </p:nvSpPr>
        <p:spPr>
          <a:xfrm>
            <a:off x="568323" y="1364343"/>
            <a:ext cx="11055351" cy="5077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Linux provides a few special character devices that are used occasionally.</a:t>
            </a:r>
            <a:endParaRPr/>
          </a:p>
          <a:p>
            <a:pPr marL="342900" lvl="0" indent="-220980" algn="l" rtl="0">
              <a:lnSpc>
                <a:spcPct val="100000"/>
              </a:lnSpc>
              <a:spcBef>
                <a:spcPts val="1000"/>
              </a:spcBef>
              <a:spcAft>
                <a:spcPts val="0"/>
              </a:spcAft>
              <a:buSzPts val="1920"/>
              <a:buNone/>
            </a:pPr>
            <a:endParaRPr sz="2400"/>
          </a:p>
        </p:txBody>
      </p:sp>
      <p:pic>
        <p:nvPicPr>
          <p:cNvPr id="2776" name="Google Shape;2776;p363"/>
          <p:cNvPicPr preferRelativeResize="0"/>
          <p:nvPr/>
        </p:nvPicPr>
        <p:blipFill rotWithShape="1">
          <a:blip r:embed="rId3">
            <a:alphaModFix/>
          </a:blip>
          <a:srcRect l="3005" b="24615"/>
          <a:stretch/>
        </p:blipFill>
        <p:spPr>
          <a:xfrm>
            <a:off x="1282890" y="1930400"/>
            <a:ext cx="8367782" cy="1704568"/>
          </a:xfrm>
          <a:prstGeom prst="rect">
            <a:avLst/>
          </a:prstGeom>
          <a:noFill/>
          <a:ln>
            <a:noFill/>
          </a:ln>
        </p:spPr>
      </p:pic>
      <p:pic>
        <p:nvPicPr>
          <p:cNvPr id="2777" name="Google Shape;2777;p363"/>
          <p:cNvPicPr preferRelativeResize="0"/>
          <p:nvPr/>
        </p:nvPicPr>
        <p:blipFill rotWithShape="1">
          <a:blip r:embed="rId4">
            <a:alphaModFix/>
          </a:blip>
          <a:srcRect/>
          <a:stretch/>
        </p:blipFill>
        <p:spPr>
          <a:xfrm>
            <a:off x="1266835" y="3632486"/>
            <a:ext cx="8383837" cy="2591438"/>
          </a:xfrm>
          <a:prstGeom prst="rect">
            <a:avLst/>
          </a:prstGeom>
          <a:noFill/>
          <a:ln>
            <a:noFill/>
          </a:ln>
        </p:spPr>
      </p:pic>
      <p:sp>
        <p:nvSpPr>
          <p:cNvPr id="2778" name="Google Shape;2778;p363"/>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339</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Man page sections</a:t>
            </a:r>
            <a:endParaRPr/>
          </a:p>
        </p:txBody>
      </p:sp>
      <p:sp>
        <p:nvSpPr>
          <p:cNvPr id="413" name="Google Shape;413;p58"/>
          <p:cNvSpPr txBox="1">
            <a:spLocks noGrp="1"/>
          </p:cNvSpPr>
          <p:nvPr>
            <p:ph type="body" idx="1"/>
          </p:nvPr>
        </p:nvSpPr>
        <p:spPr>
          <a:xfrm>
            <a:off x="677334" y="1473959"/>
            <a:ext cx="8596668" cy="4567404"/>
          </a:xfrm>
          <a:prstGeom prst="rect">
            <a:avLst/>
          </a:prstGeom>
          <a:noFill/>
          <a:ln>
            <a:noFill/>
          </a:ln>
        </p:spPr>
        <p:txBody>
          <a:bodyPr spcFirstLastPara="1" wrap="square" lIns="91425" tIns="45700" rIns="91425" bIns="45700" anchor="t" anchorCtr="0">
            <a:noAutofit/>
          </a:bodyPr>
          <a:lstStyle/>
          <a:p>
            <a:pPr marL="342900" lvl="0" indent="-342900" algn="l" rtl="0">
              <a:lnSpc>
                <a:spcPct val="60000"/>
              </a:lnSpc>
              <a:spcBef>
                <a:spcPts val="0"/>
              </a:spcBef>
              <a:spcAft>
                <a:spcPts val="0"/>
              </a:spcAft>
              <a:buSzPts val="2072"/>
              <a:buChar char="►"/>
            </a:pPr>
            <a:r>
              <a:rPr lang="en-US" sz="2590">
                <a:solidFill>
                  <a:schemeClr val="dk1"/>
                </a:solidFill>
              </a:rPr>
              <a:t>Enter this command: </a:t>
            </a:r>
            <a:r>
              <a:rPr lang="en-US" sz="2590">
                <a:solidFill>
                  <a:srgbClr val="FF0000"/>
                </a:solidFill>
              </a:rPr>
              <a:t>man man</a:t>
            </a:r>
            <a:endParaRPr sz="2220">
              <a:solidFill>
                <a:srgbClr val="FF0000"/>
              </a:solidFill>
            </a:endParaRPr>
          </a:p>
          <a:p>
            <a:pPr marL="342900" lvl="0" indent="-342900" algn="l" rtl="0">
              <a:lnSpc>
                <a:spcPct val="60000"/>
              </a:lnSpc>
              <a:spcBef>
                <a:spcPts val="1000"/>
              </a:spcBef>
              <a:spcAft>
                <a:spcPts val="0"/>
              </a:spcAft>
              <a:buSzPts val="1850"/>
              <a:buChar char="►"/>
            </a:pPr>
            <a:r>
              <a:rPr lang="en-US" sz="2312"/>
              <a:t>Man pages are placed into sections.  There are nine standard sections:</a:t>
            </a:r>
            <a:endParaRPr/>
          </a:p>
          <a:p>
            <a:pPr marL="0" lvl="0" indent="0" algn="l" rtl="0">
              <a:lnSpc>
                <a:spcPct val="60000"/>
              </a:lnSpc>
              <a:spcBef>
                <a:spcPts val="1000"/>
              </a:spcBef>
              <a:spcAft>
                <a:spcPts val="0"/>
              </a:spcAft>
              <a:buSzPts val="1850"/>
              <a:buNone/>
            </a:pPr>
            <a:endParaRPr sz="2312"/>
          </a:p>
          <a:p>
            <a:pPr marL="457200" lvl="0" indent="-457200" algn="l" rtl="0">
              <a:lnSpc>
                <a:spcPct val="60000"/>
              </a:lnSpc>
              <a:spcBef>
                <a:spcPts val="1000"/>
              </a:spcBef>
              <a:spcAft>
                <a:spcPts val="0"/>
              </a:spcAft>
              <a:buSzPts val="1850"/>
              <a:buFont typeface="Trebuchet MS"/>
              <a:buAutoNum type="arabicPeriod"/>
            </a:pPr>
            <a:r>
              <a:rPr lang="en-US" sz="2312"/>
              <a:t> Executable programs or shell commands</a:t>
            </a:r>
            <a:endParaRPr/>
          </a:p>
          <a:p>
            <a:pPr marL="457200" lvl="0" indent="-457200" algn="l" rtl="0">
              <a:lnSpc>
                <a:spcPct val="60000"/>
              </a:lnSpc>
              <a:spcBef>
                <a:spcPts val="1000"/>
              </a:spcBef>
              <a:spcAft>
                <a:spcPts val="0"/>
              </a:spcAft>
              <a:buSzPts val="1850"/>
              <a:buFont typeface="Trebuchet MS"/>
              <a:buAutoNum type="arabicPeriod"/>
            </a:pPr>
            <a:r>
              <a:rPr lang="en-US" sz="2312"/>
              <a:t> System calls (functions provided by the kernel)</a:t>
            </a:r>
            <a:endParaRPr/>
          </a:p>
          <a:p>
            <a:pPr marL="457200" lvl="0" indent="-457200" algn="l" rtl="0">
              <a:lnSpc>
                <a:spcPct val="60000"/>
              </a:lnSpc>
              <a:spcBef>
                <a:spcPts val="1000"/>
              </a:spcBef>
              <a:spcAft>
                <a:spcPts val="0"/>
              </a:spcAft>
              <a:buSzPts val="1850"/>
              <a:buFont typeface="Trebuchet MS"/>
              <a:buAutoNum type="arabicPeriod"/>
            </a:pPr>
            <a:r>
              <a:rPr lang="en-US" sz="2312"/>
              <a:t> Library calls (functions within program libraries)</a:t>
            </a:r>
            <a:endParaRPr/>
          </a:p>
          <a:p>
            <a:pPr marL="457200" lvl="0" indent="-457200" algn="l" rtl="0">
              <a:lnSpc>
                <a:spcPct val="60000"/>
              </a:lnSpc>
              <a:spcBef>
                <a:spcPts val="1000"/>
              </a:spcBef>
              <a:spcAft>
                <a:spcPts val="0"/>
              </a:spcAft>
              <a:buSzPts val="1850"/>
              <a:buFont typeface="Trebuchet MS"/>
              <a:buAutoNum type="arabicPeriod"/>
            </a:pPr>
            <a:r>
              <a:rPr lang="en-US" sz="2312"/>
              <a:t> Special files (usually found in /dev)</a:t>
            </a:r>
            <a:endParaRPr/>
          </a:p>
          <a:p>
            <a:pPr marL="457200" lvl="0" indent="-457200" algn="l" rtl="0">
              <a:lnSpc>
                <a:spcPct val="60000"/>
              </a:lnSpc>
              <a:spcBef>
                <a:spcPts val="1000"/>
              </a:spcBef>
              <a:spcAft>
                <a:spcPts val="0"/>
              </a:spcAft>
              <a:buSzPts val="1850"/>
              <a:buFont typeface="Trebuchet MS"/>
              <a:buAutoNum type="arabicPeriod"/>
            </a:pPr>
            <a:r>
              <a:rPr lang="en-US" sz="2312"/>
              <a:t> File formats and conventions, e.g. /etc/passwd</a:t>
            </a:r>
            <a:endParaRPr sz="2312"/>
          </a:p>
          <a:p>
            <a:pPr marL="457200" lvl="0" indent="-457200" algn="l" rtl="0">
              <a:lnSpc>
                <a:spcPct val="60000"/>
              </a:lnSpc>
              <a:spcBef>
                <a:spcPts val="1000"/>
              </a:spcBef>
              <a:spcAft>
                <a:spcPts val="0"/>
              </a:spcAft>
              <a:buSzPts val="1850"/>
              <a:buFont typeface="Trebuchet MS"/>
              <a:buAutoNum type="arabicPeriod"/>
            </a:pPr>
            <a:r>
              <a:rPr lang="en-US" sz="2312"/>
              <a:t> Games</a:t>
            </a:r>
            <a:endParaRPr/>
          </a:p>
          <a:p>
            <a:pPr marL="457200" lvl="0" indent="-457200" algn="l" rtl="0">
              <a:lnSpc>
                <a:spcPct val="60000"/>
              </a:lnSpc>
              <a:spcBef>
                <a:spcPts val="1000"/>
              </a:spcBef>
              <a:spcAft>
                <a:spcPts val="0"/>
              </a:spcAft>
              <a:buSzPts val="1850"/>
              <a:buFont typeface="Trebuchet MS"/>
              <a:buAutoNum type="arabicPeriod"/>
            </a:pPr>
            <a:r>
              <a:rPr lang="en-US" sz="2312"/>
              <a:t> Miscellaneous  (including  macro  packages and   conventions), e.g. man(7), groff(7)</a:t>
            </a:r>
            <a:endParaRPr/>
          </a:p>
          <a:p>
            <a:pPr marL="457200" lvl="0" indent="-457200" algn="l" rtl="0">
              <a:lnSpc>
                <a:spcPct val="60000"/>
              </a:lnSpc>
              <a:spcBef>
                <a:spcPts val="1000"/>
              </a:spcBef>
              <a:spcAft>
                <a:spcPts val="0"/>
              </a:spcAft>
              <a:buSzPts val="1850"/>
              <a:buFont typeface="Trebuchet MS"/>
              <a:buAutoNum type="arabicPeriod"/>
            </a:pPr>
            <a:r>
              <a:rPr lang="en-US" sz="2312"/>
              <a:t> System administration commands (usually only for root)</a:t>
            </a:r>
            <a:endParaRPr/>
          </a:p>
          <a:p>
            <a:pPr marL="457200" lvl="0" indent="-457200" algn="l" rtl="0">
              <a:lnSpc>
                <a:spcPct val="60000"/>
              </a:lnSpc>
              <a:spcBef>
                <a:spcPts val="1000"/>
              </a:spcBef>
              <a:spcAft>
                <a:spcPts val="0"/>
              </a:spcAft>
              <a:buSzPts val="1850"/>
              <a:buFont typeface="Trebuchet MS"/>
              <a:buAutoNum type="arabicPeriod"/>
            </a:pPr>
            <a:r>
              <a:rPr lang="en-US" sz="2312"/>
              <a:t> Kernel routines [Non standard]</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36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HAL</a:t>
            </a:r>
            <a:endParaRPr>
              <a:solidFill>
                <a:srgbClr val="0E0D08"/>
              </a:solidFill>
            </a:endParaRPr>
          </a:p>
        </p:txBody>
      </p:sp>
      <p:sp>
        <p:nvSpPr>
          <p:cNvPr id="2785" name="Google Shape;2785;p364"/>
          <p:cNvSpPr txBox="1">
            <a:spLocks noGrp="1"/>
          </p:cNvSpPr>
          <p:nvPr>
            <p:ph type="body" idx="1"/>
          </p:nvPr>
        </p:nvSpPr>
        <p:spPr>
          <a:xfrm>
            <a:off x="609602" y="1451429"/>
            <a:ext cx="9202056" cy="5140439"/>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a:t>The </a:t>
            </a:r>
            <a:r>
              <a:rPr lang="en-US" sz="2400" b="1" u="sng">
                <a:solidFill>
                  <a:srgbClr val="002060"/>
                </a:solidFill>
              </a:rPr>
              <a:t>Hardware Abstraction Layer (HAL)</a:t>
            </a:r>
            <a:r>
              <a:rPr lang="en-US" sz="2400" b="1">
                <a:solidFill>
                  <a:srgbClr val="002060"/>
                </a:solidFill>
              </a:rPr>
              <a:t> </a:t>
            </a:r>
            <a:r>
              <a:rPr lang="en-US" sz="2400"/>
              <a:t>is a logical interface that enables software applications to interact  with hardware devices at an abstract level through system calls.</a:t>
            </a:r>
            <a:endParaRPr/>
          </a:p>
          <a:p>
            <a:pPr marL="342900" lvl="0" indent="-342900" algn="just" rtl="0">
              <a:lnSpc>
                <a:spcPct val="100000"/>
              </a:lnSpc>
              <a:spcBef>
                <a:spcPts val="1000"/>
              </a:spcBef>
              <a:spcAft>
                <a:spcPts val="0"/>
              </a:spcAft>
              <a:buSzPts val="1920"/>
              <a:buChar char="►"/>
            </a:pPr>
            <a:r>
              <a:rPr lang="en-US" sz="2400"/>
              <a:t>This layer converts generic system calls sent by software applications to detailed device-specific instructions.</a:t>
            </a:r>
            <a:endParaRPr/>
          </a:p>
          <a:p>
            <a:pPr marL="342900" lvl="0" indent="-342900" algn="just" rtl="0">
              <a:lnSpc>
                <a:spcPct val="100000"/>
              </a:lnSpc>
              <a:spcBef>
                <a:spcPts val="1000"/>
              </a:spcBef>
              <a:spcAft>
                <a:spcPts val="0"/>
              </a:spcAft>
              <a:buSzPts val="1920"/>
              <a:buChar char="►"/>
            </a:pPr>
            <a:r>
              <a:rPr lang="en-US" sz="2400"/>
              <a:t>It enables an operating system to adapt to different kinds of hardware platforms without requiring any modification in the kernel.</a:t>
            </a:r>
            <a:endParaRPr sz="2400"/>
          </a:p>
        </p:txBody>
      </p:sp>
      <p:sp>
        <p:nvSpPr>
          <p:cNvPr id="2786" name="Google Shape;2786;p364"/>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340</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pic>
        <p:nvPicPr>
          <p:cNvPr id="2792" name="Google Shape;2792;p365"/>
          <p:cNvPicPr preferRelativeResize="0">
            <a:picLocks noGrp="1"/>
          </p:cNvPicPr>
          <p:nvPr>
            <p:ph type="body" idx="1"/>
          </p:nvPr>
        </p:nvPicPr>
        <p:blipFill rotWithShape="1">
          <a:blip r:embed="rId3">
            <a:alphaModFix/>
          </a:blip>
          <a:srcRect/>
          <a:stretch/>
        </p:blipFill>
        <p:spPr>
          <a:xfrm>
            <a:off x="393493" y="824292"/>
            <a:ext cx="10879558" cy="4976007"/>
          </a:xfrm>
          <a:prstGeom prst="rect">
            <a:avLst/>
          </a:prstGeom>
          <a:noFill/>
          <a:ln>
            <a:noFill/>
          </a:ln>
        </p:spPr>
      </p:pic>
      <p:sp>
        <p:nvSpPr>
          <p:cNvPr id="2793" name="Google Shape;2793;p365"/>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341</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366"/>
          <p:cNvSpPr txBox="1">
            <a:spLocks noGrp="1"/>
          </p:cNvSpPr>
          <p:nvPr>
            <p:ph type="body" idx="1"/>
          </p:nvPr>
        </p:nvSpPr>
        <p:spPr>
          <a:xfrm>
            <a:off x="677334" y="1480457"/>
            <a:ext cx="9497180" cy="4560905"/>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a:t>The HAL utilities enable you to view or monitor the hardware device connected to the computer.</a:t>
            </a:r>
            <a:endParaRPr/>
          </a:p>
        </p:txBody>
      </p:sp>
      <p:pic>
        <p:nvPicPr>
          <p:cNvPr id="2800" name="Google Shape;2800;p366"/>
          <p:cNvPicPr preferRelativeResize="0"/>
          <p:nvPr/>
        </p:nvPicPr>
        <p:blipFill rotWithShape="1">
          <a:blip r:embed="rId3">
            <a:alphaModFix/>
          </a:blip>
          <a:srcRect/>
          <a:stretch/>
        </p:blipFill>
        <p:spPr>
          <a:xfrm>
            <a:off x="784337" y="2538811"/>
            <a:ext cx="9654116" cy="1956282"/>
          </a:xfrm>
          <a:prstGeom prst="rect">
            <a:avLst/>
          </a:prstGeom>
          <a:noFill/>
          <a:ln>
            <a:noFill/>
          </a:ln>
        </p:spPr>
      </p:pic>
      <p:sp>
        <p:nvSpPr>
          <p:cNvPr id="2801" name="Google Shape;2801;p366"/>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342</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367"/>
          <p:cNvSpPr txBox="1">
            <a:spLocks noGrp="1"/>
          </p:cNvSpPr>
          <p:nvPr>
            <p:ph type="title"/>
          </p:nvPr>
        </p:nvSpPr>
        <p:spPr>
          <a:xfrm>
            <a:off x="609600" y="117522"/>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Monitor Processes and Resources</a:t>
            </a:r>
            <a:endParaRPr>
              <a:solidFill>
                <a:srgbClr val="0E0D08"/>
              </a:solidFill>
            </a:endParaRPr>
          </a:p>
        </p:txBody>
      </p:sp>
      <p:sp>
        <p:nvSpPr>
          <p:cNvPr id="2808" name="Google Shape;2808;p367"/>
          <p:cNvSpPr txBox="1">
            <a:spLocks noGrp="1"/>
          </p:cNvSpPr>
          <p:nvPr>
            <p:ph type="body" idx="1"/>
          </p:nvPr>
        </p:nvSpPr>
        <p:spPr>
          <a:xfrm>
            <a:off x="609599" y="957943"/>
            <a:ext cx="9027887" cy="4668158"/>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760"/>
              <a:buNone/>
            </a:pPr>
            <a:r>
              <a:rPr lang="en-US" sz="2200" b="1" u="sng"/>
              <a:t>Kernel State Monitoring Utilities</a:t>
            </a:r>
            <a:endParaRPr/>
          </a:p>
          <a:p>
            <a:pPr marL="342900" lvl="0" indent="-342900" algn="just" rtl="0">
              <a:lnSpc>
                <a:spcPct val="100000"/>
              </a:lnSpc>
              <a:spcBef>
                <a:spcPts val="1000"/>
              </a:spcBef>
              <a:spcAft>
                <a:spcPts val="0"/>
              </a:spcAft>
              <a:buSzPts val="1760"/>
              <a:buChar char="►"/>
            </a:pPr>
            <a:r>
              <a:rPr lang="en-US" sz="2200"/>
              <a:t>Kernel state monitoring utilities are used to gather information about the operating system and its running events and processes. The kernel state monitoring utilities are listed in the following table.</a:t>
            </a:r>
            <a:endParaRPr/>
          </a:p>
          <a:p>
            <a:pPr marL="342900" lvl="0" indent="-231140" algn="just" rtl="0">
              <a:lnSpc>
                <a:spcPct val="100000"/>
              </a:lnSpc>
              <a:spcBef>
                <a:spcPts val="1000"/>
              </a:spcBef>
              <a:spcAft>
                <a:spcPts val="0"/>
              </a:spcAft>
              <a:buSzPts val="1760"/>
              <a:buNone/>
            </a:pPr>
            <a:endParaRPr sz="2200"/>
          </a:p>
        </p:txBody>
      </p:sp>
      <p:pic>
        <p:nvPicPr>
          <p:cNvPr id="2809" name="Google Shape;2809;p367"/>
          <p:cNvPicPr preferRelativeResize="0"/>
          <p:nvPr/>
        </p:nvPicPr>
        <p:blipFill rotWithShape="1">
          <a:blip r:embed="rId3">
            <a:alphaModFix/>
          </a:blip>
          <a:srcRect/>
          <a:stretch/>
        </p:blipFill>
        <p:spPr>
          <a:xfrm>
            <a:off x="609598" y="2959220"/>
            <a:ext cx="9806549" cy="3264704"/>
          </a:xfrm>
          <a:prstGeom prst="rect">
            <a:avLst/>
          </a:prstGeom>
          <a:noFill/>
          <a:ln>
            <a:noFill/>
          </a:ln>
        </p:spPr>
      </p:pic>
      <p:sp>
        <p:nvSpPr>
          <p:cNvPr id="2810" name="Google Shape;2810;p367"/>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343</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368"/>
          <p:cNvSpPr txBox="1">
            <a:spLocks noGrp="1"/>
          </p:cNvSpPr>
          <p:nvPr>
            <p:ph type="title"/>
          </p:nvPr>
        </p:nvSpPr>
        <p:spPr>
          <a:xfrm>
            <a:off x="609600" y="113046"/>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Memory Monitoring Utilities</a:t>
            </a:r>
            <a:endParaRPr/>
          </a:p>
        </p:txBody>
      </p:sp>
      <p:sp>
        <p:nvSpPr>
          <p:cNvPr id="2817" name="Google Shape;2817;p368"/>
          <p:cNvSpPr txBox="1">
            <a:spLocks noGrp="1"/>
          </p:cNvSpPr>
          <p:nvPr>
            <p:ph type="body" idx="1"/>
          </p:nvPr>
        </p:nvSpPr>
        <p:spPr>
          <a:xfrm>
            <a:off x="609601" y="981076"/>
            <a:ext cx="9231085" cy="4645026"/>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a:t>Memory monitoring utilities are used to view the usage of memory and other related statistics.</a:t>
            </a:r>
            <a:endParaRPr/>
          </a:p>
          <a:p>
            <a:pPr marL="0" lvl="0" indent="0" algn="just" rtl="0">
              <a:lnSpc>
                <a:spcPct val="100000"/>
              </a:lnSpc>
              <a:spcBef>
                <a:spcPts val="1000"/>
              </a:spcBef>
              <a:spcAft>
                <a:spcPts val="0"/>
              </a:spcAft>
              <a:buSzPts val="1920"/>
              <a:buNone/>
            </a:pPr>
            <a:endParaRPr sz="2400"/>
          </a:p>
        </p:txBody>
      </p:sp>
      <p:pic>
        <p:nvPicPr>
          <p:cNvPr id="2818" name="Google Shape;2818;p368"/>
          <p:cNvPicPr preferRelativeResize="0"/>
          <p:nvPr/>
        </p:nvPicPr>
        <p:blipFill rotWithShape="1">
          <a:blip r:embed="rId3">
            <a:alphaModFix/>
          </a:blip>
          <a:srcRect/>
          <a:stretch/>
        </p:blipFill>
        <p:spPr>
          <a:xfrm>
            <a:off x="609600" y="2297883"/>
            <a:ext cx="10213038" cy="3328219"/>
          </a:xfrm>
          <a:prstGeom prst="rect">
            <a:avLst/>
          </a:prstGeom>
          <a:noFill/>
          <a:ln>
            <a:noFill/>
          </a:ln>
        </p:spPr>
      </p:pic>
      <p:sp>
        <p:nvSpPr>
          <p:cNvPr id="2819" name="Google Shape;2819;p368"/>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344</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2825" name="Google Shape;2825;p36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2800"/>
              <a:buFont typeface="Trebuchet MS"/>
              <a:buNone/>
            </a:pPr>
            <a:r>
              <a:rPr lang="en-US" sz="2800">
                <a:solidFill>
                  <a:srgbClr val="0E0D08"/>
                </a:solidFill>
              </a:rPr>
              <a:t>Command Options for the </a:t>
            </a:r>
            <a:r>
              <a:rPr lang="en-US" sz="2800">
                <a:solidFill>
                  <a:srgbClr val="FF0000"/>
                </a:solidFill>
              </a:rPr>
              <a:t>free</a:t>
            </a:r>
            <a:r>
              <a:rPr lang="en-US" sz="2800">
                <a:solidFill>
                  <a:srgbClr val="0E0D08"/>
                </a:solidFill>
              </a:rPr>
              <a:t> Utility</a:t>
            </a:r>
            <a:endParaRPr/>
          </a:p>
        </p:txBody>
      </p:sp>
      <p:pic>
        <p:nvPicPr>
          <p:cNvPr id="2826" name="Google Shape;2826;p369"/>
          <p:cNvPicPr preferRelativeResize="0">
            <a:picLocks noGrp="1"/>
          </p:cNvPicPr>
          <p:nvPr>
            <p:ph type="body" idx="1"/>
          </p:nvPr>
        </p:nvPicPr>
        <p:blipFill rotWithShape="1">
          <a:blip r:embed="rId3">
            <a:alphaModFix/>
          </a:blip>
          <a:srcRect/>
          <a:stretch/>
        </p:blipFill>
        <p:spPr>
          <a:xfrm>
            <a:off x="677334" y="1354602"/>
            <a:ext cx="10814051" cy="4869322"/>
          </a:xfrm>
          <a:prstGeom prst="rect">
            <a:avLst/>
          </a:prstGeom>
          <a:noFill/>
          <a:ln>
            <a:noFill/>
          </a:ln>
        </p:spPr>
      </p:pic>
      <p:sp>
        <p:nvSpPr>
          <p:cNvPr id="2827" name="Google Shape;2827;p369"/>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345</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p37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2800"/>
              <a:buFont typeface="Trebuchet MS"/>
              <a:buNone/>
            </a:pPr>
            <a:r>
              <a:rPr lang="en-US" sz="2800">
                <a:solidFill>
                  <a:srgbClr val="0E0D08"/>
                </a:solidFill>
              </a:rPr>
              <a:t>Command Options for the </a:t>
            </a:r>
            <a:r>
              <a:rPr lang="en-US" sz="2800">
                <a:solidFill>
                  <a:srgbClr val="FF0000"/>
                </a:solidFill>
              </a:rPr>
              <a:t>vmstat</a:t>
            </a:r>
            <a:r>
              <a:rPr lang="en-US" sz="2800">
                <a:solidFill>
                  <a:srgbClr val="0E0D08"/>
                </a:solidFill>
              </a:rPr>
              <a:t> Utility</a:t>
            </a:r>
            <a:endParaRPr/>
          </a:p>
        </p:txBody>
      </p:sp>
      <p:pic>
        <p:nvPicPr>
          <p:cNvPr id="2834" name="Google Shape;2834;p370"/>
          <p:cNvPicPr preferRelativeResize="0">
            <a:picLocks noGrp="1"/>
          </p:cNvPicPr>
          <p:nvPr>
            <p:ph type="body" idx="1"/>
          </p:nvPr>
        </p:nvPicPr>
        <p:blipFill rotWithShape="1">
          <a:blip r:embed="rId3">
            <a:alphaModFix/>
          </a:blip>
          <a:srcRect/>
          <a:stretch/>
        </p:blipFill>
        <p:spPr>
          <a:xfrm>
            <a:off x="609600" y="1537471"/>
            <a:ext cx="10062949" cy="2802517"/>
          </a:xfrm>
          <a:prstGeom prst="rect">
            <a:avLst/>
          </a:prstGeom>
          <a:noFill/>
          <a:ln>
            <a:noFill/>
          </a:ln>
        </p:spPr>
      </p:pic>
      <p:sp>
        <p:nvSpPr>
          <p:cNvPr id="2835" name="Google Shape;2835;p370"/>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346</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p37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Process Monitoring </a:t>
            </a:r>
            <a:r>
              <a:rPr lang="en-US" sz="2800" b="1">
                <a:solidFill>
                  <a:srgbClr val="FF0000"/>
                </a:solidFill>
              </a:rPr>
              <a:t>(Covered Previously)</a:t>
            </a:r>
            <a:endParaRPr>
              <a:solidFill>
                <a:srgbClr val="FF0000"/>
              </a:solidFill>
            </a:endParaRPr>
          </a:p>
        </p:txBody>
      </p:sp>
      <p:sp>
        <p:nvSpPr>
          <p:cNvPr id="2842" name="Google Shape;2842;p371"/>
          <p:cNvSpPr txBox="1">
            <a:spLocks noGrp="1"/>
          </p:cNvSpPr>
          <p:nvPr>
            <p:ph type="body" idx="1"/>
          </p:nvPr>
        </p:nvSpPr>
        <p:spPr>
          <a:xfrm>
            <a:off x="677334" y="1654629"/>
            <a:ext cx="9061752" cy="4386733"/>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920"/>
              <a:buChar char="►"/>
            </a:pPr>
            <a:r>
              <a:rPr lang="en-US" sz="2400" i="1"/>
              <a:t>Process monitoring </a:t>
            </a:r>
            <a:r>
              <a:rPr lang="en-US" sz="2400"/>
              <a:t>is a mode of tracking the processes running on a system, to determine its performance and reliability.</a:t>
            </a:r>
            <a:endParaRPr/>
          </a:p>
          <a:p>
            <a:pPr marL="342900" lvl="0" indent="-342900" algn="just" rtl="0">
              <a:lnSpc>
                <a:spcPct val="100000"/>
              </a:lnSpc>
              <a:spcBef>
                <a:spcPts val="1000"/>
              </a:spcBef>
              <a:spcAft>
                <a:spcPts val="0"/>
              </a:spcAft>
              <a:buSzPts val="1920"/>
              <a:buChar char="►"/>
            </a:pPr>
            <a:r>
              <a:rPr lang="en-US" sz="2400"/>
              <a:t>Process monitoring enables a user to identify the causes of low performance in processes and detect the processes run by unauthorized users.</a:t>
            </a:r>
            <a:endParaRPr/>
          </a:p>
          <a:p>
            <a:pPr marL="342900" lvl="0" indent="-342900" algn="just" rtl="0">
              <a:lnSpc>
                <a:spcPct val="100000"/>
              </a:lnSpc>
              <a:spcBef>
                <a:spcPts val="1000"/>
              </a:spcBef>
              <a:spcAft>
                <a:spcPts val="0"/>
              </a:spcAft>
              <a:buSzPts val="1920"/>
              <a:buChar char="►"/>
            </a:pPr>
            <a:r>
              <a:rPr lang="en-US" sz="2400"/>
              <a:t>The </a:t>
            </a:r>
            <a:r>
              <a:rPr lang="en-US" sz="2400">
                <a:solidFill>
                  <a:srgbClr val="FF0000"/>
                </a:solidFill>
              </a:rPr>
              <a:t>ps</a:t>
            </a:r>
            <a:r>
              <a:rPr lang="en-US" sz="2400"/>
              <a:t> command allows you to view the running processes on a system.</a:t>
            </a:r>
            <a:endParaRPr/>
          </a:p>
        </p:txBody>
      </p:sp>
      <p:sp>
        <p:nvSpPr>
          <p:cNvPr id="2843" name="Google Shape;2843;p371"/>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347</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37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Process Monitoring </a:t>
            </a:r>
            <a:r>
              <a:rPr lang="en-US" sz="2800" b="1">
                <a:solidFill>
                  <a:srgbClr val="FF0000"/>
                </a:solidFill>
              </a:rPr>
              <a:t>(Covered Previously)</a:t>
            </a:r>
            <a:endParaRPr>
              <a:solidFill>
                <a:srgbClr val="0E0D08"/>
              </a:solidFill>
            </a:endParaRPr>
          </a:p>
        </p:txBody>
      </p:sp>
      <p:pic>
        <p:nvPicPr>
          <p:cNvPr id="2850" name="Google Shape;2850;p372"/>
          <p:cNvPicPr preferRelativeResize="0">
            <a:picLocks noGrp="1"/>
          </p:cNvPicPr>
          <p:nvPr>
            <p:ph type="body" idx="1"/>
          </p:nvPr>
        </p:nvPicPr>
        <p:blipFill rotWithShape="1">
          <a:blip r:embed="rId3">
            <a:alphaModFix/>
          </a:blip>
          <a:srcRect/>
          <a:stretch/>
        </p:blipFill>
        <p:spPr>
          <a:xfrm>
            <a:off x="722290" y="1600200"/>
            <a:ext cx="10359692" cy="4568587"/>
          </a:xfrm>
          <a:prstGeom prst="rect">
            <a:avLst/>
          </a:prstGeom>
          <a:noFill/>
          <a:ln>
            <a:noFill/>
          </a:ln>
        </p:spPr>
      </p:pic>
      <p:sp>
        <p:nvSpPr>
          <p:cNvPr id="2851" name="Google Shape;2851;p372"/>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348</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37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The GNOME System Monitor</a:t>
            </a:r>
            <a:endParaRPr>
              <a:solidFill>
                <a:srgbClr val="0E0D08"/>
              </a:solidFill>
            </a:endParaRPr>
          </a:p>
        </p:txBody>
      </p:sp>
      <p:sp>
        <p:nvSpPr>
          <p:cNvPr id="2858" name="Google Shape;2858;p373"/>
          <p:cNvSpPr txBox="1">
            <a:spLocks noGrp="1"/>
          </p:cNvSpPr>
          <p:nvPr>
            <p:ph type="body" idx="1"/>
          </p:nvPr>
        </p:nvSpPr>
        <p:spPr>
          <a:xfrm>
            <a:off x="677334" y="1596571"/>
            <a:ext cx="9163352" cy="4444791"/>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1760"/>
              <a:buChar char="►"/>
            </a:pPr>
            <a:r>
              <a:rPr lang="en-US" sz="2200"/>
              <a:t>Search for “</a:t>
            </a:r>
            <a:r>
              <a:rPr lang="en-US" sz="2200" b="1" u="sng"/>
              <a:t>System Monitor</a:t>
            </a:r>
            <a:r>
              <a:rPr lang="en-US" sz="2200"/>
              <a:t>”</a:t>
            </a:r>
            <a:endParaRPr/>
          </a:p>
          <a:p>
            <a:pPr marL="342900" lvl="0" indent="-342900" algn="just" rtl="0">
              <a:lnSpc>
                <a:spcPct val="100000"/>
              </a:lnSpc>
              <a:spcBef>
                <a:spcPts val="1000"/>
              </a:spcBef>
              <a:spcAft>
                <a:spcPts val="0"/>
              </a:spcAft>
              <a:buSzPts val="1760"/>
              <a:buChar char="►"/>
            </a:pPr>
            <a:r>
              <a:rPr lang="en-US" sz="2200"/>
              <a:t>The </a:t>
            </a:r>
            <a:r>
              <a:rPr lang="en-US" sz="2200" i="1"/>
              <a:t>GNOME system monitor is </a:t>
            </a:r>
            <a:r>
              <a:rPr lang="en-US" sz="2200"/>
              <a:t>a GUI utility that is used to monitor system processes, resources and filesystems. </a:t>
            </a:r>
            <a:endParaRPr sz="2200"/>
          </a:p>
          <a:p>
            <a:pPr marL="342900" lvl="0" indent="-342900" algn="just" rtl="0">
              <a:lnSpc>
                <a:spcPct val="100000"/>
              </a:lnSpc>
              <a:spcBef>
                <a:spcPts val="1000"/>
              </a:spcBef>
              <a:spcAft>
                <a:spcPts val="0"/>
              </a:spcAft>
              <a:buSzPts val="1760"/>
              <a:buChar char="►"/>
            </a:pPr>
            <a:r>
              <a:rPr lang="en-US" sz="2200"/>
              <a:t>The </a:t>
            </a:r>
            <a:r>
              <a:rPr lang="en-US" sz="2200" u="sng">
                <a:solidFill>
                  <a:srgbClr val="002060"/>
                </a:solidFill>
              </a:rPr>
              <a:t>Processes</a:t>
            </a:r>
            <a:r>
              <a:rPr lang="en-US" sz="2200"/>
              <a:t> tab displays details about the currently running processes such as the name, status, ID, and CPU and memory usage. </a:t>
            </a:r>
            <a:endParaRPr sz="2200"/>
          </a:p>
          <a:p>
            <a:pPr marL="342900" lvl="0" indent="-342900" algn="just" rtl="0">
              <a:lnSpc>
                <a:spcPct val="100000"/>
              </a:lnSpc>
              <a:spcBef>
                <a:spcPts val="1000"/>
              </a:spcBef>
              <a:spcAft>
                <a:spcPts val="0"/>
              </a:spcAft>
              <a:buSzPts val="1760"/>
              <a:buChar char="►"/>
            </a:pPr>
            <a:r>
              <a:rPr lang="en-US" sz="2200"/>
              <a:t>The </a:t>
            </a:r>
            <a:r>
              <a:rPr lang="en-US" sz="2200" u="sng">
                <a:solidFill>
                  <a:srgbClr val="7030A0"/>
                </a:solidFill>
              </a:rPr>
              <a:t>Resources</a:t>
            </a:r>
            <a:r>
              <a:rPr lang="en-US" sz="2200"/>
              <a:t> tab displays the history of CPU,  memory, and swap usage and network operations. The File Systems tab displays information about currently mounted filesystems, related directories, type, and usage status.</a:t>
            </a:r>
            <a:endParaRPr sz="2200"/>
          </a:p>
        </p:txBody>
      </p:sp>
      <p:sp>
        <p:nvSpPr>
          <p:cNvPr id="2859" name="Google Shape;2859;p373"/>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349</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Determining which section</a:t>
            </a:r>
            <a:endParaRPr/>
          </a:p>
        </p:txBody>
      </p:sp>
      <p:sp>
        <p:nvSpPr>
          <p:cNvPr id="419" name="Google Shape;419;p59"/>
          <p:cNvSpPr txBox="1">
            <a:spLocks noGrp="1"/>
          </p:cNvSpPr>
          <p:nvPr>
            <p:ph type="body" idx="1"/>
          </p:nvPr>
        </p:nvSpPr>
        <p:spPr>
          <a:xfrm>
            <a:off x="532263" y="1600200"/>
            <a:ext cx="10658901" cy="160702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40"/>
              <a:buNone/>
            </a:pPr>
            <a:r>
              <a:rPr lang="en-US" sz="2800"/>
              <a:t>The section number of manual is enclosed in parentheses when viewing a </a:t>
            </a:r>
            <a:r>
              <a:rPr lang="en-US" sz="2800">
                <a:latin typeface="Courier New"/>
                <a:ea typeface="Courier New"/>
                <a:cs typeface="Courier New"/>
                <a:sym typeface="Courier New"/>
              </a:rPr>
              <a:t>man</a:t>
            </a:r>
            <a:r>
              <a:rPr lang="en-US" sz="2800"/>
              <a:t> page.</a:t>
            </a:r>
            <a:endParaRPr/>
          </a:p>
        </p:txBody>
      </p:sp>
      <p:pic>
        <p:nvPicPr>
          <p:cNvPr id="420" name="Google Shape;420;p59" descr="C:\Users\keith\AppData\Local\Temp\SNAGHTML15d82666.PNG"/>
          <p:cNvPicPr preferRelativeResize="0"/>
          <p:nvPr/>
        </p:nvPicPr>
        <p:blipFill rotWithShape="1">
          <a:blip r:embed="rId3">
            <a:alphaModFix/>
          </a:blip>
          <a:srcRect/>
          <a:stretch/>
        </p:blipFill>
        <p:spPr>
          <a:xfrm>
            <a:off x="1501254" y="3047999"/>
            <a:ext cx="9130352" cy="2247331"/>
          </a:xfrm>
          <a:prstGeom prst="rect">
            <a:avLst/>
          </a:prstGeom>
          <a:noFill/>
          <a:ln>
            <a:noFill/>
          </a:ln>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37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E0D08"/>
              </a:buClr>
              <a:buSzPts val="3600"/>
              <a:buFont typeface="Trebuchet MS"/>
              <a:buNone/>
            </a:pPr>
            <a:r>
              <a:rPr lang="en-US" b="1">
                <a:solidFill>
                  <a:srgbClr val="0E0D08"/>
                </a:solidFill>
              </a:rPr>
              <a:t>The GNOME System Monitor </a:t>
            </a:r>
            <a:endParaRPr/>
          </a:p>
        </p:txBody>
      </p:sp>
      <p:pic>
        <p:nvPicPr>
          <p:cNvPr id="2866" name="Google Shape;2866;p374"/>
          <p:cNvPicPr preferRelativeResize="0">
            <a:picLocks noGrp="1"/>
          </p:cNvPicPr>
          <p:nvPr>
            <p:ph type="body" idx="1"/>
          </p:nvPr>
        </p:nvPicPr>
        <p:blipFill rotWithShape="1">
          <a:blip r:embed="rId3">
            <a:alphaModFix/>
          </a:blip>
          <a:srcRect/>
          <a:stretch/>
        </p:blipFill>
        <p:spPr>
          <a:xfrm>
            <a:off x="677334" y="1672562"/>
            <a:ext cx="9215662" cy="4626638"/>
          </a:xfrm>
          <a:prstGeom prst="rect">
            <a:avLst/>
          </a:prstGeom>
          <a:noFill/>
          <a:ln>
            <a:noFill/>
          </a:ln>
        </p:spPr>
      </p:pic>
      <p:sp>
        <p:nvSpPr>
          <p:cNvPr id="2867" name="Google Shape;2867;p374"/>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496B2E"/>
                </a:solidFill>
                <a:latin typeface="Trebuchet MS"/>
                <a:ea typeface="Trebuchet MS"/>
                <a:cs typeface="Trebuchet MS"/>
                <a:sym typeface="Trebuchet MS"/>
              </a:rPr>
              <a:t>350</a:t>
            </a:fld>
            <a:endParaRPr sz="900">
              <a:solidFill>
                <a:srgbClr val="496B2E"/>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Searching the sections</a:t>
            </a:r>
            <a:endParaRPr/>
          </a:p>
        </p:txBody>
      </p:sp>
      <p:sp>
        <p:nvSpPr>
          <p:cNvPr id="426" name="Google Shape;426;p60"/>
          <p:cNvSpPr txBox="1">
            <a:spLocks noGrp="1"/>
          </p:cNvSpPr>
          <p:nvPr>
            <p:ph type="body" idx="1"/>
          </p:nvPr>
        </p:nvSpPr>
        <p:spPr>
          <a:xfrm>
            <a:off x="677333" y="1651379"/>
            <a:ext cx="9108111" cy="438998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To match man pages that have </a:t>
            </a:r>
            <a:r>
              <a:rPr lang="en-US" sz="2400" b="1" u="sng"/>
              <a:t>names</a:t>
            </a:r>
            <a:r>
              <a:rPr lang="en-US" sz="2400"/>
              <a:t> that match a term, you can use the </a:t>
            </a:r>
            <a:r>
              <a:rPr lang="en-US" sz="2400">
                <a:latin typeface="Courier New"/>
                <a:ea typeface="Courier New"/>
                <a:cs typeface="Courier New"/>
                <a:sym typeface="Courier New"/>
              </a:rPr>
              <a:t>man</a:t>
            </a:r>
            <a:r>
              <a:rPr lang="en-US" sz="2400"/>
              <a:t> command with the </a:t>
            </a:r>
            <a:r>
              <a:rPr lang="en-US" sz="2400">
                <a:latin typeface="Courier New"/>
                <a:ea typeface="Courier New"/>
                <a:cs typeface="Courier New"/>
                <a:sym typeface="Courier New"/>
              </a:rPr>
              <a:t>-f </a:t>
            </a:r>
            <a:r>
              <a:rPr lang="en-US" sz="2400"/>
              <a:t>option.</a:t>
            </a:r>
            <a:endParaRPr/>
          </a:p>
          <a:p>
            <a:pPr marL="342900" lvl="0" indent="-342900" algn="l" rtl="0">
              <a:lnSpc>
                <a:spcPct val="100000"/>
              </a:lnSpc>
              <a:spcBef>
                <a:spcPts val="1000"/>
              </a:spcBef>
              <a:spcAft>
                <a:spcPts val="0"/>
              </a:spcAft>
              <a:buSzPts val="1920"/>
              <a:buChar char="►"/>
            </a:pPr>
            <a:r>
              <a:rPr lang="en-US" sz="2400"/>
              <a:t>The command </a:t>
            </a:r>
            <a:r>
              <a:rPr lang="en-US" sz="2400">
                <a:latin typeface="Courier New"/>
                <a:ea typeface="Courier New"/>
                <a:cs typeface="Courier New"/>
                <a:sym typeface="Courier New"/>
              </a:rPr>
              <a:t>whatis term</a:t>
            </a:r>
            <a:r>
              <a:rPr lang="en-US" sz="2400"/>
              <a:t> is equivalent to the </a:t>
            </a:r>
            <a:r>
              <a:rPr lang="en-US" sz="2400">
                <a:latin typeface="Courier New"/>
                <a:ea typeface="Courier New"/>
                <a:cs typeface="Courier New"/>
                <a:sym typeface="Courier New"/>
              </a:rPr>
              <a:t>man -f term</a:t>
            </a:r>
            <a:r>
              <a:rPr lang="en-US" sz="2400"/>
              <a:t>.</a:t>
            </a:r>
            <a:endParaRPr/>
          </a:p>
        </p:txBody>
      </p:sp>
      <p:pic>
        <p:nvPicPr>
          <p:cNvPr id="427" name="Google Shape;427;p60"/>
          <p:cNvPicPr preferRelativeResize="0"/>
          <p:nvPr/>
        </p:nvPicPr>
        <p:blipFill rotWithShape="1">
          <a:blip r:embed="rId3">
            <a:alphaModFix/>
          </a:blip>
          <a:srcRect/>
          <a:stretch/>
        </p:blipFill>
        <p:spPr>
          <a:xfrm>
            <a:off x="1105469" y="3746239"/>
            <a:ext cx="8966579" cy="22951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Searching man pages by keyword </a:t>
            </a:r>
            <a:endParaRPr/>
          </a:p>
        </p:txBody>
      </p:sp>
      <p:sp>
        <p:nvSpPr>
          <p:cNvPr id="433" name="Google Shape;433;p61"/>
          <p:cNvSpPr txBox="1">
            <a:spLocks noGrp="1"/>
          </p:cNvSpPr>
          <p:nvPr>
            <p:ph type="body" idx="1"/>
          </p:nvPr>
        </p:nvSpPr>
        <p:spPr>
          <a:xfrm>
            <a:off x="1981200" y="1600200"/>
            <a:ext cx="8229600" cy="3200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240"/>
              <a:buChar char="►"/>
            </a:pPr>
            <a:r>
              <a:rPr lang="en-US" sz="2800"/>
              <a:t>The man command has an option, </a:t>
            </a:r>
            <a:r>
              <a:rPr lang="en-US" sz="2800">
                <a:latin typeface="Courier New"/>
                <a:ea typeface="Courier New"/>
                <a:cs typeface="Courier New"/>
                <a:sym typeface="Courier New"/>
              </a:rPr>
              <a:t>-k</a:t>
            </a:r>
            <a:r>
              <a:rPr lang="en-US" sz="2800"/>
              <a:t>, which takes a keyword as an argument.  </a:t>
            </a:r>
            <a:endParaRPr/>
          </a:p>
          <a:p>
            <a:pPr marL="342900" lvl="0" indent="-342900" algn="l" rtl="0">
              <a:lnSpc>
                <a:spcPct val="90000"/>
              </a:lnSpc>
              <a:spcBef>
                <a:spcPts val="1000"/>
              </a:spcBef>
              <a:spcAft>
                <a:spcPts val="0"/>
              </a:spcAft>
              <a:buSzPts val="2240"/>
              <a:buChar char="►"/>
            </a:pPr>
            <a:r>
              <a:rPr lang="en-US" sz="2800"/>
              <a:t>Executing </a:t>
            </a:r>
            <a:r>
              <a:rPr lang="en-US" sz="2800">
                <a:latin typeface="Courier New"/>
                <a:ea typeface="Courier New"/>
                <a:cs typeface="Courier New"/>
                <a:sym typeface="Courier New"/>
              </a:rPr>
              <a:t>man -k</a:t>
            </a:r>
            <a:r>
              <a:rPr lang="en-US" sz="2800"/>
              <a:t> keyword, will search all the man pages </a:t>
            </a:r>
            <a:r>
              <a:rPr lang="en-US" sz="2800" b="1" u="sng"/>
              <a:t>descriptions</a:t>
            </a:r>
            <a:r>
              <a:rPr lang="en-US" sz="2800"/>
              <a:t> for the keyword.</a:t>
            </a:r>
            <a:endParaRPr/>
          </a:p>
          <a:p>
            <a:pPr marL="342900" lvl="0" indent="-342900" algn="l" rtl="0">
              <a:lnSpc>
                <a:spcPct val="90000"/>
              </a:lnSpc>
              <a:spcBef>
                <a:spcPts val="1000"/>
              </a:spcBef>
              <a:spcAft>
                <a:spcPts val="0"/>
              </a:spcAft>
              <a:buSzPts val="2240"/>
              <a:buChar char="►"/>
            </a:pPr>
            <a:r>
              <a:rPr lang="en-US" sz="2800"/>
              <a:t>The </a:t>
            </a:r>
            <a:r>
              <a:rPr lang="en-US" sz="2800">
                <a:latin typeface="Courier New"/>
                <a:ea typeface="Courier New"/>
                <a:cs typeface="Courier New"/>
                <a:sym typeface="Courier New"/>
              </a:rPr>
              <a:t>apropos</a:t>
            </a:r>
            <a:r>
              <a:rPr lang="en-US" sz="2800"/>
              <a:t> command is equivalent to using the man command with the </a:t>
            </a:r>
            <a:r>
              <a:rPr lang="en-US" sz="2800">
                <a:latin typeface="Courier New"/>
                <a:ea typeface="Courier New"/>
                <a:cs typeface="Courier New"/>
                <a:sym typeface="Courier New"/>
              </a:rPr>
              <a:t>-k</a:t>
            </a:r>
            <a:r>
              <a:rPr lang="en-US" sz="2800"/>
              <a:t> option.</a:t>
            </a:r>
            <a:endParaRPr/>
          </a:p>
          <a:p>
            <a:pPr marL="342900" lvl="0" indent="-342900" algn="l" rtl="0">
              <a:lnSpc>
                <a:spcPct val="90000"/>
              </a:lnSpc>
              <a:spcBef>
                <a:spcPts val="1000"/>
              </a:spcBef>
              <a:spcAft>
                <a:spcPts val="0"/>
              </a:spcAft>
              <a:buSzPts val="2240"/>
              <a:buFont typeface="Arial"/>
              <a:buNone/>
            </a:pPr>
            <a:r>
              <a:rPr lang="en-US" sz="2800"/>
              <a:t> </a:t>
            </a:r>
            <a:endParaRPr/>
          </a:p>
        </p:txBody>
      </p:sp>
      <p:pic>
        <p:nvPicPr>
          <p:cNvPr id="434" name="Google Shape;434;p61"/>
          <p:cNvPicPr preferRelativeResize="0"/>
          <p:nvPr/>
        </p:nvPicPr>
        <p:blipFill rotWithShape="1">
          <a:blip r:embed="rId3">
            <a:alphaModFix/>
          </a:blip>
          <a:srcRect/>
          <a:stretch/>
        </p:blipFill>
        <p:spPr>
          <a:xfrm>
            <a:off x="2337172" y="4425835"/>
            <a:ext cx="8076070" cy="21387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Specifying a section</a:t>
            </a:r>
            <a:endParaRPr/>
          </a:p>
        </p:txBody>
      </p:sp>
      <p:sp>
        <p:nvSpPr>
          <p:cNvPr id="440" name="Google Shape;440;p6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220"/>
              <a:buChar char="►"/>
            </a:pPr>
            <a:r>
              <a:rPr lang="en-US" sz="2775"/>
              <a:t>If the command or file exists in more than one section of the manual, then it may be necessary to specify a manual section in order to view the correct man page.</a:t>
            </a:r>
            <a:endParaRPr/>
          </a:p>
          <a:p>
            <a:pPr marL="342900" lvl="0" indent="-342900" algn="l" rtl="0">
              <a:lnSpc>
                <a:spcPct val="90000"/>
              </a:lnSpc>
              <a:spcBef>
                <a:spcPts val="1000"/>
              </a:spcBef>
              <a:spcAft>
                <a:spcPts val="0"/>
              </a:spcAft>
              <a:buSzPts val="2220"/>
              <a:buChar char="►"/>
            </a:pPr>
            <a:r>
              <a:rPr lang="en-US" sz="2775"/>
              <a:t>For example, </a:t>
            </a:r>
            <a:r>
              <a:rPr lang="en-US" sz="2775">
                <a:latin typeface="Courier New"/>
                <a:ea typeface="Courier New"/>
                <a:cs typeface="Courier New"/>
                <a:sym typeface="Courier New"/>
              </a:rPr>
              <a:t>mkdir</a:t>
            </a:r>
            <a:r>
              <a:rPr lang="en-US" sz="2775"/>
              <a:t> is found in both sections 1 and 2.  To view both </a:t>
            </a:r>
            <a:r>
              <a:rPr lang="en-US" sz="2775">
                <a:latin typeface="Courier New"/>
                <a:ea typeface="Courier New"/>
                <a:cs typeface="Courier New"/>
                <a:sym typeface="Courier New"/>
              </a:rPr>
              <a:t>mkdir</a:t>
            </a:r>
            <a:r>
              <a:rPr lang="en-US" sz="2775"/>
              <a:t> man pages, the following commands could be executed:</a:t>
            </a:r>
            <a:endParaRPr/>
          </a:p>
          <a:p>
            <a:pPr marL="742950" lvl="1" indent="-285750" algn="l" rtl="0">
              <a:lnSpc>
                <a:spcPct val="90000"/>
              </a:lnSpc>
              <a:spcBef>
                <a:spcPts val="1000"/>
              </a:spcBef>
              <a:spcAft>
                <a:spcPts val="0"/>
              </a:spcAft>
              <a:buSzPts val="1924"/>
              <a:buChar char="►"/>
            </a:pPr>
            <a:r>
              <a:rPr lang="en-US" sz="2405">
                <a:latin typeface="Courier New"/>
                <a:ea typeface="Courier New"/>
                <a:cs typeface="Courier New"/>
                <a:sym typeface="Courier New"/>
              </a:rPr>
              <a:t>man 1 mkdir</a:t>
            </a:r>
            <a:endParaRPr sz="2405">
              <a:latin typeface="Courier New"/>
              <a:ea typeface="Courier New"/>
              <a:cs typeface="Courier New"/>
              <a:sym typeface="Courier New"/>
            </a:endParaRPr>
          </a:p>
          <a:p>
            <a:pPr marL="742950" lvl="1" indent="-285750" algn="l" rtl="0">
              <a:lnSpc>
                <a:spcPct val="90000"/>
              </a:lnSpc>
              <a:spcBef>
                <a:spcPts val="1000"/>
              </a:spcBef>
              <a:spcAft>
                <a:spcPts val="0"/>
              </a:spcAft>
              <a:buSzPts val="1924"/>
              <a:buChar char="►"/>
            </a:pPr>
            <a:r>
              <a:rPr lang="en-US" sz="2405">
                <a:latin typeface="Courier New"/>
                <a:ea typeface="Courier New"/>
                <a:cs typeface="Courier New"/>
                <a:sym typeface="Courier New"/>
              </a:rPr>
              <a:t>man 2 mkdir</a:t>
            </a:r>
            <a:endParaRPr sz="2405">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Finding commands and documentation</a:t>
            </a:r>
            <a:endParaRPr/>
          </a:p>
        </p:txBody>
      </p:sp>
      <p:sp>
        <p:nvSpPr>
          <p:cNvPr id="446" name="Google Shape;446;p63"/>
          <p:cNvSpPr txBox="1">
            <a:spLocks noGrp="1"/>
          </p:cNvSpPr>
          <p:nvPr>
            <p:ph type="body" idx="1"/>
          </p:nvPr>
        </p:nvSpPr>
        <p:spPr>
          <a:xfrm>
            <a:off x="677334" y="1583141"/>
            <a:ext cx="8596668" cy="445822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Char char="►"/>
            </a:pPr>
            <a:r>
              <a:rPr lang="en-US" sz="2400"/>
              <a:t>The </a:t>
            </a:r>
            <a:r>
              <a:rPr lang="en-US" sz="2400">
                <a:latin typeface="Courier New"/>
                <a:ea typeface="Courier New"/>
                <a:cs typeface="Courier New"/>
                <a:sym typeface="Courier New"/>
              </a:rPr>
              <a:t>whereis</a:t>
            </a:r>
            <a:r>
              <a:rPr lang="en-US" sz="2400"/>
              <a:t> command will display the location of a command executable, as well as its source and documentation, if available.</a:t>
            </a:r>
            <a:endParaRPr/>
          </a:p>
        </p:txBody>
      </p:sp>
      <p:pic>
        <p:nvPicPr>
          <p:cNvPr id="447" name="Google Shape;447;p63"/>
          <p:cNvPicPr preferRelativeResize="0"/>
          <p:nvPr/>
        </p:nvPicPr>
        <p:blipFill rotWithShape="1">
          <a:blip r:embed="rId3">
            <a:alphaModFix/>
          </a:blip>
          <a:srcRect/>
          <a:stretch/>
        </p:blipFill>
        <p:spPr>
          <a:xfrm>
            <a:off x="1311090" y="2903941"/>
            <a:ext cx="8269638" cy="28827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LINUX</a:t>
            </a:r>
            <a:endParaRPr b="1">
              <a:solidFill>
                <a:schemeClr val="dk1"/>
              </a:solidFill>
            </a:endParaRPr>
          </a:p>
        </p:txBody>
      </p:sp>
      <p:sp>
        <p:nvSpPr>
          <p:cNvPr id="191" name="Google Shape;191;p25"/>
          <p:cNvSpPr txBox="1">
            <a:spLocks noGrp="1"/>
          </p:cNvSpPr>
          <p:nvPr>
            <p:ph type="body" idx="1"/>
          </p:nvPr>
        </p:nvSpPr>
        <p:spPr>
          <a:xfrm>
            <a:off x="450376" y="1178436"/>
            <a:ext cx="9966104" cy="548167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920"/>
              <a:buNone/>
            </a:pPr>
            <a:r>
              <a:rPr lang="en-US" sz="2400" b="1" u="sng"/>
              <a:t>What is LINUX?</a:t>
            </a:r>
            <a:endParaRPr/>
          </a:p>
          <a:p>
            <a:pPr marL="342900" lvl="0" indent="-342900" algn="l" rtl="0">
              <a:lnSpc>
                <a:spcPct val="100000"/>
              </a:lnSpc>
              <a:spcBef>
                <a:spcPts val="1000"/>
              </a:spcBef>
              <a:spcAft>
                <a:spcPts val="0"/>
              </a:spcAft>
              <a:buSzPts val="1920"/>
              <a:buNone/>
            </a:pPr>
            <a:endParaRPr sz="2400"/>
          </a:p>
          <a:p>
            <a:pPr marL="342900" lvl="0" indent="-342900" algn="l" rtl="0">
              <a:lnSpc>
                <a:spcPct val="100000"/>
              </a:lnSpc>
              <a:spcBef>
                <a:spcPts val="1000"/>
              </a:spcBef>
              <a:spcAft>
                <a:spcPts val="0"/>
              </a:spcAft>
              <a:buSzPts val="1920"/>
              <a:buNone/>
            </a:pPr>
            <a:r>
              <a:rPr lang="en-US" sz="2400" i="1"/>
              <a:t>	🡪LINUX is </a:t>
            </a:r>
            <a:r>
              <a:rPr lang="en-US" sz="2400" i="1">
                <a:solidFill>
                  <a:srgbClr val="FF0000"/>
                </a:solidFill>
              </a:rPr>
              <a:t>UNIX-cloned OS </a:t>
            </a:r>
            <a:r>
              <a:rPr lang="en-US" sz="2400" i="1"/>
              <a:t>that evolved from LINUX kernel.</a:t>
            </a:r>
            <a:endParaRPr/>
          </a:p>
          <a:p>
            <a:pPr marL="342900" lvl="0" indent="-342900" algn="l" rtl="0">
              <a:lnSpc>
                <a:spcPct val="100000"/>
              </a:lnSpc>
              <a:spcBef>
                <a:spcPts val="1000"/>
              </a:spcBef>
              <a:spcAft>
                <a:spcPts val="0"/>
              </a:spcAft>
              <a:buSzPts val="1920"/>
              <a:buNone/>
            </a:pPr>
            <a:endParaRPr sz="2400" i="1"/>
          </a:p>
          <a:p>
            <a:pPr marL="342900" lvl="0" indent="-342900" algn="l" rtl="0">
              <a:lnSpc>
                <a:spcPct val="100000"/>
              </a:lnSpc>
              <a:spcBef>
                <a:spcPts val="1000"/>
              </a:spcBef>
              <a:spcAft>
                <a:spcPts val="0"/>
              </a:spcAft>
              <a:buSzPts val="1920"/>
              <a:buNone/>
            </a:pPr>
            <a:r>
              <a:rPr lang="en-US" sz="2400" i="1"/>
              <a:t>	🡪 LINUX is </a:t>
            </a:r>
            <a:r>
              <a:rPr lang="en-US" sz="2400" i="1">
                <a:solidFill>
                  <a:srgbClr val="FF0000"/>
                </a:solidFill>
              </a:rPr>
              <a:t>open-source software</a:t>
            </a:r>
            <a:r>
              <a:rPr lang="en-US" sz="2400" i="1"/>
              <a:t>. </a:t>
            </a:r>
            <a:endParaRPr sz="2400" i="1">
              <a:solidFill>
                <a:srgbClr val="FF0000"/>
              </a:solidFill>
            </a:endParaRPr>
          </a:p>
          <a:p>
            <a:pPr marL="342900" lvl="0" indent="-220980" algn="l" rtl="0">
              <a:lnSpc>
                <a:spcPct val="100000"/>
              </a:lnSpc>
              <a:spcBef>
                <a:spcPts val="1000"/>
              </a:spcBef>
              <a:spcAft>
                <a:spcPts val="0"/>
              </a:spcAft>
              <a:buSzPts val="1920"/>
              <a:buNone/>
            </a:pPr>
            <a:endParaRPr sz="2400" u="sng"/>
          </a:p>
          <a:p>
            <a:pPr marL="342900" lvl="0" indent="-342900" algn="l" rtl="0">
              <a:lnSpc>
                <a:spcPct val="100000"/>
              </a:lnSpc>
              <a:spcBef>
                <a:spcPts val="1000"/>
              </a:spcBef>
              <a:spcAft>
                <a:spcPts val="0"/>
              </a:spcAft>
              <a:buSzPts val="1920"/>
              <a:buNone/>
            </a:pPr>
            <a:r>
              <a:rPr lang="en-US" sz="2400" i="1"/>
              <a:t>	🡪 LINUX is park under </a:t>
            </a:r>
            <a:r>
              <a:rPr lang="en-US" sz="2000"/>
              <a:t>GNU Public License (GPL) which is </a:t>
            </a:r>
            <a:r>
              <a:rPr lang="en-US" sz="2400" i="1"/>
              <a:t>“copyleft” (all rights released)🡪 </a:t>
            </a:r>
            <a:r>
              <a:rPr lang="en-US" sz="2400"/>
              <a:t>copy it freely, examine and modify the source code, and redistribute the software to others (free or priced) as long as the redistributed software is also passed along with the copyleft stipulation.</a:t>
            </a:r>
            <a:endParaRPr/>
          </a:p>
          <a:p>
            <a:pPr marL="342900" lvl="0" indent="-342900" algn="l" rtl="0">
              <a:lnSpc>
                <a:spcPct val="100000"/>
              </a:lnSpc>
              <a:spcBef>
                <a:spcPts val="1000"/>
              </a:spcBef>
              <a:spcAft>
                <a:spcPts val="0"/>
              </a:spcAft>
              <a:buSzPts val="1920"/>
              <a:buNone/>
            </a:pPr>
            <a:r>
              <a:rPr lang="en-US" sz="2400"/>
              <a:t>   🡪E.g. sell service, support, warranty</a:t>
            </a:r>
            <a:endParaRPr sz="2400"/>
          </a:p>
          <a:p>
            <a:pPr marL="342900" lvl="0" indent="-342900" algn="l" rtl="0">
              <a:lnSpc>
                <a:spcPct val="100000"/>
              </a:lnSpc>
              <a:spcBef>
                <a:spcPts val="1000"/>
              </a:spcBef>
              <a:spcAft>
                <a:spcPts val="0"/>
              </a:spcAft>
              <a:buSzPts val="1920"/>
              <a:buNone/>
            </a:pPr>
            <a:endParaRPr sz="2400" i="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4"/>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accent1"/>
              </a:buClr>
              <a:buSzPts val="5400"/>
              <a:buFont typeface="Trebuchet MS"/>
              <a:buNone/>
            </a:pPr>
            <a:r>
              <a:rPr lang="en-US"/>
              <a:t>Module 2</a:t>
            </a:r>
            <a:endParaRPr/>
          </a:p>
        </p:txBody>
      </p:sp>
      <p:sp>
        <p:nvSpPr>
          <p:cNvPr id="453" name="Google Shape;453;p64"/>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3200"/>
              <a:buNone/>
            </a:pPr>
            <a:r>
              <a:rPr lang="en-US" sz="4000">
                <a:solidFill>
                  <a:schemeClr val="dk1"/>
                </a:solidFill>
              </a:rPr>
              <a:t>Managing Files in Linux</a:t>
            </a:r>
            <a:endParaRPr sz="4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b="0" i="0" u="none" strike="noStrike" cap="none">
                <a:solidFill>
                  <a:schemeClr val="dk1"/>
                </a:solidFill>
                <a:latin typeface="Arial"/>
                <a:ea typeface="Arial"/>
                <a:cs typeface="Arial"/>
                <a:sym typeface="Arial"/>
              </a:rPr>
              <a:t>41</a:t>
            </a:fld>
            <a:endParaRPr sz="900" b="0" i="0" u="none" strike="noStrike" cap="none">
              <a:solidFill>
                <a:schemeClr val="dk1"/>
              </a:solidFill>
              <a:latin typeface="Arial"/>
              <a:ea typeface="Arial"/>
              <a:cs typeface="Arial"/>
              <a:sym typeface="Arial"/>
            </a:endParaRPr>
          </a:p>
        </p:txBody>
      </p:sp>
      <p:sp>
        <p:nvSpPr>
          <p:cNvPr id="459" name="Google Shape;459;p65"/>
          <p:cNvSpPr txBox="1">
            <a:spLocks noGrp="1"/>
          </p:cNvSpPr>
          <p:nvPr>
            <p:ph type="body" idx="1"/>
          </p:nvPr>
        </p:nvSpPr>
        <p:spPr>
          <a:xfrm>
            <a:off x="251460" y="868364"/>
            <a:ext cx="11018520" cy="5806755"/>
          </a:xfrm>
          <a:prstGeom prst="rect">
            <a:avLst/>
          </a:prstGeom>
          <a:noFill/>
          <a:ln>
            <a:noFill/>
          </a:ln>
        </p:spPr>
        <p:txBody>
          <a:bodyPr spcFirstLastPara="1" wrap="square" lIns="91425" tIns="45700" rIns="91425" bIns="45700" anchor="t" anchorCtr="0">
            <a:noAutofit/>
          </a:bodyPr>
          <a:lstStyle/>
          <a:p>
            <a:pPr marL="342900" lvl="0" indent="-342900" algn="l" rtl="0">
              <a:lnSpc>
                <a:spcPct val="70000"/>
              </a:lnSpc>
              <a:spcBef>
                <a:spcPts val="0"/>
              </a:spcBef>
              <a:spcAft>
                <a:spcPts val="0"/>
              </a:spcAft>
              <a:buSzPts val="3280"/>
              <a:buFont typeface="Trebuchet MS"/>
              <a:buNone/>
            </a:pPr>
            <a:r>
              <a:rPr lang="en-US" sz="4100">
                <a:solidFill>
                  <a:schemeClr val="dk1"/>
                </a:solidFill>
              </a:rPr>
              <a:t>Understand the FHS</a:t>
            </a:r>
            <a:endParaRPr/>
          </a:p>
          <a:p>
            <a:pPr marL="342900" lvl="0" indent="-342900" algn="l" rtl="0">
              <a:lnSpc>
                <a:spcPct val="80000"/>
              </a:lnSpc>
              <a:spcBef>
                <a:spcPts val="1000"/>
              </a:spcBef>
              <a:spcAft>
                <a:spcPts val="0"/>
              </a:spcAft>
              <a:buSzPts val="2640"/>
              <a:buChar char="►"/>
            </a:pPr>
            <a:r>
              <a:rPr lang="en-US" sz="3300">
                <a:solidFill>
                  <a:schemeClr val="dk1"/>
                </a:solidFill>
              </a:rPr>
              <a:t>The file system concept in Linux involves a hierarchical system that can be depicted in a form of tree.</a:t>
            </a:r>
            <a:endParaRPr/>
          </a:p>
          <a:p>
            <a:pPr marL="342900" lvl="0" indent="-342900" algn="l" rtl="0">
              <a:lnSpc>
                <a:spcPct val="80000"/>
              </a:lnSpc>
              <a:spcBef>
                <a:spcPts val="1000"/>
              </a:spcBef>
              <a:spcAft>
                <a:spcPts val="0"/>
              </a:spcAft>
              <a:buSzPts val="2640"/>
              <a:buChar char="►"/>
            </a:pPr>
            <a:r>
              <a:rPr lang="en-US" sz="3300">
                <a:solidFill>
                  <a:schemeClr val="dk1"/>
                </a:solidFill>
              </a:rPr>
              <a:t>This structure of the file system is so called File System Hierarchy Standard (FHS).</a:t>
            </a:r>
            <a:endParaRPr/>
          </a:p>
          <a:p>
            <a:pPr marL="342900" lvl="0" indent="-342900" algn="l" rtl="0">
              <a:lnSpc>
                <a:spcPct val="80000"/>
              </a:lnSpc>
              <a:spcBef>
                <a:spcPts val="1000"/>
              </a:spcBef>
              <a:spcAft>
                <a:spcPts val="0"/>
              </a:spcAft>
              <a:buSzPts val="2640"/>
              <a:buChar char="►"/>
            </a:pPr>
            <a:r>
              <a:rPr lang="en-US" sz="3300">
                <a:solidFill>
                  <a:schemeClr val="dk1"/>
                </a:solidFill>
              </a:rPr>
              <a:t>It specifies which directories must be located on the first level after the root directory and what they contain.</a:t>
            </a:r>
            <a:endParaRPr/>
          </a:p>
          <a:p>
            <a:pPr marL="342900" lvl="0" indent="-342900" algn="l" rtl="0">
              <a:lnSpc>
                <a:spcPct val="80000"/>
              </a:lnSpc>
              <a:spcBef>
                <a:spcPts val="1000"/>
              </a:spcBef>
              <a:spcAft>
                <a:spcPts val="0"/>
              </a:spcAft>
              <a:buSzPts val="2640"/>
              <a:buChar char="►"/>
            </a:pPr>
            <a:r>
              <a:rPr lang="en-US" sz="3300">
                <a:solidFill>
                  <a:schemeClr val="dk1"/>
                </a:solidFill>
              </a:rPr>
              <a:t>It begins at the root (/), and branches out like the branches of a tree.</a:t>
            </a:r>
            <a:endParaRPr/>
          </a:p>
          <a:p>
            <a:pPr marL="342900" lvl="0" indent="-342900" algn="l" rtl="0">
              <a:lnSpc>
                <a:spcPct val="90000"/>
              </a:lnSpc>
              <a:spcBef>
                <a:spcPts val="1000"/>
              </a:spcBef>
              <a:spcAft>
                <a:spcPts val="0"/>
              </a:spcAft>
              <a:buSzPts val="2640"/>
              <a:buChar char="►"/>
            </a:pPr>
            <a:r>
              <a:rPr lang="en-US" sz="3300"/>
              <a:t>LINUX treats everything as </a:t>
            </a:r>
            <a:r>
              <a:rPr lang="en-US" sz="3300" i="1">
                <a:solidFill>
                  <a:srgbClr val="FF0000"/>
                </a:solidFill>
              </a:rPr>
              <a:t>file </a:t>
            </a:r>
            <a:r>
              <a:rPr lang="en-US" sz="3300"/>
              <a:t>(ie. files include directories and various hardware components)</a:t>
            </a:r>
            <a:endParaRPr sz="3300" i="1"/>
          </a:p>
          <a:p>
            <a:pPr marL="0" lvl="0" indent="0" algn="l" rtl="0">
              <a:lnSpc>
                <a:spcPct val="90000"/>
              </a:lnSpc>
              <a:spcBef>
                <a:spcPts val="1000"/>
              </a:spcBef>
              <a:spcAft>
                <a:spcPts val="0"/>
              </a:spcAft>
              <a:buSzPts val="2640"/>
              <a:buNone/>
            </a:pPr>
            <a:endParaRPr sz="3300" i="1"/>
          </a:p>
          <a:p>
            <a:pPr marL="342900" lvl="0" indent="-342900" algn="l" rtl="0">
              <a:lnSpc>
                <a:spcPct val="70000"/>
              </a:lnSpc>
              <a:spcBef>
                <a:spcPts val="1000"/>
              </a:spcBef>
              <a:spcAft>
                <a:spcPts val="0"/>
              </a:spcAft>
              <a:buSzPts val="2240"/>
              <a:buFont typeface="Trebuchet MS"/>
              <a:buNone/>
            </a:pPr>
            <a:endParaRPr sz="2800">
              <a:solidFill>
                <a:schemeClr val="dk1"/>
              </a:solidFill>
            </a:endParaRPr>
          </a:p>
          <a:p>
            <a:pPr marL="342900" lvl="0" indent="-342900" algn="l" rtl="0">
              <a:lnSpc>
                <a:spcPct val="70000"/>
              </a:lnSpc>
              <a:spcBef>
                <a:spcPts val="1000"/>
              </a:spcBef>
              <a:spcAft>
                <a:spcPts val="0"/>
              </a:spcAft>
              <a:buSzPts val="2240"/>
              <a:buFont typeface="Trebuchet MS"/>
              <a:buNone/>
            </a:pPr>
            <a:endParaRPr sz="2800">
              <a:solidFill>
                <a:schemeClr val="dk1"/>
              </a:solidFill>
            </a:endParaRPr>
          </a:p>
          <a:p>
            <a:pPr marL="342900" lvl="0" indent="-342900" algn="l" rtl="0">
              <a:lnSpc>
                <a:spcPct val="70000"/>
              </a:lnSpc>
              <a:spcBef>
                <a:spcPts val="1000"/>
              </a:spcBef>
              <a:spcAft>
                <a:spcPts val="0"/>
              </a:spcAft>
              <a:buSzPts val="2240"/>
              <a:buFont typeface="Trebuchet MS"/>
              <a:buNone/>
            </a:pPr>
            <a:endParaRPr sz="2800">
              <a:solidFill>
                <a:schemeClr val="dk1"/>
              </a:solidFill>
            </a:endParaRPr>
          </a:p>
          <a:p>
            <a:pPr marL="742950" lvl="1" indent="-285750" algn="l" rtl="0">
              <a:lnSpc>
                <a:spcPct val="70000"/>
              </a:lnSpc>
              <a:spcBef>
                <a:spcPts val="1000"/>
              </a:spcBef>
              <a:spcAft>
                <a:spcPts val="0"/>
              </a:spcAft>
              <a:buSzPts val="1920"/>
              <a:buFont typeface="Trebuchet MS"/>
              <a:buNone/>
            </a:pPr>
            <a:endParaRPr sz="2400">
              <a:solidFill>
                <a:schemeClr val="lt1"/>
              </a:solidFill>
            </a:endParaRPr>
          </a:p>
          <a:p>
            <a:pPr marL="742950" lvl="1" indent="-285750" algn="l" rtl="0">
              <a:lnSpc>
                <a:spcPct val="70000"/>
              </a:lnSpc>
              <a:spcBef>
                <a:spcPts val="1000"/>
              </a:spcBef>
              <a:spcAft>
                <a:spcPts val="0"/>
              </a:spcAft>
              <a:buSzPts val="1920"/>
              <a:buFont typeface="Trebuchet MS"/>
              <a:buNone/>
            </a:pPr>
            <a:endParaRPr sz="2400">
              <a:solidFill>
                <a:schemeClr val="lt1"/>
              </a:solidFill>
            </a:endParaRPr>
          </a:p>
        </p:txBody>
      </p:sp>
      <p:sp>
        <p:nvSpPr>
          <p:cNvPr id="460" name="Google Shape;460;p65"/>
          <p:cNvSpPr/>
          <p:nvPr/>
        </p:nvSpPr>
        <p:spPr>
          <a:xfrm>
            <a:off x="9296400" y="3810000"/>
            <a:ext cx="609600" cy="609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1" name="Google Shape;461;p65"/>
          <p:cNvSpPr txBox="1">
            <a:spLocks noGrp="1"/>
          </p:cNvSpPr>
          <p:nvPr>
            <p:ph type="title"/>
          </p:nvPr>
        </p:nvSpPr>
        <p:spPr>
          <a:xfrm>
            <a:off x="1752600" y="152401"/>
            <a:ext cx="8458200" cy="71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rebuchet MS"/>
              <a:buNone/>
            </a:pPr>
            <a:r>
              <a:rPr lang="en-US" sz="3200">
                <a:solidFill>
                  <a:schemeClr val="dk1"/>
                </a:solidFill>
              </a:rPr>
              <a:t>Exploring Linux File System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6"/>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b="0" i="0" u="none" strike="noStrike" cap="none">
                <a:solidFill>
                  <a:srgbClr val="222222"/>
                </a:solidFill>
                <a:latin typeface="Arial"/>
                <a:ea typeface="Arial"/>
                <a:cs typeface="Arial"/>
                <a:sym typeface="Arial"/>
              </a:rPr>
              <a:t>42</a:t>
            </a:fld>
            <a:endParaRPr sz="2000" b="0" i="0" u="none" strike="noStrike" cap="none">
              <a:solidFill>
                <a:srgbClr val="222222"/>
              </a:solidFill>
              <a:latin typeface="Arial"/>
              <a:ea typeface="Arial"/>
              <a:cs typeface="Arial"/>
              <a:sym typeface="Arial"/>
            </a:endParaRPr>
          </a:p>
        </p:txBody>
      </p:sp>
      <p:sp>
        <p:nvSpPr>
          <p:cNvPr id="467" name="Google Shape;467;p6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Understand the FHS (tree-like structure)</a:t>
            </a:r>
            <a:endParaRPr/>
          </a:p>
        </p:txBody>
      </p:sp>
      <p:sp>
        <p:nvSpPr>
          <p:cNvPr id="468" name="Google Shape;468;p66"/>
          <p:cNvSpPr txBox="1"/>
          <p:nvPr/>
        </p:nvSpPr>
        <p:spPr>
          <a:xfrm>
            <a:off x="3734510" y="3038245"/>
            <a:ext cx="5867400" cy="427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The Windows filesystem structure</a:t>
            </a:r>
            <a:endParaRPr sz="1400" b="0" i="0" u="none" strike="noStrike" cap="none">
              <a:solidFill>
                <a:srgbClr val="000000"/>
              </a:solidFill>
              <a:latin typeface="Arial"/>
              <a:ea typeface="Arial"/>
              <a:cs typeface="Arial"/>
              <a:sym typeface="Arial"/>
            </a:endParaRPr>
          </a:p>
        </p:txBody>
      </p:sp>
      <p:sp>
        <p:nvSpPr>
          <p:cNvPr id="469" name="Google Shape;469;p66"/>
          <p:cNvSpPr/>
          <p:nvPr/>
        </p:nvSpPr>
        <p:spPr>
          <a:xfrm>
            <a:off x="2057400" y="1981200"/>
            <a:ext cx="8077200" cy="4267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600"/>
              <a:buFont typeface="Arial"/>
              <a:buNone/>
            </a:pPr>
            <a:endParaRPr sz="2600" b="0" i="0" u="none" strike="noStrike" cap="none">
              <a:solidFill>
                <a:srgbClr val="222222"/>
              </a:solidFill>
              <a:latin typeface="Arial"/>
              <a:ea typeface="Arial"/>
              <a:cs typeface="Arial"/>
              <a:sym typeface="Arial"/>
            </a:endParaRPr>
          </a:p>
        </p:txBody>
      </p:sp>
      <p:sp>
        <p:nvSpPr>
          <p:cNvPr id="470" name="Google Shape;470;p66"/>
          <p:cNvSpPr txBox="1"/>
          <p:nvPr/>
        </p:nvSpPr>
        <p:spPr>
          <a:xfrm>
            <a:off x="3603530" y="6104427"/>
            <a:ext cx="5410200" cy="427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The Linux filesystem structure</a:t>
            </a:r>
            <a:endParaRPr sz="1400" b="0" i="0" u="none" strike="noStrike" cap="none">
              <a:solidFill>
                <a:srgbClr val="000000"/>
              </a:solidFill>
              <a:latin typeface="Arial"/>
              <a:ea typeface="Arial"/>
              <a:cs typeface="Arial"/>
              <a:sym typeface="Arial"/>
            </a:endParaRPr>
          </a:p>
        </p:txBody>
      </p:sp>
      <p:pic>
        <p:nvPicPr>
          <p:cNvPr id="471" name="Google Shape;471;p66"/>
          <p:cNvPicPr preferRelativeResize="0">
            <a:picLocks noGrp="1"/>
          </p:cNvPicPr>
          <p:nvPr>
            <p:ph type="body" idx="1"/>
          </p:nvPr>
        </p:nvPicPr>
        <p:blipFill rotWithShape="1">
          <a:blip r:embed="rId3">
            <a:alphaModFix/>
          </a:blip>
          <a:srcRect/>
          <a:stretch/>
        </p:blipFill>
        <p:spPr>
          <a:xfrm>
            <a:off x="2814638" y="1164431"/>
            <a:ext cx="5235575" cy="1582738"/>
          </a:xfrm>
          <a:prstGeom prst="rect">
            <a:avLst/>
          </a:prstGeom>
          <a:noFill/>
          <a:ln>
            <a:noFill/>
          </a:ln>
        </p:spPr>
      </p:pic>
      <p:pic>
        <p:nvPicPr>
          <p:cNvPr id="472" name="Google Shape;472;p66"/>
          <p:cNvPicPr preferRelativeResize="0"/>
          <p:nvPr/>
        </p:nvPicPr>
        <p:blipFill rotWithShape="1">
          <a:blip r:embed="rId4">
            <a:alphaModFix/>
          </a:blip>
          <a:srcRect/>
          <a:stretch/>
        </p:blipFill>
        <p:spPr>
          <a:xfrm>
            <a:off x="989807" y="3688098"/>
            <a:ext cx="10211593" cy="2228286"/>
          </a:xfrm>
          <a:prstGeom prst="rect">
            <a:avLst/>
          </a:prstGeom>
          <a:noFill/>
          <a:ln>
            <a:noFill/>
          </a:ln>
        </p:spPr>
      </p:pic>
      <p:grpSp>
        <p:nvGrpSpPr>
          <p:cNvPr id="473" name="Google Shape;473;p66"/>
          <p:cNvGrpSpPr/>
          <p:nvPr/>
        </p:nvGrpSpPr>
        <p:grpSpPr>
          <a:xfrm>
            <a:off x="6308630" y="3553833"/>
            <a:ext cx="2448272" cy="432048"/>
            <a:chOff x="5076056" y="1412776"/>
            <a:chExt cx="2448272" cy="432048"/>
          </a:xfrm>
        </p:grpSpPr>
        <p:cxnSp>
          <p:nvCxnSpPr>
            <p:cNvPr id="474" name="Google Shape;474;p66"/>
            <p:cNvCxnSpPr/>
            <p:nvPr/>
          </p:nvCxnSpPr>
          <p:spPr>
            <a:xfrm flipH="1">
              <a:off x="5076056" y="1628800"/>
              <a:ext cx="1080120" cy="216024"/>
            </a:xfrm>
            <a:prstGeom prst="straightConnector1">
              <a:avLst/>
            </a:prstGeom>
            <a:noFill/>
            <a:ln w="25400" cap="flat" cmpd="sng">
              <a:solidFill>
                <a:srgbClr val="FF0000"/>
              </a:solidFill>
              <a:prstDash val="solid"/>
              <a:round/>
              <a:headEnd type="none" w="sm" len="sm"/>
              <a:tailEnd type="stealth" w="med" len="med"/>
            </a:ln>
          </p:spPr>
        </p:cxnSp>
        <p:sp>
          <p:nvSpPr>
            <p:cNvPr id="475" name="Google Shape;475;p66"/>
            <p:cNvSpPr txBox="1"/>
            <p:nvPr/>
          </p:nvSpPr>
          <p:spPr>
            <a:xfrm>
              <a:off x="6156176" y="1412776"/>
              <a:ext cx="1368152" cy="36933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rebuchet MS"/>
                  <a:ea typeface="Trebuchet MS"/>
                  <a:cs typeface="Trebuchet MS"/>
                  <a:sym typeface="Trebuchet MS"/>
                </a:rPr>
                <a:t>The root</a:t>
              </a:r>
              <a:endParaRPr sz="1800" b="1" i="0" u="none" strike="noStrike" cap="none">
                <a:solidFill>
                  <a:srgbClr val="FF0000"/>
                </a:solidFill>
                <a:latin typeface="Trebuchet MS"/>
                <a:ea typeface="Trebuchet MS"/>
                <a:cs typeface="Trebuchet MS"/>
                <a:sym typeface="Trebuchet MS"/>
              </a:endParaRPr>
            </a:p>
          </p:txBody>
        </p:sp>
      </p:grpSp>
      <p:grpSp>
        <p:nvGrpSpPr>
          <p:cNvPr id="476" name="Google Shape;476;p66"/>
          <p:cNvGrpSpPr/>
          <p:nvPr/>
        </p:nvGrpSpPr>
        <p:grpSpPr>
          <a:xfrm>
            <a:off x="219154" y="3356082"/>
            <a:ext cx="3384376" cy="1008112"/>
            <a:chOff x="539552" y="1628800"/>
            <a:chExt cx="3384376" cy="1008112"/>
          </a:xfrm>
        </p:grpSpPr>
        <p:cxnSp>
          <p:nvCxnSpPr>
            <p:cNvPr id="477" name="Google Shape;477;p66"/>
            <p:cNvCxnSpPr/>
            <p:nvPr/>
          </p:nvCxnSpPr>
          <p:spPr>
            <a:xfrm>
              <a:off x="2483768" y="1988840"/>
              <a:ext cx="1440160" cy="648072"/>
            </a:xfrm>
            <a:prstGeom prst="straightConnector1">
              <a:avLst/>
            </a:prstGeom>
            <a:noFill/>
            <a:ln w="25400" cap="flat" cmpd="sng">
              <a:solidFill>
                <a:srgbClr val="FF0000"/>
              </a:solidFill>
              <a:prstDash val="solid"/>
              <a:round/>
              <a:headEnd type="none" w="sm" len="sm"/>
              <a:tailEnd type="stealth" w="med" len="med"/>
            </a:ln>
          </p:spPr>
        </p:cxnSp>
        <p:sp>
          <p:nvSpPr>
            <p:cNvPr id="478" name="Google Shape;478;p66"/>
            <p:cNvSpPr txBox="1"/>
            <p:nvPr/>
          </p:nvSpPr>
          <p:spPr>
            <a:xfrm>
              <a:off x="539552" y="1628800"/>
              <a:ext cx="3108543" cy="369332"/>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rebuchet MS"/>
                  <a:ea typeface="Trebuchet MS"/>
                  <a:cs typeface="Trebuchet MS"/>
                  <a:sym typeface="Trebuchet MS"/>
                </a:rPr>
                <a:t>System-related Directories</a:t>
              </a:r>
              <a:endParaRPr sz="1800" b="1" i="0" u="none" strike="noStrike" cap="none">
                <a:solidFill>
                  <a:srgbClr val="FF0000"/>
                </a:solidFill>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500"/>
                                        <p:tgtEl>
                                          <p:spTgt spid="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6"/>
                                        </p:tgtEl>
                                        <p:attrNameLst>
                                          <p:attrName>style.visibility</p:attrName>
                                        </p:attrNameLst>
                                      </p:cBhvr>
                                      <p:to>
                                        <p:strVal val="visible"/>
                                      </p:to>
                                    </p:set>
                                    <p:animEffect transition="in" filter="fade">
                                      <p:cBhvr>
                                        <p:cTn id="12" dur="5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43</a:t>
            </a:fld>
            <a:endParaRPr sz="900">
              <a:solidFill>
                <a:schemeClr val="dk1"/>
              </a:solidFill>
              <a:latin typeface="Arial"/>
              <a:ea typeface="Arial"/>
              <a:cs typeface="Arial"/>
              <a:sym typeface="Arial"/>
            </a:endParaRPr>
          </a:p>
        </p:txBody>
      </p:sp>
      <p:sp>
        <p:nvSpPr>
          <p:cNvPr id="484" name="Google Shape;484;p67"/>
          <p:cNvSpPr txBox="1">
            <a:spLocks noGrp="1"/>
          </p:cNvSpPr>
          <p:nvPr>
            <p:ph type="body" idx="1"/>
          </p:nvPr>
        </p:nvSpPr>
        <p:spPr>
          <a:xfrm>
            <a:off x="1752600" y="1066801"/>
            <a:ext cx="8534400" cy="51355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240"/>
              <a:buFont typeface="Trebuchet MS"/>
              <a:buNone/>
            </a:pPr>
            <a:r>
              <a:rPr lang="en-US" sz="2800">
                <a:solidFill>
                  <a:srgbClr val="002060"/>
                </a:solidFill>
              </a:rPr>
              <a:t>Understand the FHS</a:t>
            </a:r>
            <a:endParaRPr sz="2400">
              <a:solidFill>
                <a:srgbClr val="FFFF00"/>
              </a:solidFill>
            </a:endParaRPr>
          </a:p>
          <a:p>
            <a:pPr marL="342900" lvl="0" indent="-342900" algn="l" rtl="0">
              <a:lnSpc>
                <a:spcPct val="80000"/>
              </a:lnSpc>
              <a:spcBef>
                <a:spcPts val="1000"/>
              </a:spcBef>
              <a:spcAft>
                <a:spcPts val="0"/>
              </a:spcAft>
              <a:buSzPts val="2240"/>
              <a:buFont typeface="Trebuchet MS"/>
              <a:buNone/>
            </a:pPr>
            <a:endParaRPr sz="2800">
              <a:solidFill>
                <a:srgbClr val="FFFF00"/>
              </a:solidFill>
            </a:endParaRPr>
          </a:p>
          <a:p>
            <a:pPr marL="342900" lvl="0" indent="-342900" algn="l" rtl="0">
              <a:lnSpc>
                <a:spcPct val="80000"/>
              </a:lnSpc>
              <a:spcBef>
                <a:spcPts val="1000"/>
              </a:spcBef>
              <a:spcAft>
                <a:spcPts val="0"/>
              </a:spcAft>
              <a:buSzPts val="2240"/>
              <a:buFont typeface="Trebuchet MS"/>
              <a:buNone/>
            </a:pPr>
            <a:r>
              <a:rPr lang="en-US" sz="2800">
                <a:solidFill>
                  <a:srgbClr val="FFFF00"/>
                </a:solidFill>
              </a:rPr>
              <a:t>	</a:t>
            </a:r>
            <a:endParaRPr/>
          </a:p>
          <a:p>
            <a:pPr marL="342900" lvl="0" indent="-342900" algn="l" rtl="0">
              <a:lnSpc>
                <a:spcPct val="80000"/>
              </a:lnSpc>
              <a:spcBef>
                <a:spcPts val="1000"/>
              </a:spcBef>
              <a:spcAft>
                <a:spcPts val="0"/>
              </a:spcAft>
              <a:buSzPts val="2240"/>
              <a:buFont typeface="Trebuchet MS"/>
              <a:buNone/>
            </a:pPr>
            <a:endParaRPr sz="2800">
              <a:solidFill>
                <a:srgbClr val="FFFF00"/>
              </a:solidFill>
            </a:endParaRPr>
          </a:p>
          <a:p>
            <a:pPr marL="742950" lvl="1" indent="-285750" algn="l" rtl="0">
              <a:lnSpc>
                <a:spcPct val="80000"/>
              </a:lnSpc>
              <a:spcBef>
                <a:spcPts val="1000"/>
              </a:spcBef>
              <a:spcAft>
                <a:spcPts val="0"/>
              </a:spcAft>
              <a:buSzPts val="1920"/>
              <a:buFont typeface="Trebuchet MS"/>
              <a:buNone/>
            </a:pPr>
            <a:endParaRPr sz="2400">
              <a:solidFill>
                <a:schemeClr val="lt1"/>
              </a:solidFill>
            </a:endParaRPr>
          </a:p>
          <a:p>
            <a:pPr marL="742950" lvl="1" indent="-285750" algn="l" rtl="0">
              <a:lnSpc>
                <a:spcPct val="80000"/>
              </a:lnSpc>
              <a:spcBef>
                <a:spcPts val="1000"/>
              </a:spcBef>
              <a:spcAft>
                <a:spcPts val="0"/>
              </a:spcAft>
              <a:buSzPts val="1920"/>
              <a:buFont typeface="Trebuchet MS"/>
              <a:buNone/>
            </a:pPr>
            <a:endParaRPr sz="2400">
              <a:solidFill>
                <a:schemeClr val="lt1"/>
              </a:solidFill>
            </a:endParaRPr>
          </a:p>
        </p:txBody>
      </p:sp>
      <p:sp>
        <p:nvSpPr>
          <p:cNvPr id="485" name="Google Shape;485;p67"/>
          <p:cNvSpPr/>
          <p:nvPr/>
        </p:nvSpPr>
        <p:spPr>
          <a:xfrm>
            <a:off x="8153400" y="2362200"/>
            <a:ext cx="990600" cy="990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Google Shape;486;p67"/>
          <p:cNvSpPr txBox="1">
            <a:spLocks noGrp="1"/>
          </p:cNvSpPr>
          <p:nvPr>
            <p:ph type="title"/>
          </p:nvPr>
        </p:nvSpPr>
        <p:spPr>
          <a:xfrm>
            <a:off x="1752600" y="152401"/>
            <a:ext cx="8458200" cy="71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rebuchet MS"/>
              <a:buNone/>
            </a:pPr>
            <a:r>
              <a:rPr lang="en-US" sz="3200">
                <a:solidFill>
                  <a:schemeClr val="dk1"/>
                </a:solidFill>
              </a:rPr>
              <a:t>Exploring Linux File System</a:t>
            </a:r>
            <a:endParaRPr/>
          </a:p>
        </p:txBody>
      </p:sp>
      <p:pic>
        <p:nvPicPr>
          <p:cNvPr id="487" name="Google Shape;487;p67"/>
          <p:cNvPicPr preferRelativeResize="0"/>
          <p:nvPr/>
        </p:nvPicPr>
        <p:blipFill rotWithShape="1">
          <a:blip r:embed="rId3">
            <a:alphaModFix/>
          </a:blip>
          <a:srcRect b="7524"/>
          <a:stretch/>
        </p:blipFill>
        <p:spPr>
          <a:xfrm>
            <a:off x="2438400" y="1600200"/>
            <a:ext cx="7162800" cy="4419600"/>
          </a:xfrm>
          <a:prstGeom prst="rect">
            <a:avLst/>
          </a:prstGeom>
          <a:noFill/>
          <a:ln>
            <a:noFill/>
          </a:ln>
        </p:spPr>
      </p:pic>
      <p:sp>
        <p:nvSpPr>
          <p:cNvPr id="488" name="Google Shape;488;p67"/>
          <p:cNvSpPr txBox="1"/>
          <p:nvPr/>
        </p:nvSpPr>
        <p:spPr>
          <a:xfrm>
            <a:off x="1600200" y="1687514"/>
            <a:ext cx="685800" cy="369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Arial"/>
                <a:ea typeface="Arial"/>
                <a:cs typeface="Arial"/>
                <a:sym typeface="Arial"/>
              </a:rPr>
              <a:t>root</a:t>
            </a:r>
            <a:endParaRPr sz="1400" b="0" i="0" u="none" strike="noStrike" cap="none">
              <a:solidFill>
                <a:srgbClr val="000000"/>
              </a:solidFill>
              <a:latin typeface="Arial"/>
              <a:ea typeface="Arial"/>
              <a:cs typeface="Arial"/>
              <a:sym typeface="Arial"/>
            </a:endParaRPr>
          </a:p>
        </p:txBody>
      </p:sp>
      <p:cxnSp>
        <p:nvCxnSpPr>
          <p:cNvPr id="489" name="Google Shape;489;p67"/>
          <p:cNvCxnSpPr/>
          <p:nvPr/>
        </p:nvCxnSpPr>
        <p:spPr>
          <a:xfrm rot="10800000" flipH="1">
            <a:off x="2133600" y="1828800"/>
            <a:ext cx="381000" cy="76200"/>
          </a:xfrm>
          <a:prstGeom prst="straightConnector1">
            <a:avLst/>
          </a:prstGeom>
          <a:noFill/>
          <a:ln w="9525" cap="flat" cmpd="sng">
            <a:solidFill>
              <a:srgbClr val="FF0000"/>
            </a:solidFill>
            <a:prstDash val="solid"/>
            <a:round/>
            <a:headEnd type="none" w="sm" len="sm"/>
            <a:tailEnd type="stealth" w="med" len="med"/>
          </a:ln>
        </p:spPr>
      </p:cxnSp>
      <p:sp>
        <p:nvSpPr>
          <p:cNvPr id="490" name="Google Shape;490;p67"/>
          <p:cNvSpPr txBox="1"/>
          <p:nvPr/>
        </p:nvSpPr>
        <p:spPr>
          <a:xfrm>
            <a:off x="9982200" y="2971800"/>
            <a:ext cx="685800" cy="3698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Arial"/>
                <a:ea typeface="Arial"/>
                <a:cs typeface="Arial"/>
                <a:sym typeface="Arial"/>
              </a:rPr>
              <a:t>path</a:t>
            </a:r>
            <a:endParaRPr sz="1400" b="0" i="0" u="none" strike="noStrike" cap="none">
              <a:solidFill>
                <a:srgbClr val="000000"/>
              </a:solidFill>
              <a:latin typeface="Arial"/>
              <a:ea typeface="Arial"/>
              <a:cs typeface="Arial"/>
              <a:sym typeface="Arial"/>
            </a:endParaRPr>
          </a:p>
        </p:txBody>
      </p:sp>
      <p:sp>
        <p:nvSpPr>
          <p:cNvPr id="491" name="Google Shape;491;p67"/>
          <p:cNvSpPr/>
          <p:nvPr/>
        </p:nvSpPr>
        <p:spPr>
          <a:xfrm>
            <a:off x="9601200" y="2362200"/>
            <a:ext cx="381000" cy="1600200"/>
          </a:xfrm>
          <a:prstGeom prst="rightBrace">
            <a:avLst>
              <a:gd name="adj1" fmla="val 8333"/>
              <a:gd name="adj2" fmla="val 50000"/>
            </a:avLst>
          </a:prstGeom>
          <a:noFill/>
          <a:ln w="1270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44</a:t>
            </a:fld>
            <a:endParaRPr sz="900">
              <a:solidFill>
                <a:schemeClr val="dk1"/>
              </a:solidFill>
              <a:latin typeface="Arial"/>
              <a:ea typeface="Arial"/>
              <a:cs typeface="Arial"/>
              <a:sym typeface="Arial"/>
            </a:endParaRPr>
          </a:p>
        </p:txBody>
      </p:sp>
      <p:sp>
        <p:nvSpPr>
          <p:cNvPr id="497" name="Google Shape;497;p68"/>
          <p:cNvSpPr txBox="1">
            <a:spLocks noGrp="1"/>
          </p:cNvSpPr>
          <p:nvPr>
            <p:ph type="body" idx="1"/>
          </p:nvPr>
        </p:nvSpPr>
        <p:spPr>
          <a:xfrm>
            <a:off x="1752600" y="1066801"/>
            <a:ext cx="8534400" cy="51355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240"/>
              <a:buFont typeface="Trebuchet MS"/>
              <a:buNone/>
            </a:pPr>
            <a:r>
              <a:rPr lang="en-US" sz="2800">
                <a:solidFill>
                  <a:srgbClr val="002060"/>
                </a:solidFill>
              </a:rPr>
              <a:t>Understand the FHS</a:t>
            </a:r>
            <a:endParaRPr sz="2400">
              <a:solidFill>
                <a:srgbClr val="FFFF00"/>
              </a:solidFill>
            </a:endParaRPr>
          </a:p>
          <a:p>
            <a:pPr marL="342900" lvl="0" indent="-342900" algn="l" rtl="0">
              <a:lnSpc>
                <a:spcPct val="100000"/>
              </a:lnSpc>
              <a:spcBef>
                <a:spcPts val="1000"/>
              </a:spcBef>
              <a:spcAft>
                <a:spcPts val="0"/>
              </a:spcAft>
              <a:buSzPts val="1920"/>
              <a:buChar char="►"/>
            </a:pPr>
            <a:r>
              <a:rPr lang="en-US" sz="2400">
                <a:solidFill>
                  <a:schemeClr val="dk1"/>
                </a:solidFill>
              </a:rPr>
              <a:t>A file in this directory tree is uniquely defined by its path. </a:t>
            </a:r>
            <a:endParaRPr/>
          </a:p>
          <a:p>
            <a:pPr marL="342900" lvl="0" indent="-342900" algn="l" rtl="0">
              <a:lnSpc>
                <a:spcPct val="100000"/>
              </a:lnSpc>
              <a:spcBef>
                <a:spcPts val="1000"/>
              </a:spcBef>
              <a:spcAft>
                <a:spcPts val="0"/>
              </a:spcAft>
              <a:buSzPts val="1920"/>
              <a:buChar char="►"/>
            </a:pPr>
            <a:r>
              <a:rPr lang="en-US" sz="2400">
                <a:solidFill>
                  <a:schemeClr val="dk1"/>
                </a:solidFill>
              </a:rPr>
              <a:t>The path can be specified in two ways:-</a:t>
            </a:r>
            <a:endParaRPr/>
          </a:p>
          <a:p>
            <a:pPr marL="742950" lvl="1" indent="-285750" algn="l" rtl="0">
              <a:lnSpc>
                <a:spcPct val="100000"/>
              </a:lnSpc>
              <a:spcBef>
                <a:spcPts val="1000"/>
              </a:spcBef>
              <a:spcAft>
                <a:spcPts val="0"/>
              </a:spcAft>
              <a:buSzPts val="1920"/>
              <a:buChar char="►"/>
            </a:pPr>
            <a:r>
              <a:rPr lang="en-US" sz="2400">
                <a:solidFill>
                  <a:schemeClr val="dk1"/>
                </a:solidFill>
              </a:rPr>
              <a:t>As a </a:t>
            </a:r>
            <a:r>
              <a:rPr lang="en-US" sz="2400" i="1">
                <a:solidFill>
                  <a:schemeClr val="dk1"/>
                </a:solidFill>
              </a:rPr>
              <a:t>relative path</a:t>
            </a:r>
            <a:r>
              <a:rPr lang="en-US" sz="2400">
                <a:solidFill>
                  <a:schemeClr val="dk1"/>
                </a:solidFill>
              </a:rPr>
              <a:t> starting from the current directory.</a:t>
            </a:r>
            <a:endParaRPr/>
          </a:p>
          <a:p>
            <a:pPr marL="742950" lvl="1" indent="-285750" algn="l" rtl="0">
              <a:lnSpc>
                <a:spcPct val="100000"/>
              </a:lnSpc>
              <a:spcBef>
                <a:spcPts val="1000"/>
              </a:spcBef>
              <a:spcAft>
                <a:spcPts val="0"/>
              </a:spcAft>
              <a:buSzPts val="1920"/>
              <a:buChar char="►"/>
            </a:pPr>
            <a:r>
              <a:rPr lang="en-US" sz="2400">
                <a:solidFill>
                  <a:schemeClr val="dk1"/>
                </a:solidFill>
              </a:rPr>
              <a:t>As an </a:t>
            </a:r>
            <a:r>
              <a:rPr lang="en-US" sz="2400" i="1">
                <a:solidFill>
                  <a:schemeClr val="dk1"/>
                </a:solidFill>
              </a:rPr>
              <a:t>absolute path</a:t>
            </a:r>
            <a:r>
              <a:rPr lang="en-US" sz="2400">
                <a:solidFill>
                  <a:schemeClr val="dk1"/>
                </a:solidFill>
              </a:rPr>
              <a:t> starting from the root of the entire file system tree.</a:t>
            </a:r>
            <a:endParaRPr/>
          </a:p>
          <a:p>
            <a:pPr marL="342900" lvl="0" indent="-342900" algn="l" rtl="0">
              <a:lnSpc>
                <a:spcPct val="80000"/>
              </a:lnSpc>
              <a:spcBef>
                <a:spcPts val="1000"/>
              </a:spcBef>
              <a:spcAft>
                <a:spcPts val="0"/>
              </a:spcAft>
              <a:buSzPts val="2240"/>
              <a:buFont typeface="Trebuchet MS"/>
              <a:buNone/>
            </a:pPr>
            <a:endParaRPr sz="2800">
              <a:solidFill>
                <a:schemeClr val="dk1"/>
              </a:solidFill>
            </a:endParaRPr>
          </a:p>
          <a:p>
            <a:pPr marL="342900" lvl="0" indent="-342900" algn="l" rtl="0">
              <a:lnSpc>
                <a:spcPct val="80000"/>
              </a:lnSpc>
              <a:spcBef>
                <a:spcPts val="1000"/>
              </a:spcBef>
              <a:spcAft>
                <a:spcPts val="0"/>
              </a:spcAft>
              <a:buSzPts val="2240"/>
              <a:buFont typeface="Trebuchet MS"/>
              <a:buNone/>
            </a:pPr>
            <a:r>
              <a:rPr lang="en-US" sz="2800">
                <a:solidFill>
                  <a:schemeClr val="dk1"/>
                </a:solidFill>
              </a:rPr>
              <a:t>	</a:t>
            </a:r>
            <a:endParaRPr/>
          </a:p>
          <a:p>
            <a:pPr marL="342900" lvl="0" indent="-342900" algn="l" rtl="0">
              <a:lnSpc>
                <a:spcPct val="80000"/>
              </a:lnSpc>
              <a:spcBef>
                <a:spcPts val="1000"/>
              </a:spcBef>
              <a:spcAft>
                <a:spcPts val="0"/>
              </a:spcAft>
              <a:buSzPts val="2240"/>
              <a:buFont typeface="Trebuchet MS"/>
              <a:buNone/>
            </a:pPr>
            <a:endParaRPr sz="2800">
              <a:solidFill>
                <a:schemeClr val="dk1"/>
              </a:solidFill>
            </a:endParaRPr>
          </a:p>
          <a:p>
            <a:pPr marL="742950" lvl="1" indent="-285750" algn="l" rtl="0">
              <a:lnSpc>
                <a:spcPct val="80000"/>
              </a:lnSpc>
              <a:spcBef>
                <a:spcPts val="1000"/>
              </a:spcBef>
              <a:spcAft>
                <a:spcPts val="0"/>
              </a:spcAft>
              <a:buSzPts val="1920"/>
              <a:buFont typeface="Trebuchet MS"/>
              <a:buNone/>
            </a:pPr>
            <a:endParaRPr sz="2400">
              <a:solidFill>
                <a:schemeClr val="dk1"/>
              </a:solidFill>
            </a:endParaRPr>
          </a:p>
          <a:p>
            <a:pPr marL="742950" lvl="1" indent="-285750" algn="l" rtl="0">
              <a:lnSpc>
                <a:spcPct val="80000"/>
              </a:lnSpc>
              <a:spcBef>
                <a:spcPts val="1000"/>
              </a:spcBef>
              <a:spcAft>
                <a:spcPts val="0"/>
              </a:spcAft>
              <a:buSzPts val="1920"/>
              <a:buFont typeface="Trebuchet MS"/>
              <a:buNone/>
            </a:pPr>
            <a:endParaRPr sz="2400">
              <a:solidFill>
                <a:schemeClr val="dk1"/>
              </a:solidFill>
            </a:endParaRPr>
          </a:p>
        </p:txBody>
      </p:sp>
      <p:sp>
        <p:nvSpPr>
          <p:cNvPr id="498" name="Google Shape;498;p68"/>
          <p:cNvSpPr/>
          <p:nvPr/>
        </p:nvSpPr>
        <p:spPr>
          <a:xfrm>
            <a:off x="9296400" y="3810000"/>
            <a:ext cx="609600" cy="609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9" name="Google Shape;499;p68"/>
          <p:cNvSpPr txBox="1">
            <a:spLocks noGrp="1"/>
          </p:cNvSpPr>
          <p:nvPr>
            <p:ph type="title"/>
          </p:nvPr>
        </p:nvSpPr>
        <p:spPr>
          <a:xfrm>
            <a:off x="1752600" y="152401"/>
            <a:ext cx="8458200" cy="71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rebuchet MS"/>
              <a:buNone/>
            </a:pPr>
            <a:r>
              <a:rPr lang="en-US" sz="3200">
                <a:solidFill>
                  <a:schemeClr val="dk1"/>
                </a:solidFill>
              </a:rPr>
              <a:t>Exploring Linux File System</a:t>
            </a:r>
            <a:endParaRPr sz="3200">
              <a:solidFill>
                <a:srgbClr val="FFFF00"/>
              </a:solidFill>
            </a:endParaRPr>
          </a:p>
        </p:txBody>
      </p:sp>
      <p:pic>
        <p:nvPicPr>
          <p:cNvPr id="500" name="Google Shape;500;p68"/>
          <p:cNvPicPr preferRelativeResize="0"/>
          <p:nvPr/>
        </p:nvPicPr>
        <p:blipFill rotWithShape="1">
          <a:blip r:embed="rId3">
            <a:alphaModFix/>
          </a:blip>
          <a:srcRect b="11856"/>
          <a:stretch/>
        </p:blipFill>
        <p:spPr>
          <a:xfrm>
            <a:off x="3592598" y="3810001"/>
            <a:ext cx="5482821" cy="304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9"/>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45</a:t>
            </a:fld>
            <a:endParaRPr sz="1400" b="0" i="0" u="none" strike="noStrike" cap="none">
              <a:solidFill>
                <a:schemeClr val="dk1"/>
              </a:solidFill>
              <a:latin typeface="Arial"/>
              <a:ea typeface="Arial"/>
              <a:cs typeface="Arial"/>
              <a:sym typeface="Arial"/>
            </a:endParaRPr>
          </a:p>
        </p:txBody>
      </p:sp>
      <p:sp>
        <p:nvSpPr>
          <p:cNvPr id="506" name="Google Shape;506;p69"/>
          <p:cNvSpPr txBox="1">
            <a:spLocks noGrp="1"/>
          </p:cNvSpPr>
          <p:nvPr>
            <p:ph type="body" idx="4294967295"/>
          </p:nvPr>
        </p:nvSpPr>
        <p:spPr>
          <a:xfrm>
            <a:off x="1752600" y="1066801"/>
            <a:ext cx="8534400" cy="51355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240"/>
              <a:buFont typeface="Trebuchet MS"/>
              <a:buNone/>
            </a:pPr>
            <a:r>
              <a:rPr lang="en-US" sz="2800">
                <a:solidFill>
                  <a:srgbClr val="002060"/>
                </a:solidFill>
              </a:rPr>
              <a:t>Understand the FHS</a:t>
            </a:r>
            <a:endParaRPr sz="2400">
              <a:solidFill>
                <a:srgbClr val="FFFF00"/>
              </a:solidFill>
            </a:endParaRPr>
          </a:p>
          <a:p>
            <a:pPr marL="342900" lvl="0" indent="-342900" algn="l" rtl="0">
              <a:lnSpc>
                <a:spcPct val="80000"/>
              </a:lnSpc>
              <a:spcBef>
                <a:spcPts val="1000"/>
              </a:spcBef>
              <a:spcAft>
                <a:spcPts val="0"/>
              </a:spcAft>
              <a:buSzPts val="2240"/>
              <a:buFont typeface="Trebuchet MS"/>
              <a:buNone/>
            </a:pPr>
            <a:endParaRPr sz="2800">
              <a:solidFill>
                <a:srgbClr val="FFFF00"/>
              </a:solidFill>
            </a:endParaRPr>
          </a:p>
          <a:p>
            <a:pPr marL="342900" lvl="0" indent="-342900" algn="l" rtl="0">
              <a:lnSpc>
                <a:spcPct val="80000"/>
              </a:lnSpc>
              <a:spcBef>
                <a:spcPts val="1000"/>
              </a:spcBef>
              <a:spcAft>
                <a:spcPts val="0"/>
              </a:spcAft>
              <a:buSzPts val="2240"/>
              <a:buFont typeface="Trebuchet MS"/>
              <a:buNone/>
            </a:pPr>
            <a:r>
              <a:rPr lang="en-US" sz="2800">
                <a:solidFill>
                  <a:srgbClr val="FFFF00"/>
                </a:solidFill>
              </a:rPr>
              <a:t>	</a:t>
            </a:r>
            <a:endParaRPr/>
          </a:p>
          <a:p>
            <a:pPr marL="342900" lvl="0" indent="-342900" algn="l" rtl="0">
              <a:lnSpc>
                <a:spcPct val="80000"/>
              </a:lnSpc>
              <a:spcBef>
                <a:spcPts val="1000"/>
              </a:spcBef>
              <a:spcAft>
                <a:spcPts val="0"/>
              </a:spcAft>
              <a:buSzPts val="2240"/>
              <a:buFont typeface="Trebuchet MS"/>
              <a:buNone/>
            </a:pPr>
            <a:endParaRPr sz="2800">
              <a:solidFill>
                <a:srgbClr val="FFFF00"/>
              </a:solidFill>
            </a:endParaRPr>
          </a:p>
          <a:p>
            <a:pPr marL="742950" lvl="1" indent="-285750" algn="l" rtl="0">
              <a:lnSpc>
                <a:spcPct val="80000"/>
              </a:lnSpc>
              <a:spcBef>
                <a:spcPts val="1000"/>
              </a:spcBef>
              <a:spcAft>
                <a:spcPts val="0"/>
              </a:spcAft>
              <a:buSzPts val="1920"/>
              <a:buFont typeface="Trebuchet MS"/>
              <a:buNone/>
            </a:pPr>
            <a:endParaRPr sz="2400">
              <a:solidFill>
                <a:schemeClr val="lt1"/>
              </a:solidFill>
            </a:endParaRPr>
          </a:p>
          <a:p>
            <a:pPr marL="742950" lvl="1" indent="-285750" algn="l" rtl="0">
              <a:lnSpc>
                <a:spcPct val="80000"/>
              </a:lnSpc>
              <a:spcBef>
                <a:spcPts val="1000"/>
              </a:spcBef>
              <a:spcAft>
                <a:spcPts val="0"/>
              </a:spcAft>
              <a:buSzPts val="1920"/>
              <a:buFont typeface="Trebuchet MS"/>
              <a:buNone/>
            </a:pPr>
            <a:endParaRPr sz="2400">
              <a:solidFill>
                <a:schemeClr val="lt1"/>
              </a:solidFill>
            </a:endParaRPr>
          </a:p>
        </p:txBody>
      </p:sp>
      <p:sp>
        <p:nvSpPr>
          <p:cNvPr id="507" name="Google Shape;507;p69"/>
          <p:cNvSpPr/>
          <p:nvPr/>
        </p:nvSpPr>
        <p:spPr>
          <a:xfrm>
            <a:off x="9296400" y="3810000"/>
            <a:ext cx="609600" cy="609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8" name="Google Shape;508;p69"/>
          <p:cNvSpPr txBox="1">
            <a:spLocks noGrp="1"/>
          </p:cNvSpPr>
          <p:nvPr>
            <p:ph type="title" idx="4294967295"/>
          </p:nvPr>
        </p:nvSpPr>
        <p:spPr>
          <a:xfrm>
            <a:off x="1752600" y="152401"/>
            <a:ext cx="8458200" cy="71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rebuchet MS"/>
              <a:buNone/>
            </a:pPr>
            <a:r>
              <a:rPr lang="en-US" sz="3200">
                <a:solidFill>
                  <a:schemeClr val="dk1"/>
                </a:solidFill>
              </a:rPr>
              <a:t>Exploring Linux File System</a:t>
            </a:r>
            <a:endParaRPr sz="3200">
              <a:solidFill>
                <a:srgbClr val="FFFF00"/>
              </a:solidFill>
            </a:endParaRPr>
          </a:p>
        </p:txBody>
      </p:sp>
      <p:sp>
        <p:nvSpPr>
          <p:cNvPr id="509" name="Google Shape;509;p69"/>
          <p:cNvSpPr/>
          <p:nvPr/>
        </p:nvSpPr>
        <p:spPr>
          <a:xfrm>
            <a:off x="731520" y="1440180"/>
            <a:ext cx="10835640" cy="442722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Arial"/>
                <a:ea typeface="Arial"/>
                <a:cs typeface="Arial"/>
                <a:sym typeface="Arial"/>
              </a:rPr>
              <a:t>Working Directory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Our current directory is the one that we are in at any point in a session.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When we start, the working directory is our home directory.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Noto Sans Symbols"/>
              <a:buNone/>
            </a:pPr>
            <a:endParaRPr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Arial"/>
              <a:buNone/>
            </a:pPr>
            <a:r>
              <a:rPr lang="en-US" sz="2400" b="0" i="0" u="sng" strike="noStrike" cap="none">
                <a:solidFill>
                  <a:schemeClr val="dk1"/>
                </a:solidFill>
                <a:latin typeface="Arial"/>
                <a:ea typeface="Arial"/>
                <a:cs typeface="Arial"/>
                <a:sym typeface="Arial"/>
              </a:rPr>
              <a:t>Parent Directory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It is immediately above the working directory.</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Referred to by .. (two dots)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48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
                                            <p:txEl>
                                              <p:pRg st="0" end="0"/>
                                            </p:txEl>
                                          </p:spTgt>
                                        </p:tgtEl>
                                        <p:attrNameLst>
                                          <p:attrName>style.visibility</p:attrName>
                                        </p:attrNameLst>
                                      </p:cBhvr>
                                      <p:to>
                                        <p:strVal val="visible"/>
                                      </p:to>
                                    </p:set>
                                    <p:animEffect transition="in" filter="fade">
                                      <p:cBhvr>
                                        <p:cTn id="7" dur="2000"/>
                                        <p:tgtEl>
                                          <p:spTgt spid="5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9">
                                            <p:txEl>
                                              <p:pRg st="1" end="1"/>
                                            </p:txEl>
                                          </p:spTgt>
                                        </p:tgtEl>
                                        <p:attrNameLst>
                                          <p:attrName>style.visibility</p:attrName>
                                        </p:attrNameLst>
                                      </p:cBhvr>
                                      <p:to>
                                        <p:strVal val="visible"/>
                                      </p:to>
                                    </p:set>
                                    <p:animEffect transition="in" filter="fade">
                                      <p:cBhvr>
                                        <p:cTn id="12" dur="2000"/>
                                        <p:tgtEl>
                                          <p:spTgt spid="5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9">
                                            <p:txEl>
                                              <p:pRg st="2" end="2"/>
                                            </p:txEl>
                                          </p:spTgt>
                                        </p:tgtEl>
                                        <p:attrNameLst>
                                          <p:attrName>style.visibility</p:attrName>
                                        </p:attrNameLst>
                                      </p:cBhvr>
                                      <p:to>
                                        <p:strVal val="visible"/>
                                      </p:to>
                                    </p:set>
                                    <p:animEffect transition="in" filter="fade">
                                      <p:cBhvr>
                                        <p:cTn id="17" dur="2000"/>
                                        <p:tgtEl>
                                          <p:spTgt spid="5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9">
                                            <p:txEl>
                                              <p:pRg st="3" end="3"/>
                                            </p:txEl>
                                          </p:spTgt>
                                        </p:tgtEl>
                                        <p:attrNameLst>
                                          <p:attrName>style.visibility</p:attrName>
                                        </p:attrNameLst>
                                      </p:cBhvr>
                                      <p:to>
                                        <p:strVal val="visible"/>
                                      </p:to>
                                    </p:set>
                                    <p:animEffect transition="in" filter="fade">
                                      <p:cBhvr>
                                        <p:cTn id="22" dur="2000"/>
                                        <p:tgtEl>
                                          <p:spTgt spid="5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9">
                                            <p:txEl>
                                              <p:pRg st="4" end="4"/>
                                            </p:txEl>
                                          </p:spTgt>
                                        </p:tgtEl>
                                        <p:attrNameLst>
                                          <p:attrName>style.visibility</p:attrName>
                                        </p:attrNameLst>
                                      </p:cBhvr>
                                      <p:to>
                                        <p:strVal val="visible"/>
                                      </p:to>
                                    </p:set>
                                    <p:animEffect transition="in" filter="fade">
                                      <p:cBhvr>
                                        <p:cTn id="27" dur="2000"/>
                                        <p:tgtEl>
                                          <p:spTgt spid="5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9">
                                            <p:txEl>
                                              <p:pRg st="5" end="5"/>
                                            </p:txEl>
                                          </p:spTgt>
                                        </p:tgtEl>
                                        <p:attrNameLst>
                                          <p:attrName>style.visibility</p:attrName>
                                        </p:attrNameLst>
                                      </p:cBhvr>
                                      <p:to>
                                        <p:strVal val="visible"/>
                                      </p:to>
                                    </p:set>
                                    <p:animEffect transition="in" filter="fade">
                                      <p:cBhvr>
                                        <p:cTn id="32" dur="2000"/>
                                        <p:tgtEl>
                                          <p:spTgt spid="50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9">
                                            <p:txEl>
                                              <p:pRg st="6" end="6"/>
                                            </p:txEl>
                                          </p:spTgt>
                                        </p:tgtEl>
                                        <p:attrNameLst>
                                          <p:attrName>style.visibility</p:attrName>
                                        </p:attrNameLst>
                                      </p:cBhvr>
                                      <p:to>
                                        <p:strVal val="visible"/>
                                      </p:to>
                                    </p:set>
                                    <p:animEffect transition="in" filter="fade">
                                      <p:cBhvr>
                                        <p:cTn id="37" dur="2000"/>
                                        <p:tgtEl>
                                          <p:spTgt spid="50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9">
                                            <p:txEl>
                                              <p:pRg st="7" end="7"/>
                                            </p:txEl>
                                          </p:spTgt>
                                        </p:tgtEl>
                                        <p:attrNameLst>
                                          <p:attrName>style.visibility</p:attrName>
                                        </p:attrNameLst>
                                      </p:cBhvr>
                                      <p:to>
                                        <p:strVal val="visible"/>
                                      </p:to>
                                    </p:set>
                                    <p:animEffect transition="in" filter="fade">
                                      <p:cBhvr>
                                        <p:cTn id="42" dur="2000"/>
                                        <p:tgtEl>
                                          <p:spTgt spid="50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0"/>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46</a:t>
            </a:fld>
            <a:endParaRPr sz="1400" b="0" i="0" u="none" strike="noStrike" cap="none">
              <a:solidFill>
                <a:schemeClr val="dk1"/>
              </a:solidFill>
              <a:latin typeface="Arial"/>
              <a:ea typeface="Arial"/>
              <a:cs typeface="Arial"/>
              <a:sym typeface="Arial"/>
            </a:endParaRPr>
          </a:p>
        </p:txBody>
      </p:sp>
      <p:sp>
        <p:nvSpPr>
          <p:cNvPr id="515" name="Google Shape;515;p70"/>
          <p:cNvSpPr txBox="1">
            <a:spLocks noGrp="1"/>
          </p:cNvSpPr>
          <p:nvPr>
            <p:ph type="body" idx="4294967295"/>
          </p:nvPr>
        </p:nvSpPr>
        <p:spPr>
          <a:xfrm>
            <a:off x="754380" y="1066801"/>
            <a:ext cx="9532620" cy="51355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240"/>
              <a:buFont typeface="Trebuchet MS"/>
              <a:buNone/>
            </a:pPr>
            <a:r>
              <a:rPr lang="en-US" sz="2800">
                <a:solidFill>
                  <a:srgbClr val="002060"/>
                </a:solidFill>
              </a:rPr>
              <a:t>Understand the FHS</a:t>
            </a:r>
            <a:endParaRPr sz="2400">
              <a:solidFill>
                <a:srgbClr val="FFFF00"/>
              </a:solidFill>
            </a:endParaRPr>
          </a:p>
          <a:p>
            <a:pPr marL="342900" lvl="0" indent="-342900" algn="l" rtl="0">
              <a:lnSpc>
                <a:spcPct val="80000"/>
              </a:lnSpc>
              <a:spcBef>
                <a:spcPts val="1000"/>
              </a:spcBef>
              <a:spcAft>
                <a:spcPts val="0"/>
              </a:spcAft>
              <a:buSzPts val="1600"/>
              <a:buFont typeface="Trebuchet MS"/>
              <a:buNone/>
            </a:pPr>
            <a:endParaRPr sz="2000">
              <a:solidFill>
                <a:schemeClr val="dk1"/>
              </a:solidFill>
            </a:endParaRPr>
          </a:p>
          <a:p>
            <a:pPr marL="342900" lvl="0" indent="-342900" algn="l" rtl="0">
              <a:lnSpc>
                <a:spcPct val="100000"/>
              </a:lnSpc>
              <a:spcBef>
                <a:spcPts val="1000"/>
              </a:spcBef>
              <a:spcAft>
                <a:spcPts val="0"/>
              </a:spcAft>
              <a:buSzPts val="2560"/>
              <a:buFont typeface="Trebuchet MS"/>
              <a:buNone/>
            </a:pPr>
            <a:r>
              <a:rPr lang="en-US" sz="3200">
                <a:solidFill>
                  <a:schemeClr val="dk1"/>
                </a:solidFill>
              </a:rPr>
              <a:t>As a relative path starting from the current directory</a:t>
            </a:r>
            <a:endParaRPr/>
          </a:p>
          <a:p>
            <a:pPr marL="342900" lvl="0" indent="-342900" algn="l" rtl="0">
              <a:lnSpc>
                <a:spcPct val="100000"/>
              </a:lnSpc>
              <a:spcBef>
                <a:spcPts val="1000"/>
              </a:spcBef>
              <a:spcAft>
                <a:spcPts val="0"/>
              </a:spcAft>
              <a:buSzPts val="2560"/>
              <a:buChar char="►"/>
            </a:pPr>
            <a:r>
              <a:rPr lang="en-US" sz="3200">
                <a:solidFill>
                  <a:schemeClr val="dk1"/>
                </a:solidFill>
              </a:rPr>
              <a:t>When we start, we are in our home directory, which is different from the root (/) directory. Our current, or working, directory is the directory we are in</a:t>
            </a:r>
            <a:r>
              <a:rPr lang="en-US" sz="3200" b="1">
                <a:solidFill>
                  <a:schemeClr val="dk1"/>
                </a:solidFill>
              </a:rPr>
              <a:t>.</a:t>
            </a:r>
            <a:endParaRPr/>
          </a:p>
          <a:p>
            <a:pPr marL="342900" lvl="0" indent="-180340" algn="l" rtl="0">
              <a:lnSpc>
                <a:spcPct val="100000"/>
              </a:lnSpc>
              <a:spcBef>
                <a:spcPts val="1000"/>
              </a:spcBef>
              <a:spcAft>
                <a:spcPts val="0"/>
              </a:spcAft>
              <a:buSzPts val="2560"/>
              <a:buNone/>
            </a:pPr>
            <a:endParaRPr sz="3200">
              <a:solidFill>
                <a:schemeClr val="dk1"/>
              </a:solidFill>
            </a:endParaRPr>
          </a:p>
          <a:p>
            <a:pPr marL="342900" lvl="0" indent="-342900" algn="l" rtl="0">
              <a:lnSpc>
                <a:spcPct val="80000"/>
              </a:lnSpc>
              <a:spcBef>
                <a:spcPts val="1000"/>
              </a:spcBef>
              <a:spcAft>
                <a:spcPts val="0"/>
              </a:spcAft>
              <a:buSzPts val="2240"/>
              <a:buFont typeface="Trebuchet MS"/>
              <a:buNone/>
            </a:pPr>
            <a:endParaRPr sz="2800">
              <a:solidFill>
                <a:schemeClr val="dk1"/>
              </a:solidFill>
            </a:endParaRPr>
          </a:p>
          <a:p>
            <a:pPr marL="742950" lvl="1" indent="-285750" algn="l" rtl="0">
              <a:lnSpc>
                <a:spcPct val="80000"/>
              </a:lnSpc>
              <a:spcBef>
                <a:spcPts val="1000"/>
              </a:spcBef>
              <a:spcAft>
                <a:spcPts val="0"/>
              </a:spcAft>
              <a:buSzPts val="1920"/>
              <a:buFont typeface="Trebuchet MS"/>
              <a:buNone/>
            </a:pPr>
            <a:endParaRPr sz="2400">
              <a:solidFill>
                <a:schemeClr val="dk1"/>
              </a:solidFill>
            </a:endParaRPr>
          </a:p>
          <a:p>
            <a:pPr marL="742950" lvl="1" indent="-285750" algn="l" rtl="0">
              <a:lnSpc>
                <a:spcPct val="80000"/>
              </a:lnSpc>
              <a:spcBef>
                <a:spcPts val="1000"/>
              </a:spcBef>
              <a:spcAft>
                <a:spcPts val="0"/>
              </a:spcAft>
              <a:buSzPts val="1920"/>
              <a:buFont typeface="Trebuchet MS"/>
              <a:buNone/>
            </a:pPr>
            <a:endParaRPr sz="2400">
              <a:solidFill>
                <a:schemeClr val="dk1"/>
              </a:solidFill>
            </a:endParaRPr>
          </a:p>
        </p:txBody>
      </p:sp>
      <p:sp>
        <p:nvSpPr>
          <p:cNvPr id="516" name="Google Shape;516;p70"/>
          <p:cNvSpPr/>
          <p:nvPr/>
        </p:nvSpPr>
        <p:spPr>
          <a:xfrm>
            <a:off x="9296400" y="3810000"/>
            <a:ext cx="609600" cy="609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7" name="Google Shape;517;p70"/>
          <p:cNvSpPr txBox="1">
            <a:spLocks noGrp="1"/>
          </p:cNvSpPr>
          <p:nvPr>
            <p:ph type="title" idx="4294967295"/>
          </p:nvPr>
        </p:nvSpPr>
        <p:spPr>
          <a:xfrm>
            <a:off x="1752600" y="152401"/>
            <a:ext cx="8458200" cy="71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rebuchet MS"/>
              <a:buNone/>
            </a:pPr>
            <a:r>
              <a:rPr lang="en-US" sz="3200">
                <a:solidFill>
                  <a:schemeClr val="dk1"/>
                </a:solidFill>
              </a:rPr>
              <a:t>Exploring Linux File System</a:t>
            </a:r>
            <a:endParaRPr sz="3200">
              <a:solidFill>
                <a:srgbClr val="FFFF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47</a:t>
            </a:fld>
            <a:endParaRPr sz="900">
              <a:solidFill>
                <a:schemeClr val="dk1"/>
              </a:solidFill>
              <a:latin typeface="Arial"/>
              <a:ea typeface="Arial"/>
              <a:cs typeface="Arial"/>
              <a:sym typeface="Arial"/>
            </a:endParaRPr>
          </a:p>
        </p:txBody>
      </p:sp>
      <p:sp>
        <p:nvSpPr>
          <p:cNvPr id="523" name="Google Shape;523;p71"/>
          <p:cNvSpPr txBox="1">
            <a:spLocks noGrp="1"/>
          </p:cNvSpPr>
          <p:nvPr>
            <p:ph type="body" idx="1"/>
          </p:nvPr>
        </p:nvSpPr>
        <p:spPr>
          <a:xfrm>
            <a:off x="640080" y="990600"/>
            <a:ext cx="9646920" cy="1905000"/>
          </a:xfrm>
          <a:prstGeom prst="rect">
            <a:avLst/>
          </a:prstGeom>
          <a:noFill/>
          <a:ln>
            <a:noFill/>
          </a:ln>
        </p:spPr>
        <p:txBody>
          <a:bodyPr spcFirstLastPara="1" wrap="square" lIns="91425" tIns="45700" rIns="91425" bIns="45700" anchor="t" anchorCtr="0">
            <a:noAutofit/>
          </a:bodyPr>
          <a:lstStyle/>
          <a:p>
            <a:pPr marL="342900" lvl="0" indent="-342900" algn="l" rtl="0">
              <a:lnSpc>
                <a:spcPct val="60000"/>
              </a:lnSpc>
              <a:spcBef>
                <a:spcPts val="0"/>
              </a:spcBef>
              <a:spcAft>
                <a:spcPts val="0"/>
              </a:spcAft>
              <a:buSzPts val="1736"/>
              <a:buFont typeface="Trebuchet MS"/>
              <a:buNone/>
            </a:pPr>
            <a:r>
              <a:rPr lang="en-US" sz="2170">
                <a:solidFill>
                  <a:srgbClr val="002060"/>
                </a:solidFill>
              </a:rPr>
              <a:t>Understand the FHS</a:t>
            </a:r>
            <a:endParaRPr sz="2170">
              <a:solidFill>
                <a:srgbClr val="FFFF00"/>
              </a:solidFill>
            </a:endParaRPr>
          </a:p>
          <a:p>
            <a:pPr marL="342900" lvl="0" indent="-342900" algn="l" rtl="0">
              <a:lnSpc>
                <a:spcPct val="60000"/>
              </a:lnSpc>
              <a:spcBef>
                <a:spcPts val="1000"/>
              </a:spcBef>
              <a:spcAft>
                <a:spcPts val="0"/>
              </a:spcAft>
              <a:buSzPts val="1736"/>
              <a:buFont typeface="Trebuchet MS"/>
              <a:buNone/>
            </a:pPr>
            <a:endParaRPr sz="2170">
              <a:solidFill>
                <a:schemeClr val="dk1"/>
              </a:solidFill>
            </a:endParaRPr>
          </a:p>
          <a:p>
            <a:pPr marL="342900" lvl="0" indent="-342900" algn="l" rtl="0">
              <a:lnSpc>
                <a:spcPct val="60000"/>
              </a:lnSpc>
              <a:spcBef>
                <a:spcPts val="1000"/>
              </a:spcBef>
              <a:spcAft>
                <a:spcPts val="0"/>
              </a:spcAft>
              <a:buSzPts val="1736"/>
              <a:buFont typeface="Trebuchet MS"/>
              <a:buNone/>
            </a:pPr>
            <a:r>
              <a:rPr lang="en-US" sz="2170">
                <a:solidFill>
                  <a:schemeClr val="dk1"/>
                </a:solidFill>
              </a:rPr>
              <a:t>As an Absolute path starting from the root of the entire file system tree. </a:t>
            </a:r>
            <a:endParaRPr/>
          </a:p>
          <a:p>
            <a:pPr marL="342900" lvl="0" indent="-342900" algn="l" rtl="0">
              <a:lnSpc>
                <a:spcPct val="60000"/>
              </a:lnSpc>
              <a:spcBef>
                <a:spcPts val="1000"/>
              </a:spcBef>
              <a:spcAft>
                <a:spcPts val="0"/>
              </a:spcAft>
              <a:buSzPts val="1736"/>
              <a:buFont typeface="Trebuchet MS"/>
              <a:buNone/>
            </a:pPr>
            <a:endParaRPr sz="2170" i="1">
              <a:solidFill>
                <a:schemeClr val="dk1"/>
              </a:solidFill>
            </a:endParaRPr>
          </a:p>
          <a:p>
            <a:pPr marL="342900" lvl="0" indent="-342900" algn="l" rtl="0">
              <a:lnSpc>
                <a:spcPct val="60000"/>
              </a:lnSpc>
              <a:spcBef>
                <a:spcPts val="1000"/>
              </a:spcBef>
              <a:spcAft>
                <a:spcPts val="0"/>
              </a:spcAft>
              <a:buSzPts val="1736"/>
              <a:buFont typeface="Trebuchet MS"/>
              <a:buNone/>
            </a:pPr>
            <a:r>
              <a:rPr lang="en-US" sz="2170">
                <a:solidFill>
                  <a:schemeClr val="dk1"/>
                </a:solidFill>
              </a:rPr>
              <a:t>Example: A</a:t>
            </a:r>
            <a:r>
              <a:rPr lang="en-US" sz="2170" i="1">
                <a:solidFill>
                  <a:schemeClr val="dk1"/>
                </a:solidFill>
              </a:rPr>
              <a:t>bsolute path</a:t>
            </a:r>
            <a:endParaRPr sz="2170">
              <a:solidFill>
                <a:schemeClr val="dk1"/>
              </a:solidFill>
            </a:endParaRPr>
          </a:p>
          <a:p>
            <a:pPr marL="342900" lvl="0" indent="-342900" algn="l" rtl="0">
              <a:lnSpc>
                <a:spcPct val="60000"/>
              </a:lnSpc>
              <a:spcBef>
                <a:spcPts val="1000"/>
              </a:spcBef>
              <a:spcAft>
                <a:spcPts val="0"/>
              </a:spcAft>
              <a:buSzPts val="1240"/>
              <a:buFont typeface="Trebuchet MS"/>
              <a:buNone/>
            </a:pPr>
            <a:endParaRPr sz="1550">
              <a:solidFill>
                <a:srgbClr val="FFFF00"/>
              </a:solidFill>
            </a:endParaRPr>
          </a:p>
          <a:p>
            <a:pPr marL="742950" lvl="1" indent="-285750" algn="l" rtl="0">
              <a:lnSpc>
                <a:spcPct val="60000"/>
              </a:lnSpc>
              <a:spcBef>
                <a:spcPts val="1000"/>
              </a:spcBef>
              <a:spcAft>
                <a:spcPts val="0"/>
              </a:spcAft>
              <a:buSzPts val="868"/>
              <a:buFont typeface="Trebuchet MS"/>
              <a:buNone/>
            </a:pPr>
            <a:endParaRPr sz="1085">
              <a:solidFill>
                <a:schemeClr val="lt1"/>
              </a:solidFill>
            </a:endParaRPr>
          </a:p>
          <a:p>
            <a:pPr marL="742950" lvl="1" indent="-285750" algn="l" rtl="0">
              <a:lnSpc>
                <a:spcPct val="60000"/>
              </a:lnSpc>
              <a:spcBef>
                <a:spcPts val="1000"/>
              </a:spcBef>
              <a:spcAft>
                <a:spcPts val="0"/>
              </a:spcAft>
              <a:buSzPts val="868"/>
              <a:buFont typeface="Trebuchet MS"/>
              <a:buNone/>
            </a:pPr>
            <a:endParaRPr sz="1085">
              <a:solidFill>
                <a:schemeClr val="lt1"/>
              </a:solidFill>
            </a:endParaRPr>
          </a:p>
        </p:txBody>
      </p:sp>
      <p:sp>
        <p:nvSpPr>
          <p:cNvPr id="524" name="Google Shape;524;p71"/>
          <p:cNvSpPr/>
          <p:nvPr/>
        </p:nvSpPr>
        <p:spPr>
          <a:xfrm>
            <a:off x="9296400" y="3810000"/>
            <a:ext cx="609600" cy="609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5" name="Google Shape;525;p71"/>
          <p:cNvSpPr txBox="1">
            <a:spLocks noGrp="1"/>
          </p:cNvSpPr>
          <p:nvPr>
            <p:ph type="title"/>
          </p:nvPr>
        </p:nvSpPr>
        <p:spPr>
          <a:xfrm>
            <a:off x="1752600" y="152401"/>
            <a:ext cx="8458200" cy="71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rebuchet MS"/>
              <a:buNone/>
            </a:pPr>
            <a:r>
              <a:rPr lang="en-US" sz="3200">
                <a:solidFill>
                  <a:schemeClr val="dk1"/>
                </a:solidFill>
              </a:rPr>
              <a:t>Exploring Linux File System</a:t>
            </a:r>
            <a:endParaRPr sz="3200">
              <a:solidFill>
                <a:srgbClr val="FFFF00"/>
              </a:solidFill>
            </a:endParaRPr>
          </a:p>
        </p:txBody>
      </p:sp>
      <p:graphicFrame>
        <p:nvGraphicFramePr>
          <p:cNvPr id="526" name="Google Shape;526;p71"/>
          <p:cNvGraphicFramePr/>
          <p:nvPr/>
        </p:nvGraphicFramePr>
        <p:xfrm>
          <a:off x="1828800" y="3429000"/>
          <a:ext cx="7620000" cy="2713060"/>
        </p:xfrm>
        <a:graphic>
          <a:graphicData uri="http://schemas.openxmlformats.org/drawingml/2006/table">
            <a:tbl>
              <a:tblPr>
                <a:noFill/>
                <a:tableStyleId>{C9DE93FA-2E25-400F-9FBD-89434640F52B}</a:tableStyleId>
              </a:tblPr>
              <a:tblGrid>
                <a:gridCol w="12954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tblGrid>
              <a:tr h="685800">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Files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File Absolute Pathname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Directory Absolute Pathname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7700">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file1</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/etc/file1</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/etc</a:t>
                      </a:r>
                      <a:endParaRPr sz="2800" b="1"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93750">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file2</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/home/john/file2</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/home/john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10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2"/>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48</a:t>
            </a:fld>
            <a:endParaRPr sz="1400" b="0" i="0" u="none" strike="noStrike" cap="none">
              <a:solidFill>
                <a:schemeClr val="dk1"/>
              </a:solidFill>
              <a:latin typeface="Arial"/>
              <a:ea typeface="Arial"/>
              <a:cs typeface="Arial"/>
              <a:sym typeface="Arial"/>
            </a:endParaRPr>
          </a:p>
        </p:txBody>
      </p:sp>
      <p:sp>
        <p:nvSpPr>
          <p:cNvPr id="532" name="Google Shape;532;p72"/>
          <p:cNvSpPr txBox="1">
            <a:spLocks noGrp="1"/>
          </p:cNvSpPr>
          <p:nvPr>
            <p:ph type="body" idx="4294967295"/>
          </p:nvPr>
        </p:nvSpPr>
        <p:spPr>
          <a:xfrm>
            <a:off x="1752600" y="1066801"/>
            <a:ext cx="8534400" cy="513556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240"/>
              <a:buFont typeface="Trebuchet MS"/>
              <a:buNone/>
            </a:pPr>
            <a:r>
              <a:rPr lang="en-US" sz="2800">
                <a:solidFill>
                  <a:srgbClr val="002060"/>
                </a:solidFill>
              </a:rPr>
              <a:t>Understand the FHS</a:t>
            </a:r>
            <a:endParaRPr sz="2800">
              <a:solidFill>
                <a:srgbClr val="FFFF00"/>
              </a:solidFill>
            </a:endParaRPr>
          </a:p>
          <a:p>
            <a:pPr marL="342900" lvl="0" indent="-342900" algn="l" rtl="0">
              <a:lnSpc>
                <a:spcPct val="80000"/>
              </a:lnSpc>
              <a:spcBef>
                <a:spcPts val="1000"/>
              </a:spcBef>
              <a:spcAft>
                <a:spcPts val="0"/>
              </a:spcAft>
              <a:buSzPts val="2240"/>
              <a:buFont typeface="Trebuchet MS"/>
              <a:buNone/>
            </a:pPr>
            <a:endParaRPr sz="2800">
              <a:solidFill>
                <a:schemeClr val="dk1"/>
              </a:solidFill>
            </a:endParaRPr>
          </a:p>
          <a:p>
            <a:pPr marL="342900" lvl="0" indent="-342900" algn="l" rtl="0">
              <a:lnSpc>
                <a:spcPct val="80000"/>
              </a:lnSpc>
              <a:spcBef>
                <a:spcPts val="1000"/>
              </a:spcBef>
              <a:spcAft>
                <a:spcPts val="0"/>
              </a:spcAft>
              <a:buSzPts val="1600"/>
              <a:buFont typeface="Trebuchet MS"/>
              <a:buNone/>
            </a:pPr>
            <a:r>
              <a:rPr lang="en-US" sz="2000">
                <a:solidFill>
                  <a:schemeClr val="dk1"/>
                </a:solidFill>
              </a:rPr>
              <a:t>To change into the /etc </a:t>
            </a:r>
            <a:r>
              <a:rPr lang="en-US" sz="2000">
                <a:solidFill>
                  <a:schemeClr val="lt1"/>
                </a:solidFill>
              </a:rPr>
              <a:t>directory, you can use the following command:-</a:t>
            </a:r>
            <a:endParaRPr sz="2000">
              <a:solidFill>
                <a:srgbClr val="FFFF00"/>
              </a:solidFill>
            </a:endParaRPr>
          </a:p>
          <a:p>
            <a:pPr marL="342900" lvl="0" indent="-342900" algn="l" rtl="0">
              <a:lnSpc>
                <a:spcPct val="100000"/>
              </a:lnSpc>
              <a:spcBef>
                <a:spcPts val="1000"/>
              </a:spcBef>
              <a:spcAft>
                <a:spcPts val="0"/>
              </a:spcAft>
              <a:buSzPts val="1600"/>
              <a:buFont typeface="Trebuchet MS"/>
              <a:buNone/>
            </a:pPr>
            <a:endParaRPr sz="2000">
              <a:solidFill>
                <a:schemeClr val="lt1"/>
              </a:solidFill>
            </a:endParaRPr>
          </a:p>
          <a:p>
            <a:pPr marL="342900" lvl="0" indent="-342900" algn="l" rtl="0">
              <a:lnSpc>
                <a:spcPct val="80000"/>
              </a:lnSpc>
              <a:spcBef>
                <a:spcPts val="1000"/>
              </a:spcBef>
              <a:spcAft>
                <a:spcPts val="0"/>
              </a:spcAft>
              <a:buSzPts val="2880"/>
              <a:buFont typeface="Trebuchet MS"/>
              <a:buNone/>
            </a:pPr>
            <a:endParaRPr sz="3600">
              <a:solidFill>
                <a:schemeClr val="lt1"/>
              </a:solidFill>
            </a:endParaRPr>
          </a:p>
          <a:p>
            <a:pPr marL="742950" lvl="1" indent="-285750" algn="l" rtl="0">
              <a:lnSpc>
                <a:spcPct val="80000"/>
              </a:lnSpc>
              <a:spcBef>
                <a:spcPts val="1000"/>
              </a:spcBef>
              <a:spcAft>
                <a:spcPts val="0"/>
              </a:spcAft>
              <a:buSzPts val="2560"/>
              <a:buFont typeface="Trebuchet MS"/>
              <a:buNone/>
            </a:pPr>
            <a:endParaRPr sz="3200">
              <a:solidFill>
                <a:schemeClr val="lt1"/>
              </a:solidFill>
            </a:endParaRPr>
          </a:p>
          <a:p>
            <a:pPr marL="742950" lvl="1" indent="-285750" algn="l" rtl="0">
              <a:lnSpc>
                <a:spcPct val="80000"/>
              </a:lnSpc>
              <a:spcBef>
                <a:spcPts val="1000"/>
              </a:spcBef>
              <a:spcAft>
                <a:spcPts val="0"/>
              </a:spcAft>
              <a:buSzPts val="2560"/>
              <a:buFont typeface="Trebuchet MS"/>
              <a:buNone/>
            </a:pPr>
            <a:endParaRPr sz="3200">
              <a:solidFill>
                <a:schemeClr val="lt1"/>
              </a:solidFill>
            </a:endParaRPr>
          </a:p>
        </p:txBody>
      </p:sp>
      <p:sp>
        <p:nvSpPr>
          <p:cNvPr id="533" name="Google Shape;533;p72"/>
          <p:cNvSpPr/>
          <p:nvPr/>
        </p:nvSpPr>
        <p:spPr>
          <a:xfrm>
            <a:off x="9296400" y="3810000"/>
            <a:ext cx="609600" cy="6096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4" name="Google Shape;534;p72"/>
          <p:cNvSpPr txBox="1">
            <a:spLocks noGrp="1"/>
          </p:cNvSpPr>
          <p:nvPr>
            <p:ph type="title" idx="4294967295"/>
          </p:nvPr>
        </p:nvSpPr>
        <p:spPr>
          <a:xfrm>
            <a:off x="1752600" y="152401"/>
            <a:ext cx="8458200" cy="71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rebuchet MS"/>
              <a:buNone/>
            </a:pPr>
            <a:r>
              <a:rPr lang="en-US" sz="3200">
                <a:solidFill>
                  <a:schemeClr val="dk1"/>
                </a:solidFill>
              </a:rPr>
              <a:t>Exploring Linux File System</a:t>
            </a:r>
            <a:endParaRPr sz="3200">
              <a:solidFill>
                <a:srgbClr val="FFFF00"/>
              </a:solidFill>
            </a:endParaRPr>
          </a:p>
        </p:txBody>
      </p:sp>
      <p:pic>
        <p:nvPicPr>
          <p:cNvPr id="535" name="Google Shape;535;p72"/>
          <p:cNvPicPr preferRelativeResize="0"/>
          <p:nvPr/>
        </p:nvPicPr>
        <p:blipFill rotWithShape="1">
          <a:blip r:embed="rId3">
            <a:alphaModFix/>
          </a:blip>
          <a:srcRect b="11856"/>
          <a:stretch/>
        </p:blipFill>
        <p:spPr>
          <a:xfrm>
            <a:off x="3276600" y="2667000"/>
            <a:ext cx="4800600" cy="3581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49</a:t>
            </a:fld>
            <a:endParaRPr sz="900">
              <a:solidFill>
                <a:schemeClr val="dk1"/>
              </a:solidFill>
              <a:latin typeface="Arial"/>
              <a:ea typeface="Arial"/>
              <a:cs typeface="Arial"/>
              <a:sym typeface="Arial"/>
            </a:endParaRPr>
          </a:p>
        </p:txBody>
      </p:sp>
      <p:pic>
        <p:nvPicPr>
          <p:cNvPr id="541" name="Google Shape;541;p73"/>
          <p:cNvPicPr preferRelativeResize="0"/>
          <p:nvPr/>
        </p:nvPicPr>
        <p:blipFill rotWithShape="1">
          <a:blip r:embed="rId3">
            <a:alphaModFix/>
          </a:blip>
          <a:srcRect b="7524"/>
          <a:stretch/>
        </p:blipFill>
        <p:spPr>
          <a:xfrm>
            <a:off x="2057400" y="1295400"/>
            <a:ext cx="7162800" cy="4038600"/>
          </a:xfrm>
          <a:prstGeom prst="rect">
            <a:avLst/>
          </a:prstGeom>
          <a:noFill/>
          <a:ln>
            <a:noFill/>
          </a:ln>
        </p:spPr>
      </p:pic>
      <p:sp>
        <p:nvSpPr>
          <p:cNvPr id="542" name="Google Shape;542;p73"/>
          <p:cNvSpPr txBox="1"/>
          <p:nvPr/>
        </p:nvSpPr>
        <p:spPr>
          <a:xfrm>
            <a:off x="19812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Trebuchet MS"/>
                <a:ea typeface="Trebuchet MS"/>
                <a:cs typeface="Trebuchet MS"/>
                <a:sym typeface="Trebuchet MS"/>
              </a:rPr>
              <a:t>Exploring Linux File System</a:t>
            </a:r>
            <a:endParaRPr sz="3200" b="0" i="0" u="none" strike="noStrike" cap="none">
              <a:solidFill>
                <a:srgbClr val="FFFF00"/>
              </a:solidFill>
              <a:latin typeface="Trebuchet MS"/>
              <a:ea typeface="Trebuchet MS"/>
              <a:cs typeface="Trebuchet MS"/>
              <a:sym typeface="Trebuchet MS"/>
            </a:endParaRPr>
          </a:p>
        </p:txBody>
      </p:sp>
      <p:sp>
        <p:nvSpPr>
          <p:cNvPr id="543" name="Google Shape;543;p73"/>
          <p:cNvSpPr/>
          <p:nvPr/>
        </p:nvSpPr>
        <p:spPr>
          <a:xfrm>
            <a:off x="1905001" y="762000"/>
            <a:ext cx="3462807" cy="43704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2060"/>
                </a:solidFill>
                <a:latin typeface="Arial"/>
                <a:ea typeface="Arial"/>
                <a:cs typeface="Arial"/>
                <a:sym typeface="Arial"/>
              </a:rPr>
              <a:t>Understand the FHS</a:t>
            </a:r>
            <a:endParaRPr sz="2800" b="0" i="0" u="none" strike="noStrike" cap="none">
              <a:solidFill>
                <a:srgbClr val="FFFF00"/>
              </a:solidFill>
              <a:latin typeface="Arial"/>
              <a:ea typeface="Arial"/>
              <a:cs typeface="Arial"/>
              <a:sym typeface="Arial"/>
            </a:endParaRPr>
          </a:p>
        </p:txBody>
      </p:sp>
      <p:sp>
        <p:nvSpPr>
          <p:cNvPr id="544" name="Google Shape;544;p73"/>
          <p:cNvSpPr/>
          <p:nvPr/>
        </p:nvSpPr>
        <p:spPr>
          <a:xfrm>
            <a:off x="1981201" y="5638801"/>
            <a:ext cx="8156575" cy="461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Root Directory (/) is the highest level of the file system tree</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History of UNIX and LINUX</a:t>
            </a:r>
            <a:endParaRPr b="1">
              <a:solidFill>
                <a:schemeClr val="dk1"/>
              </a:solidFill>
            </a:endParaRPr>
          </a:p>
        </p:txBody>
      </p:sp>
      <p:sp>
        <p:nvSpPr>
          <p:cNvPr id="197" name="Google Shape;197;p26"/>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u="sng">
                <a:solidFill>
                  <a:schemeClr val="hlink"/>
                </a:solidFill>
                <a:hlinkClick r:id="rId3"/>
              </a:rPr>
              <a:t>http://en.wikipedia.org/wiki/Unix</a:t>
            </a:r>
            <a:endParaRPr/>
          </a:p>
          <a:p>
            <a:pPr marL="742950" lvl="1" indent="-285750" algn="l" rtl="0">
              <a:lnSpc>
                <a:spcPct val="100000"/>
              </a:lnSpc>
              <a:spcBef>
                <a:spcPts val="1000"/>
              </a:spcBef>
              <a:spcAft>
                <a:spcPts val="0"/>
              </a:spcAft>
              <a:buSzPts val="1280"/>
              <a:buChar char="►"/>
            </a:pPr>
            <a:r>
              <a:rPr lang="en-US"/>
              <a:t>UNIX philosophy</a:t>
            </a:r>
            <a:endParaRPr/>
          </a:p>
          <a:p>
            <a:pPr marL="742950" lvl="1" indent="-285750" algn="l" rtl="0">
              <a:lnSpc>
                <a:spcPct val="100000"/>
              </a:lnSpc>
              <a:spcBef>
                <a:spcPts val="1000"/>
              </a:spcBef>
              <a:spcAft>
                <a:spcPts val="0"/>
              </a:spcAft>
              <a:buSzPts val="1280"/>
              <a:buNone/>
            </a:pPr>
            <a:r>
              <a:rPr lang="en-US"/>
              <a:t>	</a:t>
            </a:r>
            <a:r>
              <a:rPr lang="en-US" u="sng">
                <a:solidFill>
                  <a:schemeClr val="hlink"/>
                </a:solidFill>
                <a:hlinkClick r:id="rId4"/>
              </a:rPr>
              <a:t>http://en.wikipedia.org/wiki/Unix_philosophy</a:t>
            </a:r>
            <a:endParaRPr/>
          </a:p>
          <a:p>
            <a:pPr marL="742950" lvl="1" indent="-285750" algn="l" rtl="0">
              <a:lnSpc>
                <a:spcPct val="100000"/>
              </a:lnSpc>
              <a:spcBef>
                <a:spcPts val="1000"/>
              </a:spcBef>
              <a:spcAft>
                <a:spcPts val="0"/>
              </a:spcAft>
              <a:buSzPts val="1280"/>
              <a:buNone/>
            </a:pPr>
            <a:endParaRPr/>
          </a:p>
          <a:p>
            <a:pPr marL="342900" lvl="0" indent="-342900" algn="l" rtl="0">
              <a:lnSpc>
                <a:spcPct val="100000"/>
              </a:lnSpc>
              <a:spcBef>
                <a:spcPts val="1000"/>
              </a:spcBef>
              <a:spcAft>
                <a:spcPts val="0"/>
              </a:spcAft>
              <a:buSzPts val="1440"/>
              <a:buChar char="►"/>
            </a:pPr>
            <a:r>
              <a:rPr lang="en-US" u="sng">
                <a:solidFill>
                  <a:schemeClr val="hlink"/>
                </a:solidFill>
                <a:hlinkClick r:id="rId5"/>
              </a:rPr>
              <a:t>http://en.wikipedia.org/wiki/Linux</a:t>
            </a:r>
            <a:endParaRPr/>
          </a:p>
          <a:p>
            <a:pPr marL="342900" lvl="0" indent="-251459" algn="l" rtl="0">
              <a:lnSpc>
                <a:spcPct val="100000"/>
              </a:lnSpc>
              <a:spcBef>
                <a:spcPts val="1000"/>
              </a:spcBef>
              <a:spcAft>
                <a:spcPts val="0"/>
              </a:spcAft>
              <a:buSzPts val="144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50</a:t>
            </a:fld>
            <a:endParaRPr sz="900">
              <a:solidFill>
                <a:schemeClr val="dk1"/>
              </a:solidFill>
              <a:latin typeface="Arial"/>
              <a:ea typeface="Arial"/>
              <a:cs typeface="Arial"/>
              <a:sym typeface="Arial"/>
            </a:endParaRPr>
          </a:p>
        </p:txBody>
      </p:sp>
      <p:graphicFrame>
        <p:nvGraphicFramePr>
          <p:cNvPr id="550" name="Google Shape;550;p74"/>
          <p:cNvGraphicFramePr/>
          <p:nvPr/>
        </p:nvGraphicFramePr>
        <p:xfrm>
          <a:off x="571500" y="1000922"/>
          <a:ext cx="11315700" cy="5900805"/>
        </p:xfrm>
        <a:graphic>
          <a:graphicData uri="http://schemas.openxmlformats.org/drawingml/2006/table">
            <a:tbl>
              <a:tblPr>
                <a:noFill/>
                <a:tableStyleId>{C9DE93FA-2E25-400F-9FBD-89434640F52B}</a:tableStyleId>
              </a:tblPr>
              <a:tblGrid>
                <a:gridCol w="1714500">
                  <a:extLst>
                    <a:ext uri="{9D8B030D-6E8A-4147-A177-3AD203B41FA5}">
                      <a16:colId xmlns:a16="http://schemas.microsoft.com/office/drawing/2014/main" val="20000"/>
                    </a:ext>
                  </a:extLst>
                </a:gridCol>
                <a:gridCol w="9601200">
                  <a:extLst>
                    <a:ext uri="{9D8B030D-6E8A-4147-A177-3AD203B41FA5}">
                      <a16:colId xmlns:a16="http://schemas.microsoft.com/office/drawing/2014/main" val="20001"/>
                    </a:ext>
                  </a:extLst>
                </a:gridCol>
              </a:tblGrid>
              <a:tr h="390900">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Directories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7800">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Root Directory: the highest level of the file system tree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76450">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/bin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Holds essential Binaries for use by all users: it contains important executable programs. E.g. /bin/cat, /bin/rm, /bin/cp</a:t>
                      </a:r>
                      <a:endParaRPr sz="1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76450">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/boot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Boot Directory: holds files necessary to boot the system such as the Linux kernel and associated configuration files. It contains static files of boot loader GRUB – for boot process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612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/dev</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Trebuchet MS"/>
                        <a:buNone/>
                      </a:pPr>
                      <a:r>
                        <a:rPr lang="en-US" sz="1800" u="none" strike="noStrike" cap="none"/>
                        <a:t>Populated with files that represent hardware devices and other special files, such as the /dev/null and /dev/zero files.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117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/etc</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Holds configuration Files of Linux system, similar to control panel in windows : E.g. /etc/inittab, /etc/group, /etc/hosts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27800">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/home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User Directories: user own area in which to work with files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29500">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/lib</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Libraries: It contains the libraries that are used by programs in the /bin and /sbin directories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27800">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/media</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Mountpoints for Removable Media</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429500">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/mnt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Mountpoint for Temporarily Mounted File System</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73442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/opt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Application Directory: Store Installed programs. E.g. /opt/GNOME</a:t>
                      </a:r>
                      <a:endParaRPr sz="1400" u="none" strike="noStrike" cap="none"/>
                    </a:p>
                    <a:p>
                      <a:pPr marL="0" marR="0" lvl="0" indent="0" algn="l" rtl="0">
                        <a:lnSpc>
                          <a:spcPct val="100000"/>
                        </a:lnSpc>
                        <a:spcBef>
                          <a:spcPts val="36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Optional third party software installation location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551" name="Google Shape;551;p74"/>
          <p:cNvSpPr txBox="1"/>
          <p:nvPr/>
        </p:nvSpPr>
        <p:spPr>
          <a:xfrm>
            <a:off x="1676401" y="-91123"/>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Trebuchet MS"/>
                <a:ea typeface="Trebuchet MS"/>
                <a:cs typeface="Trebuchet MS"/>
                <a:sym typeface="Trebuchet MS"/>
              </a:rPr>
              <a:t>Exploring Linux File System</a:t>
            </a:r>
            <a:endParaRPr sz="3200" b="0" i="0" u="none" strike="noStrike" cap="none">
              <a:solidFill>
                <a:srgbClr val="FFFF00"/>
              </a:solidFill>
              <a:latin typeface="Trebuchet MS"/>
              <a:ea typeface="Trebuchet MS"/>
              <a:cs typeface="Trebuchet MS"/>
              <a:sym typeface="Trebuchet MS"/>
            </a:endParaRPr>
          </a:p>
        </p:txBody>
      </p:sp>
      <p:sp>
        <p:nvSpPr>
          <p:cNvPr id="552" name="Google Shape;552;p74"/>
          <p:cNvSpPr/>
          <p:nvPr/>
        </p:nvSpPr>
        <p:spPr>
          <a:xfrm>
            <a:off x="1676401" y="563880"/>
            <a:ext cx="3462807" cy="43704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2060"/>
                </a:solidFill>
                <a:latin typeface="Arial"/>
                <a:ea typeface="Arial"/>
                <a:cs typeface="Arial"/>
                <a:sym typeface="Arial"/>
              </a:rPr>
              <a:t>Understand the FHS</a:t>
            </a:r>
            <a:endParaRPr sz="2800" b="0" i="0" u="none" strike="noStrike" cap="none">
              <a:solidFill>
                <a:srgbClr val="FFFF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51</a:t>
            </a:fld>
            <a:endParaRPr sz="900">
              <a:solidFill>
                <a:schemeClr val="dk1"/>
              </a:solidFill>
              <a:latin typeface="Arial"/>
              <a:ea typeface="Arial"/>
              <a:cs typeface="Arial"/>
              <a:sym typeface="Arial"/>
            </a:endParaRPr>
          </a:p>
        </p:txBody>
      </p:sp>
      <p:graphicFrame>
        <p:nvGraphicFramePr>
          <p:cNvPr id="558" name="Google Shape;558;p75"/>
          <p:cNvGraphicFramePr/>
          <p:nvPr/>
        </p:nvGraphicFramePr>
        <p:xfrm>
          <a:off x="415290" y="1189145"/>
          <a:ext cx="11132825" cy="5034745"/>
        </p:xfrm>
        <a:graphic>
          <a:graphicData uri="http://schemas.openxmlformats.org/drawingml/2006/table">
            <a:tbl>
              <a:tblPr>
                <a:noFill/>
                <a:tableStyleId>{C9DE93FA-2E25-400F-9FBD-89434640F52B}</a:tableStyleId>
              </a:tblPr>
              <a:tblGrid>
                <a:gridCol w="2620850">
                  <a:extLst>
                    <a:ext uri="{9D8B030D-6E8A-4147-A177-3AD203B41FA5}">
                      <a16:colId xmlns:a16="http://schemas.microsoft.com/office/drawing/2014/main" val="20000"/>
                    </a:ext>
                  </a:extLst>
                </a:gridCol>
                <a:gridCol w="8511975">
                  <a:extLst>
                    <a:ext uri="{9D8B030D-6E8A-4147-A177-3AD203B41FA5}">
                      <a16:colId xmlns:a16="http://schemas.microsoft.com/office/drawing/2014/main" val="20001"/>
                    </a:ext>
                  </a:extLst>
                </a:gridCol>
              </a:tblGrid>
              <a:tr h="374700">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Directories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0962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/proc</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rgbClr val="000000"/>
                          </a:solidFill>
                          <a:latin typeface="Arial"/>
                          <a:ea typeface="Arial"/>
                          <a:cs typeface="Arial"/>
                          <a:sym typeface="Arial"/>
                        </a:rPr>
                        <a:t>A virtual filesystem for the kernel to report process and other information.</a:t>
                      </a:r>
                      <a:r>
                        <a:rPr lang="en-US" sz="1800" b="0" i="0" u="none" strike="noStrike" cap="none">
                          <a:solidFill>
                            <a:schemeClr val="dk1"/>
                          </a:solidFill>
                          <a:latin typeface="Arial"/>
                          <a:ea typeface="Arial"/>
                          <a:cs typeface="Arial"/>
                          <a:sym typeface="Arial"/>
                        </a:rPr>
                        <a:t> Holds process Files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0962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/root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Home Directory of the Administrator (root user)</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017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/sbin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System Binaries: contains important system binaries/programs for administration. E.g. /sbin/fdisk</a:t>
                      </a:r>
                      <a:endParaRPr sz="1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0962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/srv</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Data Directories for Services: E.g. /srv/ftp</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0962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/sys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System Information Directory: </a:t>
                      </a:r>
                      <a:r>
                        <a:rPr lang="en-US" sz="1800" u="none" strike="noStrike" cap="none">
                          <a:solidFill>
                            <a:srgbClr val="000000"/>
                          </a:solidFill>
                          <a:latin typeface="Calibri"/>
                          <a:ea typeface="Calibri"/>
                          <a:cs typeface="Calibri"/>
                          <a:sym typeface="Calibri"/>
                        </a:rPr>
                        <a:t>A virtual filesystem holding information about hardware devices connected to the system.</a:t>
                      </a:r>
                      <a:endParaRPr sz="1800" u="none" strike="noStrike" cap="none">
                        <a:solidFill>
                          <a:srgbClr val="000000"/>
                        </a:solidFill>
                        <a:latin typeface="Calibri"/>
                        <a:ea typeface="Calibri"/>
                        <a:cs typeface="Calibri"/>
                        <a:sym typeface="Calibri"/>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0962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/tmp</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Temporary Area: </a:t>
                      </a:r>
                      <a:r>
                        <a:rPr lang="en-US" sz="1800" b="0" i="0" u="none" strike="noStrike" cap="none">
                          <a:solidFill>
                            <a:srgbClr val="000000"/>
                          </a:solidFill>
                          <a:latin typeface="Calibri"/>
                          <a:ea typeface="Calibri"/>
                          <a:cs typeface="Calibri"/>
                          <a:sym typeface="Calibri"/>
                        </a:rPr>
                        <a:t>Directory where all users are allowed to create temporary files that is supposed to be cleared at boot time (but often is not)</a:t>
                      </a:r>
                      <a:endParaRPr sz="1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64017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/usr</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Second hierarchy of non-essential files for multi-user use</a:t>
                      </a:r>
                      <a:r>
                        <a:rPr lang="en-US" sz="1800" b="0" i="0" u="none" strike="noStrike" cap="none">
                          <a:solidFill>
                            <a:schemeClr val="dk1"/>
                          </a:solidFill>
                          <a:latin typeface="Arial"/>
                          <a:ea typeface="Arial"/>
                          <a:cs typeface="Arial"/>
                          <a:sym typeface="Arial"/>
                        </a:rPr>
                        <a:t>: Unix System Resources – app. Programs, GUI, additional libraries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64017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/var</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Variable Files: It contains files that can be modified while system is running</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559" name="Google Shape;559;p75"/>
          <p:cNvSpPr txBox="1"/>
          <p:nvPr/>
        </p:nvSpPr>
        <p:spPr>
          <a:xfrm>
            <a:off x="17526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Trebuchet MS"/>
                <a:ea typeface="Trebuchet MS"/>
                <a:cs typeface="Trebuchet MS"/>
                <a:sym typeface="Trebuchet MS"/>
              </a:rPr>
              <a:t>Exploring Linux File System</a:t>
            </a:r>
            <a:endParaRPr sz="3200" b="0" i="0" u="none" strike="noStrike" cap="none">
              <a:solidFill>
                <a:srgbClr val="FFFF00"/>
              </a:solidFill>
              <a:latin typeface="Trebuchet MS"/>
              <a:ea typeface="Trebuchet MS"/>
              <a:cs typeface="Trebuchet MS"/>
              <a:sym typeface="Trebuchet MS"/>
            </a:endParaRPr>
          </a:p>
        </p:txBody>
      </p:sp>
      <p:sp>
        <p:nvSpPr>
          <p:cNvPr id="560" name="Google Shape;560;p75"/>
          <p:cNvSpPr/>
          <p:nvPr/>
        </p:nvSpPr>
        <p:spPr>
          <a:xfrm>
            <a:off x="1905001" y="762001"/>
            <a:ext cx="3462807" cy="43704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2060"/>
                </a:solidFill>
                <a:latin typeface="Arial"/>
                <a:ea typeface="Arial"/>
                <a:cs typeface="Arial"/>
                <a:sym typeface="Arial"/>
              </a:rPr>
              <a:t>Understand the FHS</a:t>
            </a:r>
            <a:endParaRPr sz="2800" b="0" i="0" u="none" strike="noStrike" cap="none">
              <a:solidFill>
                <a:srgbClr val="FFFF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52</a:t>
            </a:fld>
            <a:endParaRPr sz="900">
              <a:solidFill>
                <a:schemeClr val="dk1"/>
              </a:solidFill>
              <a:latin typeface="Arial"/>
              <a:ea typeface="Arial"/>
              <a:cs typeface="Arial"/>
              <a:sym typeface="Arial"/>
            </a:endParaRPr>
          </a:p>
        </p:txBody>
      </p:sp>
      <p:sp>
        <p:nvSpPr>
          <p:cNvPr id="566" name="Google Shape;566;p76"/>
          <p:cNvSpPr txBox="1">
            <a:spLocks noGrp="1"/>
          </p:cNvSpPr>
          <p:nvPr>
            <p:ph type="body" idx="1"/>
          </p:nvPr>
        </p:nvSpPr>
        <p:spPr>
          <a:xfrm>
            <a:off x="1752600" y="1219200"/>
            <a:ext cx="8229600" cy="47244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1776"/>
              <a:buFont typeface="Trebuchet MS"/>
              <a:buNone/>
            </a:pPr>
            <a:r>
              <a:rPr lang="en-US" sz="2220" u="sng">
                <a:solidFill>
                  <a:schemeClr val="dk1"/>
                </a:solidFill>
              </a:rPr>
              <a:t>Root Directory (/)</a:t>
            </a:r>
            <a:endParaRPr/>
          </a:p>
          <a:p>
            <a:pPr marL="342900" lvl="0" indent="-342900" algn="l" rtl="0">
              <a:lnSpc>
                <a:spcPct val="80000"/>
              </a:lnSpc>
              <a:spcBef>
                <a:spcPts val="1000"/>
              </a:spcBef>
              <a:spcAft>
                <a:spcPts val="0"/>
              </a:spcAft>
              <a:buSzPts val="1480"/>
              <a:buChar char="►"/>
            </a:pPr>
            <a:r>
              <a:rPr lang="en-US" sz="1850">
                <a:solidFill>
                  <a:schemeClr val="dk1"/>
                </a:solidFill>
              </a:rPr>
              <a:t>It is the highest level in the hierarchy. It is the root of whole file structure therefore it does not have a parent directory.</a:t>
            </a:r>
            <a:endParaRPr/>
          </a:p>
          <a:p>
            <a:pPr marL="342900" lvl="0" indent="-342900" algn="l" rtl="0">
              <a:lnSpc>
                <a:spcPct val="80000"/>
              </a:lnSpc>
              <a:spcBef>
                <a:spcPts val="1000"/>
              </a:spcBef>
              <a:spcAft>
                <a:spcPts val="0"/>
              </a:spcAft>
              <a:buSzPts val="1480"/>
              <a:buChar char="►"/>
            </a:pPr>
            <a:r>
              <a:rPr lang="en-US" sz="1850">
                <a:solidFill>
                  <a:schemeClr val="dk1"/>
                </a:solidFill>
              </a:rPr>
              <a:t>Normally only directories are located here, not files.</a:t>
            </a:r>
            <a:endParaRPr sz="1850">
              <a:solidFill>
                <a:schemeClr val="dk1"/>
              </a:solidFill>
            </a:endParaRPr>
          </a:p>
          <a:p>
            <a:pPr marL="342900" lvl="0" indent="-342900" algn="l" rtl="0">
              <a:lnSpc>
                <a:spcPct val="80000"/>
              </a:lnSpc>
              <a:spcBef>
                <a:spcPts val="1000"/>
              </a:spcBef>
              <a:spcAft>
                <a:spcPts val="0"/>
              </a:spcAft>
              <a:buSzPts val="1480"/>
              <a:buChar char="►"/>
            </a:pPr>
            <a:r>
              <a:rPr lang="en-US" sz="1850">
                <a:solidFill>
                  <a:schemeClr val="dk1"/>
                </a:solidFill>
              </a:rPr>
              <a:t>It has several levels of subdirectories.</a:t>
            </a:r>
            <a:endParaRPr/>
          </a:p>
          <a:p>
            <a:pPr marL="342900" lvl="0" indent="-342900" algn="l" rtl="0">
              <a:lnSpc>
                <a:spcPct val="80000"/>
              </a:lnSpc>
              <a:spcBef>
                <a:spcPts val="1000"/>
              </a:spcBef>
              <a:spcAft>
                <a:spcPts val="0"/>
              </a:spcAft>
              <a:buSzPts val="1332"/>
              <a:buFont typeface="Trebuchet MS"/>
              <a:buNone/>
            </a:pPr>
            <a:endParaRPr sz="1665">
              <a:solidFill>
                <a:schemeClr val="dk1"/>
              </a:solidFill>
            </a:endParaRPr>
          </a:p>
          <a:p>
            <a:pPr marL="342900" lvl="0" indent="-342900" algn="l" rtl="0">
              <a:lnSpc>
                <a:spcPct val="80000"/>
              </a:lnSpc>
              <a:spcBef>
                <a:spcPts val="1000"/>
              </a:spcBef>
              <a:spcAft>
                <a:spcPts val="0"/>
              </a:spcAft>
              <a:buSzPts val="1776"/>
              <a:buFont typeface="Trebuchet MS"/>
              <a:buNone/>
            </a:pPr>
            <a:r>
              <a:rPr lang="en-US" sz="2220" u="sng">
                <a:solidFill>
                  <a:schemeClr val="dk1"/>
                </a:solidFill>
              </a:rPr>
              <a:t>User Directories (/home)</a:t>
            </a:r>
            <a:endParaRPr/>
          </a:p>
          <a:p>
            <a:pPr marL="342900" lvl="0" indent="-342900" algn="l" rtl="0">
              <a:lnSpc>
                <a:spcPct val="80000"/>
              </a:lnSpc>
              <a:spcBef>
                <a:spcPts val="1000"/>
              </a:spcBef>
              <a:spcAft>
                <a:spcPts val="0"/>
              </a:spcAft>
              <a:buSzPts val="1480"/>
              <a:buChar char="►"/>
            </a:pPr>
            <a:r>
              <a:rPr lang="en-US" sz="1850">
                <a:solidFill>
                  <a:schemeClr val="dk1"/>
                </a:solidFill>
              </a:rPr>
              <a:t>Every user on a Linux system has his own area in which to work with files. When a user logs in, he is in his own home directory.</a:t>
            </a:r>
            <a:endParaRPr/>
          </a:p>
          <a:p>
            <a:pPr marL="342900" lvl="0" indent="-342900" algn="l" rtl="0">
              <a:lnSpc>
                <a:spcPct val="80000"/>
              </a:lnSpc>
              <a:spcBef>
                <a:spcPts val="1000"/>
              </a:spcBef>
              <a:spcAft>
                <a:spcPts val="0"/>
              </a:spcAft>
              <a:buSzPts val="1480"/>
              <a:buChar char="►"/>
            </a:pPr>
            <a:r>
              <a:rPr lang="en-US" sz="1850">
                <a:solidFill>
                  <a:schemeClr val="dk1"/>
                </a:solidFill>
              </a:rPr>
              <a:t>E.g. /home/amy, /home/bobby, /home/mike</a:t>
            </a:r>
            <a:endParaRPr/>
          </a:p>
          <a:p>
            <a:pPr marL="342900" lvl="0" indent="-342900" algn="l" rtl="0">
              <a:lnSpc>
                <a:spcPct val="80000"/>
              </a:lnSpc>
              <a:spcBef>
                <a:spcPts val="1000"/>
              </a:spcBef>
              <a:spcAft>
                <a:spcPts val="0"/>
              </a:spcAft>
              <a:buSzPts val="1480"/>
              <a:buChar char="►"/>
            </a:pPr>
            <a:r>
              <a:rPr lang="en-US" sz="1850">
                <a:solidFill>
                  <a:schemeClr val="dk1"/>
                </a:solidFill>
              </a:rPr>
              <a:t>It contains any files we create while in it and may contain individual configuration files.</a:t>
            </a:r>
            <a:endParaRPr/>
          </a:p>
          <a:p>
            <a:pPr marL="342900" lvl="0" indent="-342900" algn="l" rtl="0">
              <a:lnSpc>
                <a:spcPct val="80000"/>
              </a:lnSpc>
              <a:spcBef>
                <a:spcPts val="1000"/>
              </a:spcBef>
              <a:spcAft>
                <a:spcPts val="0"/>
              </a:spcAft>
              <a:buSzPts val="1480"/>
              <a:buChar char="►"/>
            </a:pPr>
            <a:r>
              <a:rPr lang="en-US" sz="1850">
                <a:solidFill>
                  <a:schemeClr val="dk1"/>
                </a:solidFill>
              </a:rPr>
              <a:t>These configuration files are hidden files, so usually not displayed by the ls command.</a:t>
            </a:r>
            <a:endParaRPr sz="1665">
              <a:solidFill>
                <a:schemeClr val="dk1"/>
              </a:solidFill>
            </a:endParaRPr>
          </a:p>
          <a:p>
            <a:pPr marL="342900" lvl="0" indent="-342900" algn="l" rtl="0">
              <a:lnSpc>
                <a:spcPct val="80000"/>
              </a:lnSpc>
              <a:spcBef>
                <a:spcPts val="1000"/>
              </a:spcBef>
              <a:spcAft>
                <a:spcPts val="0"/>
              </a:spcAft>
              <a:buSzPts val="1332"/>
              <a:buFont typeface="Noto Sans Symbols"/>
              <a:buNone/>
            </a:pPr>
            <a:endParaRPr sz="1665">
              <a:solidFill>
                <a:schemeClr val="dk1"/>
              </a:solidFill>
            </a:endParaRPr>
          </a:p>
        </p:txBody>
      </p:sp>
      <p:sp>
        <p:nvSpPr>
          <p:cNvPr id="567" name="Google Shape;567;p76"/>
          <p:cNvSpPr txBox="1"/>
          <p:nvPr/>
        </p:nvSpPr>
        <p:spPr>
          <a:xfrm>
            <a:off x="17526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Trebuchet MS"/>
                <a:ea typeface="Trebuchet MS"/>
                <a:cs typeface="Trebuchet MS"/>
                <a:sym typeface="Trebuchet MS"/>
              </a:rPr>
              <a:t>Exploring Linux File System</a:t>
            </a:r>
            <a:endParaRPr sz="3200" b="0" i="0" u="none" strike="noStrike" cap="none">
              <a:solidFill>
                <a:srgbClr val="FFFF00"/>
              </a:solidFill>
              <a:latin typeface="Trebuchet MS"/>
              <a:ea typeface="Trebuchet MS"/>
              <a:cs typeface="Trebuchet MS"/>
              <a:sym typeface="Trebuchet MS"/>
            </a:endParaRPr>
          </a:p>
        </p:txBody>
      </p:sp>
      <p:sp>
        <p:nvSpPr>
          <p:cNvPr id="568" name="Google Shape;568;p76"/>
          <p:cNvSpPr/>
          <p:nvPr/>
        </p:nvSpPr>
        <p:spPr>
          <a:xfrm>
            <a:off x="1752601" y="762001"/>
            <a:ext cx="3462807" cy="43704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2060"/>
                </a:solidFill>
                <a:latin typeface="Arial"/>
                <a:ea typeface="Arial"/>
                <a:cs typeface="Arial"/>
                <a:sym typeface="Arial"/>
              </a:rPr>
              <a:t>Understand the FHS</a:t>
            </a:r>
            <a:endParaRPr sz="2800" b="0" i="0" u="none" strike="noStrike" cap="none">
              <a:solidFill>
                <a:srgbClr val="FFFF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animEffect transition="in" filter="fade">
                                      <p:cBhvr>
                                        <p:cTn id="7" dur="2000"/>
                                        <p:tgtEl>
                                          <p:spTgt spid="5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6">
                                            <p:txEl>
                                              <p:pRg st="1" end="1"/>
                                            </p:txEl>
                                          </p:spTgt>
                                        </p:tgtEl>
                                        <p:attrNameLst>
                                          <p:attrName>style.visibility</p:attrName>
                                        </p:attrNameLst>
                                      </p:cBhvr>
                                      <p:to>
                                        <p:strVal val="visible"/>
                                      </p:to>
                                    </p:set>
                                    <p:animEffect transition="in" filter="fade">
                                      <p:cBhvr>
                                        <p:cTn id="12" dur="2000"/>
                                        <p:tgtEl>
                                          <p:spTgt spid="5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6">
                                            <p:txEl>
                                              <p:pRg st="2" end="2"/>
                                            </p:txEl>
                                          </p:spTgt>
                                        </p:tgtEl>
                                        <p:attrNameLst>
                                          <p:attrName>style.visibility</p:attrName>
                                        </p:attrNameLst>
                                      </p:cBhvr>
                                      <p:to>
                                        <p:strVal val="visible"/>
                                      </p:to>
                                    </p:set>
                                    <p:animEffect transition="in" filter="fade">
                                      <p:cBhvr>
                                        <p:cTn id="17" dur="2000"/>
                                        <p:tgtEl>
                                          <p:spTgt spid="5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6">
                                            <p:txEl>
                                              <p:pRg st="3" end="3"/>
                                            </p:txEl>
                                          </p:spTgt>
                                        </p:tgtEl>
                                        <p:attrNameLst>
                                          <p:attrName>style.visibility</p:attrName>
                                        </p:attrNameLst>
                                      </p:cBhvr>
                                      <p:to>
                                        <p:strVal val="visible"/>
                                      </p:to>
                                    </p:set>
                                    <p:animEffect transition="in" filter="fade">
                                      <p:cBhvr>
                                        <p:cTn id="22" dur="2000"/>
                                        <p:tgtEl>
                                          <p:spTgt spid="5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6">
                                            <p:txEl>
                                              <p:pRg st="4" end="4"/>
                                            </p:txEl>
                                          </p:spTgt>
                                        </p:tgtEl>
                                        <p:attrNameLst>
                                          <p:attrName>style.visibility</p:attrName>
                                        </p:attrNameLst>
                                      </p:cBhvr>
                                      <p:to>
                                        <p:strVal val="visible"/>
                                      </p:to>
                                    </p:set>
                                    <p:animEffect transition="in" filter="fade">
                                      <p:cBhvr>
                                        <p:cTn id="27" dur="2000"/>
                                        <p:tgtEl>
                                          <p:spTgt spid="5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6">
                                            <p:txEl>
                                              <p:pRg st="5" end="5"/>
                                            </p:txEl>
                                          </p:spTgt>
                                        </p:tgtEl>
                                        <p:attrNameLst>
                                          <p:attrName>style.visibility</p:attrName>
                                        </p:attrNameLst>
                                      </p:cBhvr>
                                      <p:to>
                                        <p:strVal val="visible"/>
                                      </p:to>
                                    </p:set>
                                    <p:animEffect transition="in" filter="fade">
                                      <p:cBhvr>
                                        <p:cTn id="32" dur="2000"/>
                                        <p:tgtEl>
                                          <p:spTgt spid="56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66">
                                            <p:txEl>
                                              <p:pRg st="6" end="6"/>
                                            </p:txEl>
                                          </p:spTgt>
                                        </p:tgtEl>
                                        <p:attrNameLst>
                                          <p:attrName>style.visibility</p:attrName>
                                        </p:attrNameLst>
                                      </p:cBhvr>
                                      <p:to>
                                        <p:strVal val="visible"/>
                                      </p:to>
                                    </p:set>
                                    <p:animEffect transition="in" filter="fade">
                                      <p:cBhvr>
                                        <p:cTn id="37" dur="2000"/>
                                        <p:tgtEl>
                                          <p:spTgt spid="56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66">
                                            <p:txEl>
                                              <p:pRg st="7" end="7"/>
                                            </p:txEl>
                                          </p:spTgt>
                                        </p:tgtEl>
                                        <p:attrNameLst>
                                          <p:attrName>style.visibility</p:attrName>
                                        </p:attrNameLst>
                                      </p:cBhvr>
                                      <p:to>
                                        <p:strVal val="visible"/>
                                      </p:to>
                                    </p:set>
                                    <p:animEffect transition="in" filter="fade">
                                      <p:cBhvr>
                                        <p:cTn id="42" dur="2000"/>
                                        <p:tgtEl>
                                          <p:spTgt spid="56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66">
                                            <p:txEl>
                                              <p:pRg st="8" end="8"/>
                                            </p:txEl>
                                          </p:spTgt>
                                        </p:tgtEl>
                                        <p:attrNameLst>
                                          <p:attrName>style.visibility</p:attrName>
                                        </p:attrNameLst>
                                      </p:cBhvr>
                                      <p:to>
                                        <p:strVal val="visible"/>
                                      </p:to>
                                    </p:set>
                                    <p:animEffect transition="in" filter="fade">
                                      <p:cBhvr>
                                        <p:cTn id="47" dur="2000"/>
                                        <p:tgtEl>
                                          <p:spTgt spid="56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6">
                                            <p:txEl>
                                              <p:pRg st="9" end="9"/>
                                            </p:txEl>
                                          </p:spTgt>
                                        </p:tgtEl>
                                        <p:attrNameLst>
                                          <p:attrName>style.visibility</p:attrName>
                                        </p:attrNameLst>
                                      </p:cBhvr>
                                      <p:to>
                                        <p:strVal val="visible"/>
                                      </p:to>
                                    </p:set>
                                    <p:animEffect transition="in" filter="fade">
                                      <p:cBhvr>
                                        <p:cTn id="52" dur="2000"/>
                                        <p:tgtEl>
                                          <p:spTgt spid="56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66">
                                            <p:txEl>
                                              <p:pRg st="10" end="10"/>
                                            </p:txEl>
                                          </p:spTgt>
                                        </p:tgtEl>
                                        <p:attrNameLst>
                                          <p:attrName>style.visibility</p:attrName>
                                        </p:attrNameLst>
                                      </p:cBhvr>
                                      <p:to>
                                        <p:strVal val="visible"/>
                                      </p:to>
                                    </p:set>
                                    <p:animEffect transition="in" filter="fade">
                                      <p:cBhvr>
                                        <p:cTn id="57" dur="2000"/>
                                        <p:tgtEl>
                                          <p:spTgt spid="56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Be reminded …</a:t>
            </a:r>
            <a:endParaRPr b="1">
              <a:solidFill>
                <a:schemeClr val="dk1"/>
              </a:solidFill>
            </a:endParaRPr>
          </a:p>
        </p:txBody>
      </p:sp>
      <p:sp>
        <p:nvSpPr>
          <p:cNvPr id="574" name="Google Shape;574;p77"/>
          <p:cNvSpPr txBox="1">
            <a:spLocks noGrp="1"/>
          </p:cNvSpPr>
          <p:nvPr>
            <p:ph type="body" idx="1"/>
          </p:nvPr>
        </p:nvSpPr>
        <p:spPr>
          <a:xfrm>
            <a:off x="677334" y="1160059"/>
            <a:ext cx="9714907" cy="544773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Windows separates directories using back slash(“\”) while  different LINUX uses </a:t>
            </a:r>
            <a:r>
              <a:rPr lang="en-US" sz="2800">
                <a:solidFill>
                  <a:srgbClr val="FF0000"/>
                </a:solidFill>
              </a:rPr>
              <a:t>forward slash (“/”).</a:t>
            </a:r>
            <a:endParaRPr sz="2800"/>
          </a:p>
          <a:p>
            <a:pPr marL="342900" lvl="0" indent="-342900" algn="l" rtl="0">
              <a:lnSpc>
                <a:spcPct val="100000"/>
              </a:lnSpc>
              <a:spcBef>
                <a:spcPts val="1000"/>
              </a:spcBef>
              <a:spcAft>
                <a:spcPts val="0"/>
              </a:spcAft>
              <a:buSzPts val="2240"/>
              <a:buChar char="►"/>
            </a:pPr>
            <a:r>
              <a:rPr lang="en-US" sz="2800"/>
              <a:t>LINUX is </a:t>
            </a:r>
            <a:r>
              <a:rPr lang="en-US" sz="2800">
                <a:solidFill>
                  <a:srgbClr val="FF0000"/>
                </a:solidFill>
              </a:rPr>
              <a:t>case sensitive </a:t>
            </a:r>
            <a:r>
              <a:rPr lang="en-US" sz="2800"/>
              <a:t>while Windows is not.</a:t>
            </a:r>
            <a:endParaRPr/>
          </a:p>
          <a:p>
            <a:pPr marL="342900" lvl="0" indent="-342900" algn="l" rtl="0">
              <a:lnSpc>
                <a:spcPct val="100000"/>
              </a:lnSpc>
              <a:spcBef>
                <a:spcPts val="1000"/>
              </a:spcBef>
              <a:spcAft>
                <a:spcPts val="0"/>
              </a:spcAft>
              <a:buSzPts val="1920"/>
              <a:buNone/>
            </a:pPr>
            <a:r>
              <a:rPr lang="en-US" sz="2400">
                <a:solidFill>
                  <a:srgbClr val="0000FF"/>
                </a:solidFill>
              </a:rPr>
              <a:t>E.g. As such it is possible to have two or more files and directories with the same name but letters of different case.</a:t>
            </a:r>
            <a:endParaRPr sz="2400">
              <a:solidFill>
                <a:srgbClr val="0000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Be reminded …</a:t>
            </a:r>
            <a:endParaRPr b="1">
              <a:solidFill>
                <a:schemeClr val="dk1"/>
              </a:solidFill>
            </a:endParaRPr>
          </a:p>
        </p:txBody>
      </p:sp>
      <p:sp>
        <p:nvSpPr>
          <p:cNvPr id="580" name="Google Shape;580;p78"/>
          <p:cNvSpPr txBox="1">
            <a:spLocks noGrp="1"/>
          </p:cNvSpPr>
          <p:nvPr>
            <p:ph type="body" idx="1"/>
          </p:nvPr>
        </p:nvSpPr>
        <p:spPr>
          <a:xfrm>
            <a:off x="1524000" y="609600"/>
            <a:ext cx="8991600" cy="59436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072"/>
              <a:buNone/>
            </a:pPr>
            <a:endParaRPr sz="2590"/>
          </a:p>
          <a:p>
            <a:pPr marL="342900" lvl="0" indent="-342900" algn="l" rtl="0">
              <a:lnSpc>
                <a:spcPct val="90000"/>
              </a:lnSpc>
              <a:spcBef>
                <a:spcPts val="1000"/>
              </a:spcBef>
              <a:spcAft>
                <a:spcPts val="0"/>
              </a:spcAft>
              <a:buSzPts val="2072"/>
              <a:buChar char="►"/>
            </a:pPr>
            <a:r>
              <a:rPr lang="en-US" sz="2590"/>
              <a:t> </a:t>
            </a:r>
            <a:r>
              <a:rPr lang="en-US" sz="2590">
                <a:solidFill>
                  <a:srgbClr val="FF0000"/>
                </a:solidFill>
              </a:rPr>
              <a:t>Spaces</a:t>
            </a:r>
            <a:r>
              <a:rPr lang="en-US" sz="2590"/>
              <a:t> are critical in LINUX.</a:t>
            </a:r>
            <a:endParaRPr/>
          </a:p>
          <a:p>
            <a:pPr marL="342900" lvl="0" indent="-342900" algn="l" rtl="0">
              <a:lnSpc>
                <a:spcPct val="90000"/>
              </a:lnSpc>
              <a:spcBef>
                <a:spcPts val="1000"/>
              </a:spcBef>
              <a:spcAft>
                <a:spcPts val="0"/>
              </a:spcAft>
              <a:buSzPts val="1776"/>
              <a:buNone/>
            </a:pPr>
            <a:r>
              <a:rPr lang="en-US" sz="2220">
                <a:solidFill>
                  <a:srgbClr val="0000FF"/>
                </a:solidFill>
              </a:rPr>
              <a:t>E.g.</a:t>
            </a:r>
            <a:r>
              <a:rPr lang="en-US" sz="2590"/>
              <a:t> </a:t>
            </a:r>
            <a:r>
              <a:rPr lang="en-US" sz="2220">
                <a:solidFill>
                  <a:srgbClr val="0000FF"/>
                </a:solidFill>
              </a:rPr>
              <a:t>Spaces in file and directory names are perfectly valid but we need to be a little careful with them.</a:t>
            </a:r>
            <a:r>
              <a:rPr lang="en-US" sz="2590">
                <a:solidFill>
                  <a:srgbClr val="0000FF"/>
                </a:solidFill>
              </a:rPr>
              <a:t> </a:t>
            </a:r>
            <a:endParaRPr/>
          </a:p>
          <a:p>
            <a:pPr marL="342900" lvl="0" indent="-342900" algn="l" rtl="0">
              <a:lnSpc>
                <a:spcPct val="90000"/>
              </a:lnSpc>
              <a:spcBef>
                <a:spcPts val="1000"/>
              </a:spcBef>
              <a:spcAft>
                <a:spcPts val="0"/>
              </a:spcAft>
              <a:buSzPts val="1776"/>
              <a:buNone/>
            </a:pPr>
            <a:r>
              <a:rPr lang="en-US" sz="2220"/>
              <a:t>If we wanted to move into a directory called </a:t>
            </a:r>
            <a:r>
              <a:rPr lang="en-US" sz="2220" b="1"/>
              <a:t>Holiday Photos</a:t>
            </a:r>
            <a:r>
              <a:rPr lang="en-US" sz="2220"/>
              <a:t> </a:t>
            </a:r>
            <a:endParaRPr/>
          </a:p>
          <a:p>
            <a:pPr marL="342900" lvl="0" indent="-342900" algn="l" rtl="0">
              <a:lnSpc>
                <a:spcPct val="90000"/>
              </a:lnSpc>
              <a:spcBef>
                <a:spcPts val="1000"/>
              </a:spcBef>
              <a:spcAft>
                <a:spcPts val="0"/>
              </a:spcAft>
              <a:buSzPts val="1776"/>
              <a:buNone/>
            </a:pPr>
            <a:r>
              <a:rPr lang="en-US" sz="2220">
                <a:solidFill>
                  <a:srgbClr val="0000FF"/>
                </a:solidFill>
              </a:rPr>
              <a:t>cd Holiday Photos   🡪 this will not work</a:t>
            </a:r>
            <a:endParaRPr/>
          </a:p>
          <a:p>
            <a:pPr marL="342900" lvl="0" indent="-342900" algn="l" rtl="0">
              <a:lnSpc>
                <a:spcPct val="90000"/>
              </a:lnSpc>
              <a:spcBef>
                <a:spcPts val="1000"/>
              </a:spcBef>
              <a:spcAft>
                <a:spcPts val="0"/>
              </a:spcAft>
              <a:buSzPts val="1776"/>
              <a:buNone/>
            </a:pPr>
            <a:r>
              <a:rPr lang="en-US" sz="2220">
                <a:solidFill>
                  <a:srgbClr val="0000FF"/>
                </a:solidFill>
              </a:rPr>
              <a:t>cd “Holiday Photos”  🡪 this will work</a:t>
            </a:r>
            <a:endParaRPr/>
          </a:p>
          <a:p>
            <a:pPr marL="342900" lvl="0" indent="-342900" algn="l" rtl="0">
              <a:lnSpc>
                <a:spcPct val="90000"/>
              </a:lnSpc>
              <a:spcBef>
                <a:spcPts val="1000"/>
              </a:spcBef>
              <a:spcAft>
                <a:spcPts val="0"/>
              </a:spcAft>
              <a:buSzPts val="1776"/>
              <a:buNone/>
            </a:pPr>
            <a:r>
              <a:rPr lang="en-US" sz="2220">
                <a:solidFill>
                  <a:srgbClr val="0000FF"/>
                </a:solidFill>
              </a:rPr>
              <a:t>cd ‘Holiday Photos’ 🡪 this will work</a:t>
            </a:r>
            <a:endParaRPr sz="2220">
              <a:solidFill>
                <a:srgbClr val="0000FF"/>
              </a:solidFill>
            </a:endParaRPr>
          </a:p>
          <a:p>
            <a:pPr marL="342900" lvl="0" indent="-342900" algn="l" rtl="0">
              <a:lnSpc>
                <a:spcPct val="90000"/>
              </a:lnSpc>
              <a:spcBef>
                <a:spcPts val="1000"/>
              </a:spcBef>
              <a:spcAft>
                <a:spcPts val="0"/>
              </a:spcAft>
              <a:buSzPts val="2072"/>
              <a:buChar char="►"/>
            </a:pPr>
            <a:r>
              <a:rPr lang="en-US" sz="2590"/>
              <a:t>Windows uses a volume-based file hierarchy while LINUX uses a </a:t>
            </a:r>
            <a:r>
              <a:rPr lang="en-US" sz="2590">
                <a:solidFill>
                  <a:srgbClr val="FF0000"/>
                </a:solidFill>
              </a:rPr>
              <a:t>unified scheme</a:t>
            </a:r>
            <a:r>
              <a:rPr lang="en-US" sz="2590"/>
              <a:t>.</a:t>
            </a:r>
            <a:endParaRPr/>
          </a:p>
          <a:p>
            <a:pPr marL="0" lvl="0" indent="0" algn="l" rtl="0">
              <a:lnSpc>
                <a:spcPct val="90000"/>
              </a:lnSpc>
              <a:spcBef>
                <a:spcPts val="1000"/>
              </a:spcBef>
              <a:spcAft>
                <a:spcPts val="0"/>
              </a:spcAft>
              <a:buSzPts val="1776"/>
              <a:buNone/>
            </a:pPr>
            <a:r>
              <a:rPr lang="en-US" sz="2220">
                <a:solidFill>
                  <a:srgbClr val="0000FF"/>
                </a:solidFill>
              </a:rPr>
              <a:t>E.g. Windows uses letters of the alphabet to represent different devices and different hard disk partitions. eg: c: , d: , e: etc.. while in linux " / " is the main directory (so called root directory as the top most layer of the linux file system).</a:t>
            </a:r>
            <a:endParaRPr/>
          </a:p>
          <a:p>
            <a:pPr marL="0" lvl="0" indent="0" algn="l" rtl="0">
              <a:lnSpc>
                <a:spcPct val="90000"/>
              </a:lnSpc>
              <a:spcBef>
                <a:spcPts val="1000"/>
              </a:spcBef>
              <a:spcAft>
                <a:spcPts val="0"/>
              </a:spcAft>
              <a:buSzPts val="2072"/>
              <a:buNone/>
            </a:pPr>
            <a:endParaRPr sz="259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Viewing Files and Directories: File Types</a:t>
            </a:r>
            <a:endParaRPr/>
          </a:p>
        </p:txBody>
      </p:sp>
      <p:sp>
        <p:nvSpPr>
          <p:cNvPr id="586" name="Google Shape;586;p79"/>
          <p:cNvSpPr txBox="1">
            <a:spLocks noGrp="1"/>
          </p:cNvSpPr>
          <p:nvPr>
            <p:ph type="body" idx="1"/>
          </p:nvPr>
        </p:nvSpPr>
        <p:spPr>
          <a:xfrm>
            <a:off x="677334" y="2160589"/>
            <a:ext cx="10364046"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Text files: store information in a readable text format, contain configuration information</a:t>
            </a:r>
            <a:endParaRPr/>
          </a:p>
          <a:p>
            <a:pPr marL="342900" lvl="0" indent="-342900" algn="l" rtl="0">
              <a:lnSpc>
                <a:spcPct val="100000"/>
              </a:lnSpc>
              <a:spcBef>
                <a:spcPts val="1000"/>
              </a:spcBef>
              <a:spcAft>
                <a:spcPts val="0"/>
              </a:spcAft>
              <a:buSzPts val="2240"/>
              <a:buChar char="►"/>
            </a:pPr>
            <a:r>
              <a:rPr lang="en-US" sz="2800"/>
              <a:t>Binary/Executable program files: store information associated with executable programs</a:t>
            </a:r>
            <a:endParaRPr/>
          </a:p>
          <a:p>
            <a:pPr marL="342900" lvl="0" indent="-342900" algn="l" rtl="0">
              <a:lnSpc>
                <a:spcPct val="100000"/>
              </a:lnSpc>
              <a:spcBef>
                <a:spcPts val="1000"/>
              </a:spcBef>
              <a:spcAft>
                <a:spcPts val="0"/>
              </a:spcAft>
              <a:buSzPts val="2240"/>
              <a:buChar char="►"/>
            </a:pPr>
            <a:r>
              <a:rPr lang="en-US" sz="2800"/>
              <a:t>Directory files: serve as placeholders to organize other files</a:t>
            </a:r>
            <a:endParaRPr/>
          </a:p>
        </p:txBody>
      </p:sp>
      <p:sp>
        <p:nvSpPr>
          <p:cNvPr id="587" name="Google Shape;587;p79"/>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55</a:t>
            </a:fld>
            <a:endParaRPr sz="2000">
              <a:solidFill>
                <a:srgbClr val="222222"/>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Viewing Files and Directories: File Types (continued)</a:t>
            </a:r>
            <a:endParaRPr/>
          </a:p>
        </p:txBody>
      </p:sp>
      <p:sp>
        <p:nvSpPr>
          <p:cNvPr id="593" name="Google Shape;593;p8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Linked files: associated with another file</a:t>
            </a:r>
            <a:endParaRPr/>
          </a:p>
          <a:p>
            <a:pPr marL="342900" lvl="0" indent="-342900" algn="l" rtl="0">
              <a:lnSpc>
                <a:spcPct val="100000"/>
              </a:lnSpc>
              <a:spcBef>
                <a:spcPts val="1000"/>
              </a:spcBef>
              <a:spcAft>
                <a:spcPts val="0"/>
              </a:spcAft>
              <a:buSzPts val="2240"/>
              <a:buChar char="►"/>
            </a:pPr>
            <a:r>
              <a:rPr lang="en-US" sz="2800"/>
              <a:t>Special device files: represent system devices</a:t>
            </a:r>
            <a:endParaRPr/>
          </a:p>
          <a:p>
            <a:pPr marL="342900" lvl="0" indent="-342900" algn="l" rtl="0">
              <a:lnSpc>
                <a:spcPct val="100000"/>
              </a:lnSpc>
              <a:spcBef>
                <a:spcPts val="1000"/>
              </a:spcBef>
              <a:spcAft>
                <a:spcPts val="0"/>
              </a:spcAft>
              <a:buSzPts val="2240"/>
              <a:buChar char="►"/>
            </a:pPr>
            <a:r>
              <a:rPr lang="en-US" sz="2800"/>
              <a:t>Named pipes: identify channel that passes information between processes</a:t>
            </a:r>
            <a:endParaRPr/>
          </a:p>
          <a:p>
            <a:pPr marL="342900" lvl="0" indent="-342900" algn="l" rtl="0">
              <a:lnSpc>
                <a:spcPct val="100000"/>
              </a:lnSpc>
              <a:spcBef>
                <a:spcPts val="1000"/>
              </a:spcBef>
              <a:spcAft>
                <a:spcPts val="0"/>
              </a:spcAft>
              <a:buSzPts val="2240"/>
              <a:buChar char="►"/>
            </a:pPr>
            <a:r>
              <a:rPr lang="en-US" sz="2800"/>
              <a:t>Socket files: allow a process on another computer to write to a local file</a:t>
            </a:r>
            <a:endParaRPr/>
          </a:p>
          <a:p>
            <a:pPr marL="342900" lvl="0" indent="-200660" algn="l" rtl="0">
              <a:lnSpc>
                <a:spcPct val="100000"/>
              </a:lnSpc>
              <a:spcBef>
                <a:spcPts val="1000"/>
              </a:spcBef>
              <a:spcAft>
                <a:spcPts val="0"/>
              </a:spcAft>
              <a:buSzPts val="2240"/>
              <a:buNone/>
            </a:pPr>
            <a:endParaRPr sz="2800"/>
          </a:p>
        </p:txBody>
      </p:sp>
      <p:sp>
        <p:nvSpPr>
          <p:cNvPr id="594" name="Google Shape;594;p80"/>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56</a:t>
            </a:fld>
            <a:endParaRPr sz="2000">
              <a:solidFill>
                <a:srgbClr val="222222"/>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1"/>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57</a:t>
            </a:fld>
            <a:endParaRPr sz="2000">
              <a:solidFill>
                <a:srgbClr val="222222"/>
              </a:solidFill>
              <a:latin typeface="Arial"/>
              <a:ea typeface="Arial"/>
              <a:cs typeface="Arial"/>
              <a:sym typeface="Arial"/>
            </a:endParaRPr>
          </a:p>
        </p:txBody>
      </p:sp>
      <p:sp>
        <p:nvSpPr>
          <p:cNvPr id="600" name="Google Shape;600;p8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Filenames</a:t>
            </a:r>
            <a:endParaRPr/>
          </a:p>
        </p:txBody>
      </p:sp>
      <p:sp>
        <p:nvSpPr>
          <p:cNvPr id="601" name="Google Shape;601;p81"/>
          <p:cNvSpPr txBox="1">
            <a:spLocks noGrp="1"/>
          </p:cNvSpPr>
          <p:nvPr>
            <p:ph type="body" idx="1"/>
          </p:nvPr>
        </p:nvSpPr>
        <p:spPr>
          <a:xfrm>
            <a:off x="677334" y="1440181"/>
            <a:ext cx="10455486" cy="4601182"/>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560"/>
              <a:buChar char="►"/>
            </a:pPr>
            <a:r>
              <a:rPr lang="en-US" sz="3200"/>
              <a:t>Filename: identifier given to a file</a:t>
            </a:r>
            <a:endParaRPr/>
          </a:p>
          <a:p>
            <a:pPr marL="742950" lvl="1" indent="-285750" algn="l" rtl="0">
              <a:lnSpc>
                <a:spcPct val="90000"/>
              </a:lnSpc>
              <a:spcBef>
                <a:spcPts val="1000"/>
              </a:spcBef>
              <a:spcAft>
                <a:spcPts val="0"/>
              </a:spcAft>
              <a:buSzPts val="2240"/>
              <a:buChar char="►"/>
            </a:pPr>
            <a:r>
              <a:rPr lang="en-US" sz="2800"/>
              <a:t>Up to 255 characters</a:t>
            </a:r>
            <a:endParaRPr/>
          </a:p>
          <a:p>
            <a:pPr marL="742950" lvl="1" indent="-285750" algn="l" rtl="0">
              <a:lnSpc>
                <a:spcPct val="90000"/>
              </a:lnSpc>
              <a:spcBef>
                <a:spcPts val="1000"/>
              </a:spcBef>
              <a:spcAft>
                <a:spcPts val="0"/>
              </a:spcAft>
              <a:buSzPts val="2240"/>
              <a:buChar char="►"/>
            </a:pPr>
            <a:r>
              <a:rPr lang="en-US" sz="2800"/>
              <a:t>Can use alphanumeric characters, dash (-), underscore (_), and dot (.) </a:t>
            </a:r>
            <a:endParaRPr/>
          </a:p>
          <a:p>
            <a:pPr marL="342900" lvl="0" indent="-342900" algn="l" rtl="0">
              <a:lnSpc>
                <a:spcPct val="90000"/>
              </a:lnSpc>
              <a:spcBef>
                <a:spcPts val="1000"/>
              </a:spcBef>
              <a:spcAft>
                <a:spcPts val="0"/>
              </a:spcAft>
              <a:buSzPts val="2560"/>
              <a:buChar char="►"/>
            </a:pPr>
            <a:r>
              <a:rPr lang="en-US" sz="3200"/>
              <a:t>Filename extensions: identifiers following a dot (.) at end of filename </a:t>
            </a:r>
            <a:endParaRPr/>
          </a:p>
          <a:p>
            <a:pPr marL="742950" lvl="1" indent="-285750" algn="l" rtl="0">
              <a:lnSpc>
                <a:spcPct val="90000"/>
              </a:lnSpc>
              <a:spcBef>
                <a:spcPts val="1000"/>
              </a:spcBef>
              <a:spcAft>
                <a:spcPts val="0"/>
              </a:spcAft>
              <a:buSzPts val="2240"/>
              <a:buChar char="►"/>
            </a:pPr>
            <a:r>
              <a:rPr lang="en-US" sz="2800"/>
              <a:t>Denote file type</a:t>
            </a:r>
            <a:endParaRPr/>
          </a:p>
          <a:p>
            <a:pPr marL="742950" lvl="1" indent="-285750" algn="l" rtl="0">
              <a:lnSpc>
                <a:spcPct val="100000"/>
              </a:lnSpc>
              <a:spcBef>
                <a:spcPts val="1000"/>
              </a:spcBef>
              <a:spcAft>
                <a:spcPts val="0"/>
              </a:spcAft>
              <a:buSzPts val="2240"/>
              <a:buChar char="►"/>
            </a:pPr>
            <a:r>
              <a:rPr lang="en-US" sz="2800"/>
              <a:t>Most files on Linux do not have filename extensions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58</a:t>
            </a:fld>
            <a:endParaRPr sz="2000">
              <a:solidFill>
                <a:srgbClr val="222222"/>
              </a:solidFill>
              <a:latin typeface="Arial"/>
              <a:ea typeface="Arial"/>
              <a:cs typeface="Arial"/>
              <a:sym typeface="Arial"/>
            </a:endParaRPr>
          </a:p>
        </p:txBody>
      </p:sp>
      <p:sp>
        <p:nvSpPr>
          <p:cNvPr id="607" name="Google Shape;607;p82"/>
          <p:cNvSpPr txBox="1"/>
          <p:nvPr/>
        </p:nvSpPr>
        <p:spPr>
          <a:xfrm>
            <a:off x="3826140" y="6223924"/>
            <a:ext cx="5486400" cy="427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Common filename extensions</a:t>
            </a:r>
            <a:endParaRPr sz="1400" b="0" i="0" u="none" strike="noStrike" cap="none">
              <a:solidFill>
                <a:srgbClr val="000000"/>
              </a:solidFill>
              <a:latin typeface="Arial"/>
              <a:ea typeface="Arial"/>
              <a:cs typeface="Arial"/>
              <a:sym typeface="Arial"/>
            </a:endParaRPr>
          </a:p>
        </p:txBody>
      </p:sp>
      <p:pic>
        <p:nvPicPr>
          <p:cNvPr id="608" name="Google Shape;608;p82"/>
          <p:cNvPicPr preferRelativeResize="0"/>
          <p:nvPr/>
        </p:nvPicPr>
        <p:blipFill rotWithShape="1">
          <a:blip r:embed="rId3">
            <a:alphaModFix/>
          </a:blip>
          <a:srcRect/>
          <a:stretch/>
        </p:blipFill>
        <p:spPr>
          <a:xfrm>
            <a:off x="677334" y="762000"/>
            <a:ext cx="10844105" cy="54619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3"/>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59</a:t>
            </a:fld>
            <a:endParaRPr sz="2000">
              <a:solidFill>
                <a:srgbClr val="222222"/>
              </a:solidFill>
              <a:latin typeface="Arial"/>
              <a:ea typeface="Arial"/>
              <a:cs typeface="Arial"/>
              <a:sym typeface="Arial"/>
            </a:endParaRPr>
          </a:p>
        </p:txBody>
      </p:sp>
      <p:sp>
        <p:nvSpPr>
          <p:cNvPr id="614" name="Google Shape;614;p83"/>
          <p:cNvSpPr txBox="1">
            <a:spLocks noGrp="1"/>
          </p:cNvSpPr>
          <p:nvPr>
            <p:ph type="title"/>
          </p:nvPr>
        </p:nvSpPr>
        <p:spPr>
          <a:xfrm>
            <a:off x="677334" y="142241"/>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Changing Directories</a:t>
            </a:r>
            <a:endParaRPr/>
          </a:p>
        </p:txBody>
      </p:sp>
      <p:sp>
        <p:nvSpPr>
          <p:cNvPr id="615" name="Google Shape;615;p83"/>
          <p:cNvSpPr txBox="1">
            <a:spLocks noGrp="1"/>
          </p:cNvSpPr>
          <p:nvPr>
            <p:ph type="body" idx="1"/>
          </p:nvPr>
        </p:nvSpPr>
        <p:spPr>
          <a:xfrm>
            <a:off x="342900" y="891540"/>
            <a:ext cx="11178540" cy="551494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Home directory: unique to each user</a:t>
            </a:r>
            <a:endParaRPr/>
          </a:p>
          <a:p>
            <a:pPr marL="742950" lvl="1" indent="-285750" algn="l" rtl="0">
              <a:lnSpc>
                <a:spcPct val="100000"/>
              </a:lnSpc>
              <a:spcBef>
                <a:spcPts val="1000"/>
              </a:spcBef>
              <a:spcAft>
                <a:spcPts val="0"/>
              </a:spcAft>
              <a:buSzPts val="2240"/>
              <a:buFont typeface="Arial"/>
              <a:buChar char="•"/>
            </a:pPr>
            <a:r>
              <a:rPr lang="en-US" sz="2800" b="1">
                <a:solidFill>
                  <a:srgbClr val="FF0000"/>
                </a:solidFill>
              </a:rPr>
              <a:t>~</a:t>
            </a:r>
            <a:r>
              <a:rPr lang="en-US" sz="2800"/>
              <a:t> metacharacter used to refer to home directory</a:t>
            </a:r>
            <a:endParaRPr/>
          </a:p>
          <a:p>
            <a:pPr marL="342900" lvl="0" indent="-342900" algn="l" rtl="0">
              <a:lnSpc>
                <a:spcPct val="100000"/>
              </a:lnSpc>
              <a:spcBef>
                <a:spcPts val="1000"/>
              </a:spcBef>
              <a:spcAft>
                <a:spcPts val="0"/>
              </a:spcAft>
              <a:buSzPts val="2240"/>
              <a:buChar char="►"/>
            </a:pPr>
            <a:r>
              <a:rPr lang="en-US" sz="2800">
                <a:solidFill>
                  <a:srgbClr val="FF0000"/>
                </a:solidFill>
              </a:rPr>
              <a:t>pwd</a:t>
            </a:r>
            <a:r>
              <a:rPr lang="en-US" sz="2800"/>
              <a:t> (print working directory) command: displays current directory in the directory tree</a:t>
            </a:r>
            <a:endParaRPr/>
          </a:p>
          <a:p>
            <a:pPr marL="342900" lvl="0" indent="-342900" algn="l" rtl="0">
              <a:lnSpc>
                <a:spcPct val="100000"/>
              </a:lnSpc>
              <a:spcBef>
                <a:spcPts val="1000"/>
              </a:spcBef>
              <a:spcAft>
                <a:spcPts val="0"/>
              </a:spcAft>
              <a:buSzPts val="2240"/>
              <a:buChar char="►"/>
            </a:pPr>
            <a:r>
              <a:rPr lang="en-US" sz="2800">
                <a:solidFill>
                  <a:srgbClr val="FF0000"/>
                </a:solidFill>
              </a:rPr>
              <a:t>cd</a:t>
            </a:r>
            <a:r>
              <a:rPr lang="en-US" sz="2800"/>
              <a:t> (change directory) command: change the current directory in the directory tree </a:t>
            </a:r>
            <a:endParaRPr/>
          </a:p>
          <a:p>
            <a:pPr marL="742950" lvl="1" indent="-285750" algn="l" rtl="0">
              <a:lnSpc>
                <a:spcPct val="100000"/>
              </a:lnSpc>
              <a:spcBef>
                <a:spcPts val="1000"/>
              </a:spcBef>
              <a:spcAft>
                <a:spcPts val="0"/>
              </a:spcAft>
              <a:buSzPts val="2240"/>
              <a:buFont typeface="Arial"/>
              <a:buChar char="•"/>
            </a:pPr>
            <a:r>
              <a:rPr lang="en-US" sz="2800"/>
              <a:t>Argument specifies the destination directory</a:t>
            </a:r>
            <a:endParaRPr/>
          </a:p>
          <a:p>
            <a:pPr marL="342900" lvl="0" indent="-342900" algn="l" rtl="0">
              <a:lnSpc>
                <a:spcPct val="100000"/>
              </a:lnSpc>
              <a:spcBef>
                <a:spcPts val="1000"/>
              </a:spcBef>
              <a:spcAft>
                <a:spcPts val="0"/>
              </a:spcAft>
              <a:buSzPts val="2240"/>
              <a:buChar char="►"/>
            </a:pPr>
            <a:r>
              <a:rPr lang="en-US" sz="2800"/>
              <a:t>Tab-completion: pressing the Tab key fills in remaining characters of a unique filename or directory name</a:t>
            </a:r>
            <a:endParaRPr/>
          </a:p>
          <a:p>
            <a:pPr marL="742950" lvl="1" indent="-285750" algn="l" rtl="0">
              <a:lnSpc>
                <a:spcPct val="100000"/>
              </a:lnSpc>
              <a:spcBef>
                <a:spcPts val="1000"/>
              </a:spcBef>
              <a:spcAft>
                <a:spcPts val="0"/>
              </a:spcAft>
              <a:buSzPts val="1920"/>
              <a:buChar char="►"/>
            </a:pPr>
            <a:r>
              <a:rPr lang="en-US" sz="2400"/>
              <a:t>BASH shell feature</a:t>
            </a:r>
            <a:endParaRPr/>
          </a:p>
          <a:p>
            <a:pPr marL="742950" lvl="1" indent="-285750" algn="l" rtl="0">
              <a:lnSpc>
                <a:spcPct val="100000"/>
              </a:lnSpc>
              <a:spcBef>
                <a:spcPts val="1000"/>
              </a:spcBef>
              <a:spcAft>
                <a:spcPts val="0"/>
              </a:spcAft>
              <a:buSzPts val="1920"/>
              <a:buChar char="►"/>
            </a:pPr>
            <a:r>
              <a:rPr lang="en-US" sz="2400"/>
              <a:t>Alerts user if there is more than one possible match</a:t>
            </a:r>
            <a:endParaRPr/>
          </a:p>
          <a:p>
            <a:pPr marL="342900" lvl="0" indent="-190500" algn="l" rtl="0">
              <a:lnSpc>
                <a:spcPct val="100000"/>
              </a:lnSpc>
              <a:spcBef>
                <a:spcPts val="1000"/>
              </a:spcBef>
              <a:spcAft>
                <a:spcPts val="0"/>
              </a:spcAft>
              <a:buSzPts val="2400"/>
              <a:buFont typeface="Noto Sans Symbols"/>
              <a:buNone/>
            </a:pPr>
            <a:endParaRPr sz="3000"/>
          </a:p>
          <a:p>
            <a:pPr marL="742950" lvl="1" indent="-143509" algn="l" rtl="0">
              <a:lnSpc>
                <a:spcPct val="100000"/>
              </a:lnSpc>
              <a:spcBef>
                <a:spcPts val="1000"/>
              </a:spcBef>
              <a:spcAft>
                <a:spcPts val="0"/>
              </a:spcAft>
              <a:buSzPts val="2240"/>
              <a:buFont typeface="Noto Sans Symbols"/>
              <a:buNone/>
            </a:pP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Open Source versus Closed Source</a:t>
            </a:r>
            <a:endParaRPr b="1">
              <a:solidFill>
                <a:schemeClr val="dk1"/>
              </a:solidFill>
            </a:endParaRPr>
          </a:p>
        </p:txBody>
      </p:sp>
      <p:sp>
        <p:nvSpPr>
          <p:cNvPr id="203" name="Google Shape;203;p27"/>
          <p:cNvSpPr txBox="1">
            <a:spLocks noGrp="1"/>
          </p:cNvSpPr>
          <p:nvPr>
            <p:ph type="body" idx="1"/>
          </p:nvPr>
        </p:nvSpPr>
        <p:spPr>
          <a:xfrm>
            <a:off x="873457" y="1916114"/>
            <a:ext cx="9399257" cy="3817143"/>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SzPts val="2584"/>
              <a:buChar char="►"/>
            </a:pPr>
            <a:r>
              <a:rPr lang="en-US" sz="3230" b="1" u="sng"/>
              <a:t>Open source</a:t>
            </a:r>
            <a:endParaRPr/>
          </a:p>
          <a:p>
            <a:pPr marL="342900" lvl="0" indent="-342900" algn="l" rtl="0">
              <a:lnSpc>
                <a:spcPct val="80000"/>
              </a:lnSpc>
              <a:spcBef>
                <a:spcPts val="1000"/>
              </a:spcBef>
              <a:spcAft>
                <a:spcPts val="0"/>
              </a:spcAft>
              <a:buSzPts val="2584"/>
              <a:buNone/>
            </a:pPr>
            <a:r>
              <a:rPr lang="en-US" sz="3230"/>
              <a:t>	Any program whose </a:t>
            </a:r>
            <a:r>
              <a:rPr lang="en-US" sz="3230">
                <a:solidFill>
                  <a:srgbClr val="FF0000"/>
                </a:solidFill>
              </a:rPr>
              <a:t>source code</a:t>
            </a:r>
            <a:r>
              <a:rPr lang="en-US" sz="3230"/>
              <a:t> is made </a:t>
            </a:r>
            <a:r>
              <a:rPr lang="en-US" sz="3230">
                <a:solidFill>
                  <a:srgbClr val="FF0000"/>
                </a:solidFill>
              </a:rPr>
              <a:t>freely available / accessible for use </a:t>
            </a:r>
            <a:r>
              <a:rPr lang="en-US" sz="3230">
                <a:solidFill>
                  <a:schemeClr val="dk1"/>
                </a:solidFill>
              </a:rPr>
              <a:t>or</a:t>
            </a:r>
            <a:r>
              <a:rPr lang="en-US" sz="3230">
                <a:solidFill>
                  <a:srgbClr val="FF0000"/>
                </a:solidFill>
              </a:rPr>
              <a:t> modification.</a:t>
            </a:r>
            <a:endParaRPr/>
          </a:p>
          <a:p>
            <a:pPr marL="342900" lvl="0" indent="-178816" algn="l" rtl="0">
              <a:lnSpc>
                <a:spcPct val="80000"/>
              </a:lnSpc>
              <a:spcBef>
                <a:spcPts val="1000"/>
              </a:spcBef>
              <a:spcAft>
                <a:spcPts val="0"/>
              </a:spcAft>
              <a:buSzPts val="2584"/>
              <a:buNone/>
            </a:pPr>
            <a:endParaRPr sz="3230" b="1" u="sng"/>
          </a:p>
          <a:p>
            <a:pPr marL="342900" lvl="0" indent="-342900" algn="l" rtl="0">
              <a:lnSpc>
                <a:spcPct val="80000"/>
              </a:lnSpc>
              <a:spcBef>
                <a:spcPts val="1000"/>
              </a:spcBef>
              <a:spcAft>
                <a:spcPts val="0"/>
              </a:spcAft>
              <a:buSzPts val="2584"/>
              <a:buChar char="►"/>
            </a:pPr>
            <a:r>
              <a:rPr lang="en-US" sz="3230" b="1" u="sng"/>
              <a:t>Closed source</a:t>
            </a:r>
            <a:endParaRPr/>
          </a:p>
          <a:p>
            <a:pPr marL="342900" lvl="0" indent="-342900" algn="l" rtl="0">
              <a:lnSpc>
                <a:spcPct val="80000"/>
              </a:lnSpc>
              <a:spcBef>
                <a:spcPts val="1000"/>
              </a:spcBef>
              <a:spcAft>
                <a:spcPts val="0"/>
              </a:spcAft>
              <a:buSzPts val="2584"/>
              <a:buNone/>
            </a:pPr>
            <a:r>
              <a:rPr lang="en-US" sz="3230"/>
              <a:t>	The program source code is </a:t>
            </a:r>
            <a:r>
              <a:rPr lang="en-US" sz="3230">
                <a:solidFill>
                  <a:srgbClr val="FF0000"/>
                </a:solidFill>
              </a:rPr>
              <a:t>not released to the public</a:t>
            </a:r>
            <a:r>
              <a:rPr lang="en-US" sz="3230"/>
              <a:t>.</a:t>
            </a:r>
            <a:r>
              <a:rPr lang="en-US" sz="3230">
                <a:solidFill>
                  <a:srgbClr val="FF0000"/>
                </a:solidFill>
              </a:rPr>
              <a:t> </a:t>
            </a:r>
            <a:r>
              <a:rPr lang="en-US" sz="3230"/>
              <a:t>Closed source software usually appears in the form of compiled executable state.</a:t>
            </a:r>
            <a:endParaRPr sz="3230" u="sng"/>
          </a:p>
          <a:p>
            <a:pPr marL="342900" lvl="0" indent="-239268" algn="l" rtl="0">
              <a:lnSpc>
                <a:spcPct val="80000"/>
              </a:lnSpc>
              <a:spcBef>
                <a:spcPts val="1000"/>
              </a:spcBef>
              <a:spcAft>
                <a:spcPts val="0"/>
              </a:spcAft>
              <a:buSzPts val="1632"/>
              <a:buNone/>
            </a:pPr>
            <a:endParaRPr sz="2040"/>
          </a:p>
          <a:p>
            <a:pPr marL="342900" lvl="0" indent="-342900" algn="l" rtl="0">
              <a:lnSpc>
                <a:spcPct val="80000"/>
              </a:lnSpc>
              <a:spcBef>
                <a:spcPts val="1000"/>
              </a:spcBef>
              <a:spcAft>
                <a:spcPts val="0"/>
              </a:spcAft>
              <a:buSzPts val="1632"/>
              <a:buNone/>
            </a:pPr>
            <a:endParaRPr sz="204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4"/>
          <p:cNvSpPr txBox="1">
            <a:spLocks noGrp="1"/>
          </p:cNvSpPr>
          <p:nvPr>
            <p:ph type="title"/>
          </p:nvPr>
        </p:nvSpPr>
        <p:spPr>
          <a:xfrm>
            <a:off x="677334" y="276861"/>
            <a:ext cx="8596668" cy="8432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a:p>
        </p:txBody>
      </p:sp>
      <p:sp>
        <p:nvSpPr>
          <p:cNvPr id="621" name="Google Shape;621;p84"/>
          <p:cNvSpPr txBox="1">
            <a:spLocks noGrp="1"/>
          </p:cNvSpPr>
          <p:nvPr>
            <p:ph type="body" idx="1"/>
          </p:nvPr>
        </p:nvSpPr>
        <p:spPr>
          <a:xfrm>
            <a:off x="677334" y="937261"/>
            <a:ext cx="11064239" cy="3907756"/>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880"/>
              <a:buChar char="►"/>
            </a:pPr>
            <a:r>
              <a:rPr lang="en-US" sz="3600">
                <a:latin typeface="Arial"/>
                <a:ea typeface="Arial"/>
                <a:cs typeface="Arial"/>
                <a:sym typeface="Arial"/>
              </a:rPr>
              <a:t>Directories navigation</a:t>
            </a:r>
            <a:endParaRPr/>
          </a:p>
          <a:p>
            <a:pPr marL="342900" lvl="0" indent="-342900" algn="l" rtl="0">
              <a:lnSpc>
                <a:spcPct val="100000"/>
              </a:lnSpc>
              <a:spcBef>
                <a:spcPts val="1000"/>
              </a:spcBef>
              <a:spcAft>
                <a:spcPts val="0"/>
              </a:spcAft>
              <a:buSzPts val="2880"/>
              <a:buChar char="►"/>
            </a:pPr>
            <a:r>
              <a:rPr lang="en-US" sz="3600">
                <a:latin typeface="Arial"/>
                <a:ea typeface="Arial"/>
                <a:cs typeface="Arial"/>
                <a:sym typeface="Arial"/>
              </a:rPr>
              <a:t>cd command:  </a:t>
            </a:r>
            <a:r>
              <a:rPr lang="en-US" sz="3600"/>
              <a:t>To change / switch directories.</a:t>
            </a:r>
            <a:endParaRPr/>
          </a:p>
          <a:p>
            <a:pPr marL="342900" lvl="0" indent="-160020" algn="l" rtl="0">
              <a:lnSpc>
                <a:spcPct val="100000"/>
              </a:lnSpc>
              <a:spcBef>
                <a:spcPts val="1000"/>
              </a:spcBef>
              <a:spcAft>
                <a:spcPts val="0"/>
              </a:spcAft>
              <a:buSzPts val="2880"/>
              <a:buNone/>
            </a:pPr>
            <a:endParaRPr sz="3600">
              <a:latin typeface="Arial"/>
              <a:ea typeface="Arial"/>
              <a:cs typeface="Arial"/>
              <a:sym typeface="Arial"/>
            </a:endParaRPr>
          </a:p>
        </p:txBody>
      </p:sp>
      <p:graphicFrame>
        <p:nvGraphicFramePr>
          <p:cNvPr id="622" name="Google Shape;622;p84"/>
          <p:cNvGraphicFramePr/>
          <p:nvPr/>
        </p:nvGraphicFramePr>
        <p:xfrm>
          <a:off x="1074420" y="2463802"/>
          <a:ext cx="9921250" cy="4353575"/>
        </p:xfrm>
        <a:graphic>
          <a:graphicData uri="http://schemas.openxmlformats.org/drawingml/2006/table">
            <a:tbl>
              <a:tblPr firstRow="1" bandRow="1">
                <a:noFill/>
                <a:tableStyleId>{C9DE93FA-2E25-400F-9FBD-89434640F52B}</a:tableStyleId>
              </a:tblPr>
              <a:tblGrid>
                <a:gridCol w="2907950">
                  <a:extLst>
                    <a:ext uri="{9D8B030D-6E8A-4147-A177-3AD203B41FA5}">
                      <a16:colId xmlns:a16="http://schemas.microsoft.com/office/drawing/2014/main" val="20000"/>
                    </a:ext>
                  </a:extLst>
                </a:gridCol>
                <a:gridCol w="7013300">
                  <a:extLst>
                    <a:ext uri="{9D8B030D-6E8A-4147-A177-3AD203B41FA5}">
                      <a16:colId xmlns:a16="http://schemas.microsoft.com/office/drawing/2014/main" val="20001"/>
                    </a:ext>
                  </a:extLst>
                </a:gridCol>
              </a:tblGrid>
              <a:tr h="489375">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Command</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Function</a:t>
                      </a:r>
                      <a:endParaRPr sz="2400" u="none" strike="noStrike" cap="none"/>
                    </a:p>
                  </a:txBody>
                  <a:tcPr marL="91450" marR="91450" marT="45725" marB="45725"/>
                </a:tc>
                <a:extLst>
                  <a:ext uri="{0D108BD9-81ED-4DB2-BD59-A6C34878D82A}">
                    <a16:rowId xmlns:a16="http://schemas.microsoft.com/office/drawing/2014/main" val="10000"/>
                  </a:ext>
                </a:extLst>
              </a:tr>
              <a:tr h="489375">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cd</a:t>
                      </a:r>
                      <a:endParaRPr sz="2400" i="1"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Change from any directory to the home directory</a:t>
                      </a:r>
                      <a:endParaRPr sz="1400" u="none" strike="noStrike" cap="none"/>
                    </a:p>
                  </a:txBody>
                  <a:tcPr marL="91450" marR="91450" marT="45725" marB="45725"/>
                </a:tc>
                <a:extLst>
                  <a:ext uri="{0D108BD9-81ED-4DB2-BD59-A6C34878D82A}">
                    <a16:rowId xmlns:a16="http://schemas.microsoft.com/office/drawing/2014/main" val="10001"/>
                  </a:ext>
                </a:extLst>
              </a:tr>
              <a:tr h="1272375">
                <a:tc>
                  <a:txBody>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a:t>cd /home</a:t>
                      </a:r>
                      <a:endParaRPr sz="1400" u="none" strike="noStrike" cap="none"/>
                    </a:p>
                    <a:p>
                      <a:pPr marL="0" marR="0" lvl="0" indent="0" algn="l" rtl="0">
                        <a:lnSpc>
                          <a:spcPct val="100000"/>
                        </a:lnSpc>
                        <a:spcBef>
                          <a:spcPts val="0"/>
                        </a:spcBef>
                        <a:spcAft>
                          <a:spcPts val="0"/>
                        </a:spcAft>
                        <a:buClr>
                          <a:srgbClr val="000000"/>
                        </a:buClr>
                        <a:buSzPts val="2400"/>
                        <a:buFont typeface="Arial"/>
                        <a:buNone/>
                      </a:pPr>
                      <a:endParaRPr sz="2400" i="0" u="none" strike="noStrike" cap="none"/>
                    </a:p>
                    <a:p>
                      <a:pPr marL="0" marR="0" lvl="0" indent="0" algn="l" rtl="0">
                        <a:lnSpc>
                          <a:spcPct val="100000"/>
                        </a:lnSpc>
                        <a:spcBef>
                          <a:spcPts val="0"/>
                        </a:spcBef>
                        <a:spcAft>
                          <a:spcPts val="0"/>
                        </a:spcAft>
                        <a:buClr>
                          <a:srgbClr val="000000"/>
                        </a:buClr>
                        <a:buSzPts val="2400"/>
                        <a:buFont typeface="Arial"/>
                        <a:buNone/>
                      </a:pPr>
                      <a:r>
                        <a:rPr lang="en-US" sz="2400" i="0" u="none" strike="noStrike" cap="none"/>
                        <a:t>cd ~</a:t>
                      </a:r>
                      <a:endParaRPr sz="2400" i="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Go to the directory /home (absolute path)</a:t>
                      </a:r>
                      <a:endParaRPr sz="1400" u="none" strike="noStrike" cap="none"/>
                    </a:p>
                    <a:p>
                      <a:pPr marL="0" marR="0" lvl="0" indent="0" algn="l" rtl="0">
                        <a:lnSpc>
                          <a:spcPct val="100000"/>
                        </a:lnSpc>
                        <a:spcBef>
                          <a:spcPts val="0"/>
                        </a:spcBef>
                        <a:spcAft>
                          <a:spcPts val="0"/>
                        </a:spcAft>
                        <a:buClr>
                          <a:srgbClr val="000000"/>
                        </a:buClr>
                        <a:buSzPts val="2400"/>
                        <a:buFont typeface="Arial"/>
                        <a:buNone/>
                      </a:pPr>
                      <a:endParaRPr sz="2400" u="none" strike="noStrike" cap="none"/>
                    </a:p>
                    <a:p>
                      <a:pPr marL="0" marR="0" lvl="0" indent="0" algn="l" rtl="0">
                        <a:lnSpc>
                          <a:spcPct val="100000"/>
                        </a:lnSpc>
                        <a:spcBef>
                          <a:spcPts val="0"/>
                        </a:spcBef>
                        <a:spcAft>
                          <a:spcPts val="0"/>
                        </a:spcAft>
                        <a:buClr>
                          <a:srgbClr val="000000"/>
                        </a:buClr>
                        <a:buSzPts val="2400"/>
                        <a:buFont typeface="Arial"/>
                        <a:buNone/>
                      </a:pPr>
                      <a:r>
                        <a:rPr lang="en-US" sz="2400" u="none" strike="noStrike" cap="none"/>
                        <a:t>Go to /home/</a:t>
                      </a:r>
                      <a:r>
                        <a:rPr lang="en-US" sz="2400" i="1" u="none" strike="noStrike" cap="none"/>
                        <a:t>user (the user’s home directories)</a:t>
                      </a:r>
                      <a:endParaRPr sz="2400" i="1" u="none" strike="noStrike" cap="none"/>
                    </a:p>
                  </a:txBody>
                  <a:tcPr marL="91450" marR="91450" marT="45725" marB="45725"/>
                </a:tc>
                <a:extLst>
                  <a:ext uri="{0D108BD9-81ED-4DB2-BD59-A6C34878D82A}">
                    <a16:rowId xmlns:a16="http://schemas.microsoft.com/office/drawing/2014/main" val="10002"/>
                  </a:ext>
                </a:extLst>
              </a:tr>
              <a:tr h="634325">
                <a:tc>
                  <a:txBody>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a:t>cd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Go to root (NOT “/root”)</a:t>
                      </a:r>
                      <a:endParaRPr sz="1400" u="none" strike="noStrike" cap="none"/>
                    </a:p>
                  </a:txBody>
                  <a:tcPr marL="91450" marR="91450" marT="45725" marB="45725"/>
                </a:tc>
                <a:extLst>
                  <a:ext uri="{0D108BD9-81ED-4DB2-BD59-A6C34878D82A}">
                    <a16:rowId xmlns:a16="http://schemas.microsoft.com/office/drawing/2014/main" val="10003"/>
                  </a:ext>
                </a:extLst>
              </a:tr>
              <a:tr h="489375">
                <a:tc>
                  <a:txBody>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a:t>cd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To move one directory level higher</a:t>
                      </a:r>
                      <a:endParaRPr sz="2400" u="none" strike="noStrike" cap="none"/>
                    </a:p>
                  </a:txBody>
                  <a:tcPr marL="91450" marR="91450" marT="45725" marB="45725"/>
                </a:tc>
                <a:extLst>
                  <a:ext uri="{0D108BD9-81ED-4DB2-BD59-A6C34878D82A}">
                    <a16:rowId xmlns:a16="http://schemas.microsoft.com/office/drawing/2014/main" val="10004"/>
                  </a:ext>
                </a:extLst>
              </a:tr>
              <a:tr h="489375">
                <a:tc>
                  <a:txBody>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a:t>cd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400"/>
                        <a:buFont typeface="Trebuchet MS"/>
                        <a:buNone/>
                      </a:pPr>
                      <a:r>
                        <a:rPr lang="en-US" sz="2400" u="none" strike="noStrike" cap="none"/>
                        <a:t>To move two directory levels higher</a:t>
                      </a:r>
                      <a:endParaRPr sz="2400" u="none" strike="noStrike" cap="none"/>
                    </a:p>
                  </a:txBody>
                  <a:tcPr marL="91450" marR="91450" marT="45725" marB="45725"/>
                </a:tc>
                <a:extLst>
                  <a:ext uri="{0D108BD9-81ED-4DB2-BD59-A6C34878D82A}">
                    <a16:rowId xmlns:a16="http://schemas.microsoft.com/office/drawing/2014/main" val="10005"/>
                  </a:ext>
                </a:extLst>
              </a:tr>
              <a:tr h="489375">
                <a:tc>
                  <a:txBody>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a:t>cd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To go to the last valid directory</a:t>
                      </a:r>
                      <a:endParaRPr sz="2400" u="none" strike="noStrike" cap="none"/>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61</a:t>
            </a:fld>
            <a:endParaRPr sz="900">
              <a:solidFill>
                <a:schemeClr val="dk1"/>
              </a:solidFill>
              <a:latin typeface="Arial"/>
              <a:ea typeface="Arial"/>
              <a:cs typeface="Arial"/>
              <a:sym typeface="Arial"/>
            </a:endParaRPr>
          </a:p>
        </p:txBody>
      </p:sp>
      <p:sp>
        <p:nvSpPr>
          <p:cNvPr id="628" name="Google Shape;628;p85"/>
          <p:cNvSpPr/>
          <p:nvPr/>
        </p:nvSpPr>
        <p:spPr>
          <a:xfrm>
            <a:off x="640080" y="1135381"/>
            <a:ext cx="10767060" cy="130302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Arial"/>
                <a:ea typeface="Arial"/>
                <a:cs typeface="Arial"/>
                <a:sym typeface="Arial"/>
              </a:rPr>
              <a:t>ls Command: List the files in a directory</a:t>
            </a:r>
            <a:endParaRPr sz="1400" b="0" i="0" u="none" strike="noStrike" cap="none">
              <a:solidFill>
                <a:srgbClr val="000000"/>
              </a:solidFill>
              <a:latin typeface="Arial"/>
              <a:ea typeface="Arial"/>
              <a:cs typeface="Arial"/>
              <a:sym typeface="Arial"/>
            </a:endParaRPr>
          </a:p>
          <a:p>
            <a:pPr marL="914400" marR="0" lvl="1" indent="-457200" algn="l" rtl="0">
              <a:lnSpc>
                <a:spcPct val="100000"/>
              </a:lnSpc>
              <a:spcBef>
                <a:spcPts val="0"/>
              </a:spcBef>
              <a:spcAft>
                <a:spcPts val="0"/>
              </a:spcAft>
              <a:buClr>
                <a:schemeClr val="dk1"/>
              </a:buClr>
              <a:buSzPts val="2800"/>
              <a:buFont typeface="Noto Sans Symbols"/>
              <a:buChar char="✔"/>
            </a:pPr>
            <a:r>
              <a:rPr lang="en-US" sz="2800" b="0" i="0" u="none" strike="noStrike" cap="none">
                <a:solidFill>
                  <a:schemeClr val="dk1"/>
                </a:solidFill>
                <a:latin typeface="Arial"/>
                <a:ea typeface="Arial"/>
                <a:cs typeface="Arial"/>
                <a:sym typeface="Arial"/>
              </a:rPr>
              <a:t>May pass an argument indicating the directory to be listed</a:t>
            </a:r>
            <a:endParaRPr sz="1400" b="0" i="0" u="none" strike="noStrike" cap="none">
              <a:solidFill>
                <a:srgbClr val="000000"/>
              </a:solidFill>
              <a:latin typeface="Arial"/>
              <a:ea typeface="Arial"/>
              <a:cs typeface="Arial"/>
              <a:sym typeface="Arial"/>
            </a:endParaRPr>
          </a:p>
          <a:p>
            <a:pPr marL="342900" marR="0" lvl="0" indent="-165100" algn="l" rtl="0">
              <a:lnSpc>
                <a:spcPct val="100000"/>
              </a:lnSpc>
              <a:spcBef>
                <a:spcPts val="0"/>
              </a:spcBef>
              <a:spcAft>
                <a:spcPts val="0"/>
              </a:spcAft>
              <a:buClr>
                <a:schemeClr val="dk1"/>
              </a:buClr>
              <a:buSzPts val="2800"/>
              <a:buFont typeface="Noto Sans Symbols"/>
              <a:buNone/>
            </a:pPr>
            <a:endParaRPr sz="28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Arial"/>
              <a:buNone/>
            </a:pPr>
            <a:endParaRPr sz="2400" b="0" i="0" u="none" strike="noStrike" cap="none">
              <a:solidFill>
                <a:srgbClr val="FFFF00"/>
              </a:solidFill>
              <a:latin typeface="Arial"/>
              <a:ea typeface="Arial"/>
              <a:cs typeface="Arial"/>
              <a:sym typeface="Arial"/>
            </a:endParaRPr>
          </a:p>
          <a:p>
            <a:pPr marL="742950" marR="0" lvl="1" indent="-285750" algn="l" rtl="0">
              <a:lnSpc>
                <a:spcPct val="100000"/>
              </a:lnSpc>
              <a:spcBef>
                <a:spcPts val="400"/>
              </a:spcBef>
              <a:spcAft>
                <a:spcPts val="0"/>
              </a:spcAft>
              <a:buClr>
                <a:srgbClr val="000000"/>
              </a:buClr>
              <a:buSzPts val="2000"/>
              <a:buFont typeface="Arial"/>
              <a:buNone/>
            </a:pPr>
            <a:endParaRPr sz="2000" b="0" i="0" u="none" strike="noStrike" cap="none">
              <a:solidFill>
                <a:srgbClr val="FFFF00"/>
              </a:solidFill>
              <a:latin typeface="Arial"/>
              <a:ea typeface="Arial"/>
              <a:cs typeface="Arial"/>
              <a:sym typeface="Arial"/>
            </a:endParaRPr>
          </a:p>
        </p:txBody>
      </p:sp>
      <p:graphicFrame>
        <p:nvGraphicFramePr>
          <p:cNvPr id="629" name="Google Shape;629;p85"/>
          <p:cNvGraphicFramePr/>
          <p:nvPr/>
        </p:nvGraphicFramePr>
        <p:xfrm>
          <a:off x="677334" y="2438401"/>
          <a:ext cx="10729800" cy="4054220"/>
        </p:xfrm>
        <a:graphic>
          <a:graphicData uri="http://schemas.openxmlformats.org/drawingml/2006/table">
            <a:tbl>
              <a:tblPr>
                <a:noFill/>
                <a:tableStyleId>{C9DE93FA-2E25-400F-9FBD-89434640F52B}</a:tableStyleId>
              </a:tblPr>
              <a:tblGrid>
                <a:gridCol w="1294900">
                  <a:extLst>
                    <a:ext uri="{9D8B030D-6E8A-4147-A177-3AD203B41FA5}">
                      <a16:colId xmlns:a16="http://schemas.microsoft.com/office/drawing/2014/main" val="20000"/>
                    </a:ext>
                  </a:extLst>
                </a:gridCol>
                <a:gridCol w="9434900">
                  <a:extLst>
                    <a:ext uri="{9D8B030D-6E8A-4147-A177-3AD203B41FA5}">
                      <a16:colId xmlns:a16="http://schemas.microsoft.com/office/drawing/2014/main" val="20001"/>
                    </a:ext>
                  </a:extLst>
                </a:gridCol>
              </a:tblGrid>
              <a:tr h="180975">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Option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8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(None)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Displays the content of the current directory in several columns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Also displays hidden files (such as .bashrc)</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After each name, a character indicates the file type </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641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Long file listings - gives a detailed list of all files.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6992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File are sorted by date of alteration (newest first). Combined with the option –r, the output takes place in reverse order</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Output is recursive, including all subdirectories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8102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-u</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Sorted by date of the last access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30" name="Google Shape;630;p85"/>
          <p:cNvSpPr txBox="1"/>
          <p:nvPr/>
        </p:nvSpPr>
        <p:spPr>
          <a:xfrm>
            <a:off x="677334" y="276861"/>
            <a:ext cx="8596668" cy="8432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600"/>
              <a:buFont typeface="Trebuchet MS"/>
              <a:buNone/>
            </a:pPr>
            <a:r>
              <a:rPr lang="en-US" sz="3600" b="0" i="0" u="none" strike="noStrike" cap="none">
                <a:solidFill>
                  <a:schemeClr val="accent1"/>
                </a:solidFill>
                <a:latin typeface="Trebuchet MS"/>
                <a:ea typeface="Trebuchet MS"/>
                <a:cs typeface="Trebuchet MS"/>
                <a:sym typeface="Trebuchet MS"/>
              </a:rPr>
              <a:t>Listing Files</a:t>
            </a:r>
            <a:endParaRPr sz="3600" b="0" i="0" u="none" strike="noStrike" cap="none">
              <a:solidFill>
                <a:schemeClr val="accent1"/>
              </a:solidFill>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Listing Files (continued)</a:t>
            </a:r>
            <a:endParaRPr/>
          </a:p>
        </p:txBody>
      </p:sp>
      <p:sp>
        <p:nvSpPr>
          <p:cNvPr id="636" name="Google Shape;636;p86"/>
          <p:cNvSpPr txBox="1">
            <a:spLocks noGrp="1"/>
          </p:cNvSpPr>
          <p:nvPr>
            <p:ph type="body" idx="1"/>
          </p:nvPr>
        </p:nvSpPr>
        <p:spPr>
          <a:xfrm>
            <a:off x="677334" y="1394461"/>
            <a:ext cx="10478346" cy="464690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Long listing for each file includes seven components</a:t>
            </a:r>
            <a:endParaRPr/>
          </a:p>
          <a:p>
            <a:pPr marL="742950" lvl="1" indent="-285750" algn="l" rtl="0">
              <a:lnSpc>
                <a:spcPct val="100000"/>
              </a:lnSpc>
              <a:spcBef>
                <a:spcPts val="1000"/>
              </a:spcBef>
              <a:spcAft>
                <a:spcPts val="0"/>
              </a:spcAft>
              <a:buSzPts val="2240"/>
              <a:buChar char="►"/>
            </a:pPr>
            <a:r>
              <a:rPr lang="en-US" sz="2800"/>
              <a:t>File type character + List of permissions (mode of the file)</a:t>
            </a:r>
            <a:endParaRPr/>
          </a:p>
          <a:p>
            <a:pPr marL="742950" lvl="1" indent="-285750" algn="l" rtl="0">
              <a:lnSpc>
                <a:spcPct val="100000"/>
              </a:lnSpc>
              <a:spcBef>
                <a:spcPts val="1000"/>
              </a:spcBef>
              <a:spcAft>
                <a:spcPts val="0"/>
              </a:spcAft>
              <a:buSzPts val="2240"/>
              <a:buChar char="►"/>
            </a:pPr>
            <a:r>
              <a:rPr lang="en-US" sz="2800"/>
              <a:t>Hard link count</a:t>
            </a:r>
            <a:endParaRPr/>
          </a:p>
          <a:p>
            <a:pPr marL="742950" lvl="1" indent="-285750" algn="l" rtl="0">
              <a:lnSpc>
                <a:spcPct val="100000"/>
              </a:lnSpc>
              <a:spcBef>
                <a:spcPts val="1000"/>
              </a:spcBef>
              <a:spcAft>
                <a:spcPts val="0"/>
              </a:spcAft>
              <a:buSzPts val="2240"/>
              <a:buChar char="►"/>
            </a:pPr>
            <a:r>
              <a:rPr lang="en-US" sz="2800"/>
              <a:t>Owner</a:t>
            </a:r>
            <a:endParaRPr/>
          </a:p>
          <a:p>
            <a:pPr marL="742950" lvl="1" indent="-285750" algn="l" rtl="0">
              <a:lnSpc>
                <a:spcPct val="100000"/>
              </a:lnSpc>
              <a:spcBef>
                <a:spcPts val="1000"/>
              </a:spcBef>
              <a:spcAft>
                <a:spcPts val="0"/>
              </a:spcAft>
              <a:buSzPts val="2240"/>
              <a:buChar char="►"/>
            </a:pPr>
            <a:r>
              <a:rPr lang="en-US" sz="2800"/>
              <a:t>Group owner</a:t>
            </a:r>
            <a:endParaRPr/>
          </a:p>
          <a:p>
            <a:pPr marL="742950" lvl="1" indent="-285750" algn="l" rtl="0">
              <a:lnSpc>
                <a:spcPct val="100000"/>
              </a:lnSpc>
              <a:spcBef>
                <a:spcPts val="1000"/>
              </a:spcBef>
              <a:spcAft>
                <a:spcPts val="0"/>
              </a:spcAft>
              <a:buSzPts val="2240"/>
              <a:buChar char="►"/>
            </a:pPr>
            <a:r>
              <a:rPr lang="en-US" sz="2800"/>
              <a:t>File size</a:t>
            </a:r>
            <a:endParaRPr/>
          </a:p>
          <a:p>
            <a:pPr marL="742950" lvl="1" indent="-285750" algn="l" rtl="0">
              <a:lnSpc>
                <a:spcPct val="100000"/>
              </a:lnSpc>
              <a:spcBef>
                <a:spcPts val="1000"/>
              </a:spcBef>
              <a:spcAft>
                <a:spcPts val="0"/>
              </a:spcAft>
              <a:buSzPts val="2240"/>
              <a:buChar char="►"/>
            </a:pPr>
            <a:r>
              <a:rPr lang="en-US" sz="2800"/>
              <a:t>Most recent modification time</a:t>
            </a:r>
            <a:endParaRPr/>
          </a:p>
          <a:p>
            <a:pPr marL="742950" lvl="1" indent="-285750" algn="l" rtl="0">
              <a:lnSpc>
                <a:spcPct val="100000"/>
              </a:lnSpc>
              <a:spcBef>
                <a:spcPts val="1000"/>
              </a:spcBef>
              <a:spcAft>
                <a:spcPts val="0"/>
              </a:spcAft>
              <a:buSzPts val="2240"/>
              <a:buChar char="►"/>
            </a:pPr>
            <a:r>
              <a:rPr lang="en-US" sz="2800"/>
              <a:t>Filename</a:t>
            </a:r>
            <a:endParaRPr sz="2800"/>
          </a:p>
        </p:txBody>
      </p:sp>
      <p:sp>
        <p:nvSpPr>
          <p:cNvPr id="637" name="Google Shape;637;p86"/>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62</a:t>
            </a:fld>
            <a:endParaRPr sz="2000">
              <a:solidFill>
                <a:srgbClr val="222222"/>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8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Listing Files (continued)</a:t>
            </a:r>
            <a:endParaRPr/>
          </a:p>
        </p:txBody>
      </p:sp>
      <p:sp>
        <p:nvSpPr>
          <p:cNvPr id="643" name="Google Shape;643;p87"/>
          <p:cNvSpPr txBox="1">
            <a:spLocks noGrp="1"/>
          </p:cNvSpPr>
          <p:nvPr>
            <p:ph type="body" idx="1"/>
          </p:nvPr>
        </p:nvSpPr>
        <p:spPr>
          <a:xfrm>
            <a:off x="677334" y="1394461"/>
            <a:ext cx="10318326" cy="5012026"/>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Alias: shortcut for a command</a:t>
            </a:r>
            <a:endParaRPr/>
          </a:p>
          <a:p>
            <a:pPr marL="742950" lvl="1" indent="-285750" algn="l" rtl="0">
              <a:lnSpc>
                <a:spcPct val="100000"/>
              </a:lnSpc>
              <a:spcBef>
                <a:spcPts val="1000"/>
              </a:spcBef>
              <a:spcAft>
                <a:spcPts val="0"/>
              </a:spcAft>
              <a:buSzPts val="2240"/>
              <a:buChar char="►"/>
            </a:pPr>
            <a:r>
              <a:rPr lang="en-US" sz="2800"/>
              <a:t>ll command: Alias for ls -l</a:t>
            </a:r>
            <a:endParaRPr/>
          </a:p>
          <a:p>
            <a:pPr marL="342900" lvl="0" indent="-342900" algn="l" rtl="0">
              <a:lnSpc>
                <a:spcPct val="90000"/>
              </a:lnSpc>
              <a:spcBef>
                <a:spcPts val="1000"/>
              </a:spcBef>
              <a:spcAft>
                <a:spcPts val="0"/>
              </a:spcAft>
              <a:buSzPts val="2240"/>
              <a:buChar char="►"/>
            </a:pPr>
            <a:r>
              <a:rPr lang="en-US" sz="2800"/>
              <a:t>Hidden files: files not normally displayed to user</a:t>
            </a:r>
            <a:endParaRPr/>
          </a:p>
          <a:p>
            <a:pPr marL="742950" lvl="1" indent="-285750" algn="l" rtl="0">
              <a:lnSpc>
                <a:spcPct val="90000"/>
              </a:lnSpc>
              <a:spcBef>
                <a:spcPts val="1000"/>
              </a:spcBef>
              <a:spcAft>
                <a:spcPts val="0"/>
              </a:spcAft>
              <a:buSzPts val="2240"/>
              <a:buChar char="►"/>
            </a:pPr>
            <a:r>
              <a:rPr lang="en-US" sz="2800"/>
              <a:t>Configuration files often hidden</a:t>
            </a:r>
            <a:endParaRPr/>
          </a:p>
          <a:p>
            <a:pPr marL="742950" lvl="1" indent="-285750" algn="l" rtl="0">
              <a:lnSpc>
                <a:spcPct val="90000"/>
              </a:lnSpc>
              <a:spcBef>
                <a:spcPts val="1000"/>
              </a:spcBef>
              <a:spcAft>
                <a:spcPts val="0"/>
              </a:spcAft>
              <a:buSzPts val="2240"/>
              <a:buChar char="►"/>
            </a:pPr>
            <a:r>
              <a:rPr lang="en-US" sz="2800"/>
              <a:t>Filenames start with a dot (.)</a:t>
            </a:r>
            <a:endParaRPr/>
          </a:p>
          <a:p>
            <a:pPr marL="742950" lvl="1" indent="-285750" algn="l" rtl="0">
              <a:lnSpc>
                <a:spcPct val="90000"/>
              </a:lnSpc>
              <a:spcBef>
                <a:spcPts val="1000"/>
              </a:spcBef>
              <a:spcAft>
                <a:spcPts val="0"/>
              </a:spcAft>
              <a:buSzPts val="2240"/>
              <a:buChar char="►"/>
            </a:pPr>
            <a:r>
              <a:rPr lang="en-US" sz="2800"/>
              <a:t>ls –a command: displays hidden files</a:t>
            </a:r>
            <a:endParaRPr/>
          </a:p>
          <a:p>
            <a:pPr marL="342900" lvl="0" indent="-342900" algn="l" rtl="0">
              <a:lnSpc>
                <a:spcPct val="100000"/>
              </a:lnSpc>
              <a:spcBef>
                <a:spcPts val="1000"/>
              </a:spcBef>
              <a:spcAft>
                <a:spcPts val="0"/>
              </a:spcAft>
              <a:buSzPts val="2240"/>
              <a:buFont typeface="Trebuchet MS"/>
              <a:buNone/>
            </a:pPr>
            <a:endParaRPr sz="2800"/>
          </a:p>
          <a:p>
            <a:pPr marL="1143000" lvl="2" indent="-86360" algn="l" rtl="0">
              <a:lnSpc>
                <a:spcPct val="100000"/>
              </a:lnSpc>
              <a:spcBef>
                <a:spcPts val="1000"/>
              </a:spcBef>
              <a:spcAft>
                <a:spcPts val="0"/>
              </a:spcAft>
              <a:buSzPts val="2240"/>
              <a:buNone/>
            </a:pPr>
            <a:endParaRPr sz="2800"/>
          </a:p>
        </p:txBody>
      </p:sp>
      <p:sp>
        <p:nvSpPr>
          <p:cNvPr id="644" name="Google Shape;644;p87"/>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63</a:t>
            </a:fld>
            <a:endParaRPr sz="2000">
              <a:solidFill>
                <a:srgbClr val="222222"/>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b="1">
              <a:solidFill>
                <a:schemeClr val="dk1"/>
              </a:solidFill>
            </a:endParaRPr>
          </a:p>
        </p:txBody>
      </p:sp>
      <p:sp>
        <p:nvSpPr>
          <p:cNvPr id="650" name="Google Shape;650;p88"/>
          <p:cNvSpPr txBox="1">
            <a:spLocks noGrp="1"/>
          </p:cNvSpPr>
          <p:nvPr>
            <p:ph type="body" idx="1"/>
          </p:nvPr>
        </p:nvSpPr>
        <p:spPr>
          <a:xfrm>
            <a:off x="1919537" y="1196753"/>
            <a:ext cx="8291513"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560"/>
              <a:buChar char="►"/>
            </a:pPr>
            <a:r>
              <a:rPr lang="en-US" sz="3200"/>
              <a:t>To view command-line history</a:t>
            </a:r>
            <a:endParaRPr sz="3200"/>
          </a:p>
        </p:txBody>
      </p:sp>
      <p:graphicFrame>
        <p:nvGraphicFramePr>
          <p:cNvPr id="651" name="Google Shape;651;p88"/>
          <p:cNvGraphicFramePr/>
          <p:nvPr/>
        </p:nvGraphicFramePr>
        <p:xfrm>
          <a:off x="1703512" y="2011680"/>
          <a:ext cx="8784975" cy="1767860"/>
        </p:xfrm>
        <a:graphic>
          <a:graphicData uri="http://schemas.openxmlformats.org/drawingml/2006/table">
            <a:tbl>
              <a:tblPr firstRow="1" bandRow="1">
                <a:noFill/>
                <a:tableStyleId>{C9DE93FA-2E25-400F-9FBD-89434640F52B}</a:tableStyleId>
              </a:tblPr>
              <a:tblGrid>
                <a:gridCol w="2044775">
                  <a:extLst>
                    <a:ext uri="{9D8B030D-6E8A-4147-A177-3AD203B41FA5}">
                      <a16:colId xmlns:a16="http://schemas.microsoft.com/office/drawing/2014/main" val="20000"/>
                    </a:ext>
                  </a:extLst>
                </a:gridCol>
                <a:gridCol w="674020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Command</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Function</a:t>
                      </a:r>
                      <a:endParaRPr sz="2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457200" marR="0" lvl="1" indent="0" algn="l" rtl="0">
                        <a:lnSpc>
                          <a:spcPct val="100000"/>
                        </a:lnSpc>
                        <a:spcBef>
                          <a:spcPts val="0"/>
                        </a:spcBef>
                        <a:spcAft>
                          <a:spcPts val="0"/>
                        </a:spcAft>
                        <a:buClr>
                          <a:srgbClr val="000000"/>
                        </a:buClr>
                        <a:buSzPts val="2000"/>
                        <a:buFont typeface="Arial"/>
                        <a:buNone/>
                      </a:pPr>
                      <a:r>
                        <a:rPr lang="en-US" sz="2000" b="1" u="none" strike="noStrike" cap="none">
                          <a:solidFill>
                            <a:srgbClr val="3F3F3F"/>
                          </a:solidFill>
                        </a:rPr>
                        <a:t>Press the up arrow key/down arrow key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To recall the command line</a:t>
                      </a:r>
                      <a:endParaRPr sz="2400" u="none" strike="noStrike" cap="none"/>
                    </a:p>
                    <a:p>
                      <a:pPr marL="0" marR="0" lvl="0" indent="0" algn="l" rtl="0">
                        <a:lnSpc>
                          <a:spcPct val="100000"/>
                        </a:lnSpc>
                        <a:spcBef>
                          <a:spcPts val="0"/>
                        </a:spcBef>
                        <a:spcAft>
                          <a:spcPts val="0"/>
                        </a:spcAft>
                        <a:buClr>
                          <a:srgbClr val="000000"/>
                        </a:buClr>
                        <a:buSzPts val="2400"/>
                        <a:buFont typeface="Arial"/>
                        <a:buNone/>
                      </a:pPr>
                      <a:endParaRPr sz="2400" u="none" strike="noStrike" cap="none"/>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b="1">
              <a:solidFill>
                <a:schemeClr val="dk1"/>
              </a:solidFill>
            </a:endParaRPr>
          </a:p>
        </p:txBody>
      </p:sp>
      <p:sp>
        <p:nvSpPr>
          <p:cNvPr id="657" name="Google Shape;657;p89"/>
          <p:cNvSpPr txBox="1">
            <a:spLocks noGrp="1"/>
          </p:cNvSpPr>
          <p:nvPr>
            <p:ph type="body" idx="1"/>
          </p:nvPr>
        </p:nvSpPr>
        <p:spPr>
          <a:xfrm>
            <a:off x="677335" y="1785927"/>
            <a:ext cx="9638214"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560"/>
              <a:buChar char="►"/>
            </a:pPr>
            <a:r>
              <a:rPr lang="en-US" sz="3200"/>
              <a:t>Multiple Command Entry</a:t>
            </a:r>
            <a:endParaRPr/>
          </a:p>
          <a:p>
            <a:pPr marL="742950" lvl="1" indent="-285750" algn="l" rtl="0">
              <a:lnSpc>
                <a:spcPct val="100000"/>
              </a:lnSpc>
              <a:spcBef>
                <a:spcPts val="1000"/>
              </a:spcBef>
              <a:spcAft>
                <a:spcPts val="0"/>
              </a:spcAft>
              <a:buSzPts val="2240"/>
              <a:buChar char="►"/>
            </a:pPr>
            <a:r>
              <a:rPr lang="en-US" sz="2800">
                <a:solidFill>
                  <a:srgbClr val="002060"/>
                </a:solidFill>
              </a:rPr>
              <a:t>To execute more than one command on the command line by separating each command with a semicolon (;)</a:t>
            </a:r>
            <a:endParaRPr/>
          </a:p>
          <a:p>
            <a:pPr marL="342900" lvl="0" indent="-342900" algn="l" rtl="0">
              <a:lnSpc>
                <a:spcPct val="100000"/>
              </a:lnSpc>
              <a:spcBef>
                <a:spcPts val="1000"/>
              </a:spcBef>
              <a:spcAft>
                <a:spcPts val="0"/>
              </a:spcAft>
              <a:buSzPts val="1920"/>
              <a:buNone/>
            </a:pPr>
            <a:endParaRPr sz="2400">
              <a:solidFill>
                <a:srgbClr val="002060"/>
              </a:solidFill>
            </a:endParaRPr>
          </a:p>
          <a:p>
            <a:pPr marL="342900" lvl="0" indent="-342900" algn="l" rtl="0">
              <a:lnSpc>
                <a:spcPct val="100000"/>
              </a:lnSpc>
              <a:spcBef>
                <a:spcPts val="1000"/>
              </a:spcBef>
              <a:spcAft>
                <a:spcPts val="0"/>
              </a:spcAft>
              <a:buSzPts val="1920"/>
              <a:buChar char="►"/>
            </a:pPr>
            <a:r>
              <a:rPr lang="en-US" sz="2400">
                <a:solidFill>
                  <a:srgbClr val="C00000"/>
                </a:solidFill>
              </a:rPr>
              <a:t>$ date ; who</a:t>
            </a:r>
            <a:endParaRPr/>
          </a:p>
          <a:p>
            <a:pPr marL="342900" lvl="0" indent="-342900" algn="l" rtl="0">
              <a:lnSpc>
                <a:spcPct val="100000"/>
              </a:lnSpc>
              <a:spcBef>
                <a:spcPts val="1000"/>
              </a:spcBef>
              <a:spcAft>
                <a:spcPts val="0"/>
              </a:spcAft>
              <a:buSzPts val="1920"/>
              <a:buChar char="►"/>
            </a:pPr>
            <a:r>
              <a:rPr lang="en-US" sz="2400">
                <a:solidFill>
                  <a:srgbClr val="3F3F3F"/>
                </a:solidFill>
              </a:rPr>
              <a:t>The date command produces the first line of the output. However, the remainder of the output is the result of the who command</a:t>
            </a:r>
            <a:endParaRPr/>
          </a:p>
          <a:p>
            <a:pPr marL="342900" lvl="0" indent="-251459" algn="l" rtl="0">
              <a:lnSpc>
                <a:spcPct val="100000"/>
              </a:lnSpc>
              <a:spcBef>
                <a:spcPts val="1000"/>
              </a:spcBef>
              <a:spcAft>
                <a:spcPts val="0"/>
              </a:spcAft>
              <a:buSzPts val="1440"/>
              <a:buNone/>
            </a:pPr>
            <a:endParaRPr b="1">
              <a:solidFill>
                <a:srgbClr val="C00000"/>
              </a:solidFill>
            </a:endParaRPr>
          </a:p>
          <a:p>
            <a:pPr marL="342900" lvl="0" indent="-251459" algn="l" rtl="0">
              <a:lnSpc>
                <a:spcPct val="100000"/>
              </a:lnSpc>
              <a:spcBef>
                <a:spcPts val="1000"/>
              </a:spcBef>
              <a:spcAft>
                <a:spcPts val="0"/>
              </a:spcAft>
              <a:buSzPts val="1440"/>
              <a:buNone/>
            </a:pPr>
            <a:endParaRPr b="1">
              <a:solidFill>
                <a:srgbClr val="C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9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b="1">
              <a:solidFill>
                <a:schemeClr val="dk1"/>
              </a:solidFill>
            </a:endParaRPr>
          </a:p>
        </p:txBody>
      </p:sp>
      <p:sp>
        <p:nvSpPr>
          <p:cNvPr id="663" name="Google Shape;663;p90"/>
          <p:cNvSpPr txBox="1">
            <a:spLocks noGrp="1"/>
          </p:cNvSpPr>
          <p:nvPr>
            <p:ph type="body" idx="1"/>
          </p:nvPr>
        </p:nvSpPr>
        <p:spPr>
          <a:xfrm>
            <a:off x="677334" y="1325881"/>
            <a:ext cx="8596668" cy="471548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560"/>
              <a:buChar char="►"/>
            </a:pPr>
            <a:r>
              <a:rPr lang="en-US" sz="3200"/>
              <a:t>To check for file type</a:t>
            </a:r>
            <a:endParaRPr sz="3200"/>
          </a:p>
        </p:txBody>
      </p:sp>
      <p:graphicFrame>
        <p:nvGraphicFramePr>
          <p:cNvPr id="664" name="Google Shape;664;p90"/>
          <p:cNvGraphicFramePr/>
          <p:nvPr/>
        </p:nvGraphicFramePr>
        <p:xfrm>
          <a:off x="1210876" y="2334012"/>
          <a:ext cx="8352925" cy="2011700"/>
        </p:xfrm>
        <a:graphic>
          <a:graphicData uri="http://schemas.openxmlformats.org/drawingml/2006/table">
            <a:tbl>
              <a:tblPr firstRow="1" bandRow="1">
                <a:noFill/>
                <a:tableStyleId>{C9DE93FA-2E25-400F-9FBD-89434640F52B}</a:tableStyleId>
              </a:tblPr>
              <a:tblGrid>
                <a:gridCol w="2448275">
                  <a:extLst>
                    <a:ext uri="{9D8B030D-6E8A-4147-A177-3AD203B41FA5}">
                      <a16:colId xmlns:a16="http://schemas.microsoft.com/office/drawing/2014/main" val="20000"/>
                    </a:ext>
                  </a:extLst>
                </a:gridCol>
                <a:gridCol w="590465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Command</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Function</a:t>
                      </a:r>
                      <a:endParaRPr sz="2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file </a:t>
                      </a:r>
                      <a:r>
                        <a:rPr lang="en-US" sz="2400" i="1" u="none" strike="noStrike" cap="none"/>
                        <a:t>filename</a:t>
                      </a:r>
                      <a:r>
                        <a:rPr lang="en-US" sz="2400" u="none" strike="noStrike" cap="none"/>
                        <a:t> </a:t>
                      </a:r>
                      <a:endParaRPr sz="2400" i="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To determine the type of the specified object as LINUX files not necessary have file extensions. </a:t>
                      </a:r>
                      <a:endParaRPr sz="2400" u="none" strike="noStrike" cap="none"/>
                    </a:p>
                    <a:p>
                      <a:pPr marL="0" marR="0" lvl="0" indent="0" algn="l" rtl="0">
                        <a:lnSpc>
                          <a:spcPct val="100000"/>
                        </a:lnSpc>
                        <a:spcBef>
                          <a:spcPts val="0"/>
                        </a:spcBef>
                        <a:spcAft>
                          <a:spcPts val="0"/>
                        </a:spcAft>
                        <a:buClr>
                          <a:srgbClr val="000000"/>
                        </a:buClr>
                        <a:buSzPts val="2400"/>
                        <a:buFont typeface="Arial"/>
                        <a:buNone/>
                      </a:pPr>
                      <a:endParaRPr sz="2400" u="none" strike="noStrike" cap="none"/>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9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FF"/>
              </a:buClr>
              <a:buSzPts val="3600"/>
              <a:buFont typeface="Trebuchet MS"/>
              <a:buNone/>
            </a:pPr>
            <a:r>
              <a:rPr lang="en-US">
                <a:solidFill>
                  <a:srgbClr val="0000FF"/>
                </a:solidFill>
              </a:rPr>
              <a:t>file *</a:t>
            </a:r>
            <a:endParaRPr>
              <a:solidFill>
                <a:srgbClr val="0000FF"/>
              </a:solidFill>
            </a:endParaRPr>
          </a:p>
        </p:txBody>
      </p:sp>
      <p:sp>
        <p:nvSpPr>
          <p:cNvPr id="670" name="Google Shape;670;p91"/>
          <p:cNvSpPr txBox="1">
            <a:spLocks noGrp="1"/>
          </p:cNvSpPr>
          <p:nvPr>
            <p:ph type="body" idx="1"/>
          </p:nvPr>
        </p:nvSpPr>
        <p:spPr>
          <a:xfrm>
            <a:off x="704229" y="1276616"/>
            <a:ext cx="9595380" cy="5286411"/>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560"/>
              <a:buChar char="►"/>
            </a:pPr>
            <a:r>
              <a:rPr lang="en-US" sz="3200">
                <a:solidFill>
                  <a:srgbClr val="0000FF"/>
                </a:solidFill>
              </a:rPr>
              <a:t>Below is an example of what may appear when running </a:t>
            </a:r>
            <a:r>
              <a:rPr lang="en-US" sz="3200" b="1">
                <a:solidFill>
                  <a:srgbClr val="FF0000"/>
                </a:solidFill>
              </a:rPr>
              <a:t>file</a:t>
            </a:r>
            <a:r>
              <a:rPr lang="en-US" sz="3200">
                <a:solidFill>
                  <a:srgbClr val="0000FF"/>
                </a:solidFill>
              </a:rPr>
              <a:t> with a wildcard for all files:</a:t>
            </a:r>
            <a:endParaRPr/>
          </a:p>
          <a:p>
            <a:pPr marL="742950" lvl="1" indent="-285750" algn="l" rtl="0">
              <a:lnSpc>
                <a:spcPct val="100000"/>
              </a:lnSpc>
              <a:spcBef>
                <a:spcPts val="1000"/>
              </a:spcBef>
              <a:spcAft>
                <a:spcPts val="0"/>
              </a:spcAft>
              <a:buSzPts val="2560"/>
              <a:buFont typeface="Noto Sans Symbols"/>
              <a:buChar char="❑"/>
            </a:pPr>
            <a:r>
              <a:rPr lang="en-US" sz="3200">
                <a:solidFill>
                  <a:srgbClr val="48432A"/>
                </a:solidFill>
              </a:rPr>
              <a:t>shutdown.htm</a:t>
            </a:r>
            <a:r>
              <a:rPr lang="en-US" sz="3200" b="1">
                <a:solidFill>
                  <a:srgbClr val="48432A"/>
                </a:solidFill>
              </a:rPr>
              <a:t>:</a:t>
            </a:r>
            <a:r>
              <a:rPr lang="en-US" sz="3200">
                <a:solidFill>
                  <a:srgbClr val="0000FF"/>
                </a:solidFill>
              </a:rPr>
              <a:t> HTML document text </a:t>
            </a:r>
            <a:endParaRPr/>
          </a:p>
          <a:p>
            <a:pPr marL="742950" lvl="1" indent="-285750" algn="l" rtl="0">
              <a:lnSpc>
                <a:spcPct val="100000"/>
              </a:lnSpc>
              <a:spcBef>
                <a:spcPts val="1000"/>
              </a:spcBef>
              <a:spcAft>
                <a:spcPts val="0"/>
              </a:spcAft>
              <a:buSzPts val="2560"/>
              <a:buFont typeface="Noto Sans Symbols"/>
              <a:buChar char="❑"/>
            </a:pPr>
            <a:r>
              <a:rPr lang="en-US" sz="3200">
                <a:solidFill>
                  <a:srgbClr val="48432A"/>
                </a:solidFill>
              </a:rPr>
              <a:t>si.htm:</a:t>
            </a:r>
            <a:r>
              <a:rPr lang="en-US" sz="3200">
                <a:solidFill>
                  <a:srgbClr val="0000FF"/>
                </a:solidFill>
              </a:rPr>
              <a:t> HTML document text </a:t>
            </a:r>
            <a:endParaRPr sz="3200">
              <a:solidFill>
                <a:srgbClr val="0000FF"/>
              </a:solidFill>
            </a:endParaRPr>
          </a:p>
          <a:p>
            <a:pPr marL="742950" lvl="1" indent="-285750" algn="l" rtl="0">
              <a:lnSpc>
                <a:spcPct val="100000"/>
              </a:lnSpc>
              <a:spcBef>
                <a:spcPts val="1000"/>
              </a:spcBef>
              <a:spcAft>
                <a:spcPts val="0"/>
              </a:spcAft>
              <a:buSzPts val="2560"/>
              <a:buFont typeface="Noto Sans Symbols"/>
              <a:buChar char="❑"/>
            </a:pPr>
            <a:r>
              <a:rPr lang="en-US" sz="3200">
                <a:solidFill>
                  <a:srgbClr val="48432A"/>
                </a:solidFill>
              </a:rPr>
              <a:t>side0.gif:</a:t>
            </a:r>
            <a:r>
              <a:rPr lang="en-US" sz="3200">
                <a:solidFill>
                  <a:srgbClr val="0000FF"/>
                </a:solidFill>
              </a:rPr>
              <a:t> GIF image data, version 89a, 107 x 18 </a:t>
            </a:r>
            <a:endParaRPr/>
          </a:p>
          <a:p>
            <a:pPr marL="742950" lvl="1" indent="-285750" algn="l" rtl="0">
              <a:lnSpc>
                <a:spcPct val="100000"/>
              </a:lnSpc>
              <a:spcBef>
                <a:spcPts val="1000"/>
              </a:spcBef>
              <a:spcAft>
                <a:spcPts val="0"/>
              </a:spcAft>
              <a:buSzPts val="2560"/>
              <a:buFont typeface="Noto Sans Symbols"/>
              <a:buChar char="❑"/>
            </a:pPr>
            <a:r>
              <a:rPr lang="en-US" sz="3200">
                <a:solidFill>
                  <a:srgbClr val="48432A"/>
                </a:solidFill>
              </a:rPr>
              <a:t>robots.txt:</a:t>
            </a:r>
            <a:r>
              <a:rPr lang="en-US" sz="3200">
                <a:solidFill>
                  <a:srgbClr val="0000FF"/>
                </a:solidFill>
              </a:rPr>
              <a:t> ASCII text</a:t>
            </a:r>
            <a:endParaRPr/>
          </a:p>
          <a:p>
            <a:pPr marL="742950" lvl="1" indent="-285750" algn="l" rtl="0">
              <a:lnSpc>
                <a:spcPct val="100000"/>
              </a:lnSpc>
              <a:spcBef>
                <a:spcPts val="1000"/>
              </a:spcBef>
              <a:spcAft>
                <a:spcPts val="0"/>
              </a:spcAft>
              <a:buSzPts val="2560"/>
              <a:buFont typeface="Noto Sans Symbols"/>
              <a:buChar char="❑"/>
            </a:pPr>
            <a:r>
              <a:rPr lang="en-US" sz="3200">
                <a:solidFill>
                  <a:srgbClr val="48432A"/>
                </a:solidFill>
              </a:rPr>
              <a:t>routehlp.htm:</a:t>
            </a:r>
            <a:r>
              <a:rPr lang="en-US" sz="3200">
                <a:solidFill>
                  <a:srgbClr val="0000FF"/>
                </a:solidFill>
              </a:rPr>
              <a:t> HTML document text </a:t>
            </a:r>
            <a:endParaRPr sz="3200">
              <a:solidFill>
                <a:srgbClr val="0000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9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Hints</a:t>
            </a:r>
            <a:endParaRPr b="1">
              <a:solidFill>
                <a:schemeClr val="dk1"/>
              </a:solidFill>
            </a:endParaRPr>
          </a:p>
        </p:txBody>
      </p:sp>
      <p:sp>
        <p:nvSpPr>
          <p:cNvPr id="676" name="Google Shape;676;p92"/>
          <p:cNvSpPr txBox="1">
            <a:spLocks noGrp="1"/>
          </p:cNvSpPr>
          <p:nvPr>
            <p:ph type="body" idx="1"/>
          </p:nvPr>
        </p:nvSpPr>
        <p:spPr>
          <a:xfrm>
            <a:off x="320041" y="1412776"/>
            <a:ext cx="9891010" cy="504056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880"/>
              <a:buNone/>
            </a:pPr>
            <a:r>
              <a:rPr lang="en-US" sz="3600"/>
              <a:t>LINUX files are </a:t>
            </a:r>
            <a:r>
              <a:rPr lang="en-US" sz="3600">
                <a:solidFill>
                  <a:srgbClr val="FF0000"/>
                </a:solidFill>
              </a:rPr>
              <a:t>color coded.</a:t>
            </a:r>
            <a:endParaRPr/>
          </a:p>
          <a:p>
            <a:pPr marL="342900" lvl="0" indent="-342900" algn="l" rtl="0">
              <a:lnSpc>
                <a:spcPct val="100000"/>
              </a:lnSpc>
              <a:spcBef>
                <a:spcPts val="1000"/>
              </a:spcBef>
              <a:spcAft>
                <a:spcPts val="0"/>
              </a:spcAft>
              <a:buSzPts val="2880"/>
              <a:buNone/>
            </a:pPr>
            <a:endParaRPr sz="3600"/>
          </a:p>
          <a:p>
            <a:pPr marL="342900" lvl="0" indent="-342900" algn="l" rtl="0">
              <a:lnSpc>
                <a:spcPct val="100000"/>
              </a:lnSpc>
              <a:spcBef>
                <a:spcPts val="1000"/>
              </a:spcBef>
              <a:spcAft>
                <a:spcPts val="0"/>
              </a:spcAft>
              <a:buSzPts val="2880"/>
              <a:buNone/>
            </a:pPr>
            <a:r>
              <a:rPr lang="en-US" sz="3600" u="sng"/>
              <a:t>Common color codes:</a:t>
            </a:r>
            <a:endParaRPr/>
          </a:p>
          <a:p>
            <a:pPr marL="342900" lvl="0" indent="-342900" algn="l" rtl="0">
              <a:lnSpc>
                <a:spcPct val="100000"/>
              </a:lnSpc>
              <a:spcBef>
                <a:spcPts val="1000"/>
              </a:spcBef>
              <a:spcAft>
                <a:spcPts val="0"/>
              </a:spcAft>
              <a:buSzPts val="2880"/>
              <a:buNone/>
            </a:pPr>
            <a:r>
              <a:rPr lang="en-US" sz="3600">
                <a:solidFill>
                  <a:srgbClr val="0070C0"/>
                </a:solidFill>
              </a:rPr>
              <a:t>Blue</a:t>
            </a:r>
            <a:r>
              <a:rPr lang="en-US" sz="3600"/>
              <a:t> 🡪 directory</a:t>
            </a:r>
            <a:endParaRPr/>
          </a:p>
          <a:p>
            <a:pPr marL="342900" lvl="0" indent="-342900" algn="l" rtl="0">
              <a:lnSpc>
                <a:spcPct val="100000"/>
              </a:lnSpc>
              <a:spcBef>
                <a:spcPts val="1000"/>
              </a:spcBef>
              <a:spcAft>
                <a:spcPts val="0"/>
              </a:spcAft>
              <a:buSzPts val="2880"/>
              <a:buNone/>
            </a:pPr>
            <a:r>
              <a:rPr lang="en-US" sz="3600">
                <a:solidFill>
                  <a:srgbClr val="00FF00"/>
                </a:solidFill>
              </a:rPr>
              <a:t>Green</a:t>
            </a:r>
            <a:r>
              <a:rPr lang="en-US" sz="3600"/>
              <a:t> 🡪 executable file</a:t>
            </a:r>
            <a:endParaRPr/>
          </a:p>
          <a:p>
            <a:pPr marL="342900" lvl="0" indent="-342900" algn="l" rtl="0">
              <a:lnSpc>
                <a:spcPct val="100000"/>
              </a:lnSpc>
              <a:spcBef>
                <a:spcPts val="1000"/>
              </a:spcBef>
              <a:spcAft>
                <a:spcPts val="0"/>
              </a:spcAft>
              <a:buSzPts val="2880"/>
              <a:buNone/>
            </a:pPr>
            <a:r>
              <a:rPr lang="en-US" sz="3600">
                <a:solidFill>
                  <a:schemeClr val="accent2"/>
                </a:solidFill>
              </a:rPr>
              <a:t>White</a:t>
            </a:r>
            <a:r>
              <a:rPr lang="en-US" sz="3600"/>
              <a:t> 🡪 normal file</a:t>
            </a:r>
            <a:endParaRPr/>
          </a:p>
          <a:p>
            <a:pPr marL="342900" lvl="0" indent="-342900" algn="l" rtl="0">
              <a:lnSpc>
                <a:spcPct val="100000"/>
              </a:lnSpc>
              <a:spcBef>
                <a:spcPts val="1000"/>
              </a:spcBef>
              <a:spcAft>
                <a:spcPts val="0"/>
              </a:spcAft>
              <a:buSzPts val="2880"/>
              <a:buNone/>
            </a:pPr>
            <a:r>
              <a:rPr lang="en-US" sz="3600">
                <a:solidFill>
                  <a:srgbClr val="66FFFF"/>
                </a:solidFill>
              </a:rPr>
              <a:t>Cyan</a:t>
            </a:r>
            <a:r>
              <a:rPr lang="en-US" sz="3600"/>
              <a:t> 🡪 symbolic link </a:t>
            </a:r>
            <a:endParaRPr/>
          </a:p>
          <a:p>
            <a:pPr marL="342900" lvl="0" indent="-342900" algn="l" rtl="0">
              <a:lnSpc>
                <a:spcPct val="100000"/>
              </a:lnSpc>
              <a:spcBef>
                <a:spcPts val="1000"/>
              </a:spcBef>
              <a:spcAft>
                <a:spcPts val="0"/>
              </a:spcAft>
              <a:buSzPts val="2880"/>
              <a:buNone/>
            </a:pPr>
            <a:endParaRPr sz="3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Useful Keyboard Shortcuts</a:t>
            </a:r>
            <a:endParaRPr b="1">
              <a:solidFill>
                <a:schemeClr val="dk1"/>
              </a:solidFill>
            </a:endParaRPr>
          </a:p>
        </p:txBody>
      </p:sp>
      <p:graphicFrame>
        <p:nvGraphicFramePr>
          <p:cNvPr id="682" name="Google Shape;682;p93"/>
          <p:cNvGraphicFramePr/>
          <p:nvPr/>
        </p:nvGraphicFramePr>
        <p:xfrm>
          <a:off x="2095472" y="1357298"/>
          <a:ext cx="8372475" cy="4389200"/>
        </p:xfrm>
        <a:graphic>
          <a:graphicData uri="http://schemas.openxmlformats.org/drawingml/2006/table">
            <a:tbl>
              <a:tblPr firstRow="1" bandRow="1">
                <a:noFill/>
                <a:tableStyleId>{C9DE93FA-2E25-400F-9FBD-89434640F52B}</a:tableStyleId>
              </a:tblPr>
              <a:tblGrid>
                <a:gridCol w="3178450">
                  <a:extLst>
                    <a:ext uri="{9D8B030D-6E8A-4147-A177-3AD203B41FA5}">
                      <a16:colId xmlns:a16="http://schemas.microsoft.com/office/drawing/2014/main" val="20000"/>
                    </a:ext>
                  </a:extLst>
                </a:gridCol>
                <a:gridCol w="5194025">
                  <a:extLst>
                    <a:ext uri="{9D8B030D-6E8A-4147-A177-3AD203B41FA5}">
                      <a16:colId xmlns:a16="http://schemas.microsoft.com/office/drawing/2014/main" val="20001"/>
                    </a:ext>
                  </a:extLst>
                </a:gridCol>
              </a:tblGrid>
              <a:tr h="32480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Key Combination</a:t>
                      </a:r>
                      <a:endParaRPr sz="2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Function</a:t>
                      </a:r>
                      <a:endParaRPr sz="2000" u="none" strike="noStrike" cap="none">
                        <a:solidFill>
                          <a:schemeClr val="dk1"/>
                        </a:solidFil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Ctrl+A</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Move cursor to the beginning of the command line.</a:t>
                      </a:r>
                      <a:endParaRPr sz="20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Ctrl+E</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t>Move cursor to the end of the command line.</a:t>
                      </a:r>
                      <a:endParaRPr sz="2000" b="0" u="none" strike="noStrike" cap="none">
                        <a:solidFill>
                          <a:schemeClr val="dk1"/>
                        </a:solidFill>
                        <a:latin typeface="Trebuchet MS"/>
                        <a:ea typeface="Trebuchet MS"/>
                        <a:cs typeface="Trebuchet MS"/>
                        <a:sym typeface="Trebuchet M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Ctrl+C</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End a running program and return to the prompt.</a:t>
                      </a:r>
                      <a:endParaRPr sz="20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Ctrl+D</a:t>
                      </a:r>
                      <a:endParaRPr sz="2000" b="1" u="none" strike="noStrike" cap="none">
                        <a:solidFill>
                          <a:schemeClr val="dk1"/>
                        </a:solidFill>
                        <a:latin typeface="Trebuchet MS"/>
                        <a:ea typeface="Trebuchet MS"/>
                        <a:cs typeface="Trebuchet MS"/>
                        <a:sym typeface="Trebuchet M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Log out of the current shell session.</a:t>
                      </a:r>
                      <a:endParaRPr sz="2000" b="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Ctrl+L </a:t>
                      </a:r>
                      <a:endParaRPr sz="2000"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t>Clear this terminal.</a:t>
                      </a:r>
                      <a:endParaRPr sz="2000" b="0" u="none" strike="noStrike" cap="none">
                        <a:solidFill>
                          <a:schemeClr val="dk1"/>
                        </a:solidFill>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Ctrl+R   or  </a:t>
                      </a:r>
                      <a:r>
                        <a:rPr lang="en-US" sz="2000" b="0" u="none" strike="noStrike" cap="none"/>
                        <a:t>type</a:t>
                      </a:r>
                      <a:r>
                        <a:rPr lang="en-US" sz="2000" b="1" u="none" strike="noStrike" cap="none"/>
                        <a:t> </a:t>
                      </a:r>
                      <a:r>
                        <a:rPr lang="en-US" sz="2000" b="1" u="none" strike="noStrike" cap="none">
                          <a:solidFill>
                            <a:srgbClr val="0000FF"/>
                          </a:solidFill>
                        </a:rPr>
                        <a:t>history </a:t>
                      </a:r>
                      <a:r>
                        <a:rPr lang="en-US" sz="2000" b="0" u="none" strike="noStrike" cap="none"/>
                        <a:t>command</a:t>
                      </a:r>
                      <a:endParaRPr sz="2000" b="0" u="none" strike="noStrike" cap="none">
                        <a:solidFill>
                          <a:schemeClr val="dk1"/>
                        </a:solidFill>
                        <a:latin typeface="Trebuchet MS"/>
                        <a:ea typeface="Trebuchet MS"/>
                        <a:cs typeface="Trebuchet MS"/>
                        <a:sym typeface="Trebuchet M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Search command history.</a:t>
                      </a:r>
                      <a:endParaRPr sz="2000" b="0" u="none" strike="noStrike" cap="none">
                        <a:solidFill>
                          <a:schemeClr val="dk1"/>
                        </a:solidFill>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q </a:t>
                      </a:r>
                      <a:endParaRPr sz="2000" b="1" u="none" strike="noStrike" cap="none">
                        <a:solidFill>
                          <a:schemeClr val="dk1"/>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t>Leave the page</a:t>
                      </a:r>
                      <a:endParaRPr sz="2000" b="0" u="none" strike="noStrike" cap="none">
                        <a:solidFill>
                          <a:schemeClr val="dk1"/>
                        </a:solidFill>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Advantages of Open Source S/W</a:t>
            </a:r>
            <a:endParaRPr b="1">
              <a:solidFill>
                <a:schemeClr val="dk1"/>
              </a:solidFill>
            </a:endParaRPr>
          </a:p>
        </p:txBody>
      </p:sp>
      <p:sp>
        <p:nvSpPr>
          <p:cNvPr id="209" name="Google Shape;209;p28"/>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240"/>
              <a:buChar char="►"/>
            </a:pPr>
            <a:r>
              <a:rPr lang="en-US" sz="2800"/>
              <a:t>Ensures a </a:t>
            </a:r>
            <a:r>
              <a:rPr lang="en-US" sz="2800">
                <a:solidFill>
                  <a:srgbClr val="FF0000"/>
                </a:solidFill>
              </a:rPr>
              <a:t>large population of users</a:t>
            </a:r>
            <a:r>
              <a:rPr lang="en-US" sz="2800"/>
              <a:t>. </a:t>
            </a:r>
            <a:endParaRPr/>
          </a:p>
          <a:p>
            <a:pPr marL="342900" lvl="0" indent="-200660" algn="l" rtl="0">
              <a:lnSpc>
                <a:spcPct val="90000"/>
              </a:lnSpc>
              <a:spcBef>
                <a:spcPts val="1000"/>
              </a:spcBef>
              <a:spcAft>
                <a:spcPts val="0"/>
              </a:spcAft>
              <a:buSzPts val="2240"/>
              <a:buNone/>
            </a:pPr>
            <a:endParaRPr sz="2800" u="sng"/>
          </a:p>
          <a:p>
            <a:pPr marL="342900" lvl="0" indent="-342900" algn="l" rtl="0">
              <a:lnSpc>
                <a:spcPct val="90000"/>
              </a:lnSpc>
              <a:spcBef>
                <a:spcPts val="1000"/>
              </a:spcBef>
              <a:spcAft>
                <a:spcPts val="0"/>
              </a:spcAft>
              <a:buSzPts val="2240"/>
              <a:buChar char="►"/>
            </a:pPr>
            <a:r>
              <a:rPr lang="en-US" sz="2800"/>
              <a:t>Attracts a substantial crowd of </a:t>
            </a:r>
            <a:r>
              <a:rPr lang="en-US" sz="2800">
                <a:solidFill>
                  <a:srgbClr val="FF0000"/>
                </a:solidFill>
              </a:rPr>
              <a:t>developers to work around </a:t>
            </a:r>
            <a:r>
              <a:rPr lang="en-US" sz="2800"/>
              <a:t>open source software projects and </a:t>
            </a:r>
            <a:r>
              <a:rPr lang="en-US" sz="2800">
                <a:solidFill>
                  <a:srgbClr val="FF0000"/>
                </a:solidFill>
              </a:rPr>
              <a:t>shared</a:t>
            </a:r>
            <a:r>
              <a:rPr lang="en-US" sz="2800"/>
              <a:t> across the communities.</a:t>
            </a:r>
            <a:endParaRPr/>
          </a:p>
          <a:p>
            <a:pPr marL="342900" lvl="0" indent="-200660" algn="l" rtl="0">
              <a:lnSpc>
                <a:spcPct val="90000"/>
              </a:lnSpc>
              <a:spcBef>
                <a:spcPts val="1000"/>
              </a:spcBef>
              <a:spcAft>
                <a:spcPts val="0"/>
              </a:spcAft>
              <a:buSzPts val="2240"/>
              <a:buNone/>
            </a:pPr>
            <a:endParaRPr sz="2800"/>
          </a:p>
          <a:p>
            <a:pPr marL="342900" lvl="0" indent="-342900" algn="l" rtl="0">
              <a:lnSpc>
                <a:spcPct val="90000"/>
              </a:lnSpc>
              <a:spcBef>
                <a:spcPts val="1000"/>
              </a:spcBef>
              <a:spcAft>
                <a:spcPts val="0"/>
              </a:spcAft>
              <a:buSzPts val="2240"/>
              <a:buChar char="►"/>
            </a:pPr>
            <a:r>
              <a:rPr lang="en-US" sz="2800"/>
              <a:t>Enables the </a:t>
            </a:r>
            <a:r>
              <a:rPr lang="en-US" sz="2800">
                <a:solidFill>
                  <a:srgbClr val="FF0000"/>
                </a:solidFill>
              </a:rPr>
              <a:t>unlimited tuning and improvement </a:t>
            </a:r>
            <a:r>
              <a:rPr lang="en-US" sz="2800"/>
              <a:t>of a software product. (evolve)</a:t>
            </a:r>
            <a:endParaRPr/>
          </a:p>
          <a:p>
            <a:pPr marL="342900" lvl="0" indent="-220980" algn="l" rtl="0">
              <a:lnSpc>
                <a:spcPct val="90000"/>
              </a:lnSpc>
              <a:spcBef>
                <a:spcPts val="1000"/>
              </a:spcBef>
              <a:spcAft>
                <a:spcPts val="0"/>
              </a:spcAft>
              <a:buSzPts val="1920"/>
              <a:buNone/>
            </a:pPr>
            <a:endParaRPr sz="2400"/>
          </a:p>
          <a:p>
            <a:pPr marL="342900" lvl="0" indent="-220980" algn="l" rtl="0">
              <a:lnSpc>
                <a:spcPct val="90000"/>
              </a:lnSpc>
              <a:spcBef>
                <a:spcPts val="1000"/>
              </a:spcBef>
              <a:spcAft>
                <a:spcPts val="0"/>
              </a:spcAft>
              <a:buSzPts val="1920"/>
              <a:buNone/>
            </a:pPr>
            <a:endParaRPr sz="2400"/>
          </a:p>
          <a:p>
            <a:pPr marL="342900" lvl="0" indent="-220980" algn="l" rtl="0">
              <a:lnSpc>
                <a:spcPct val="90000"/>
              </a:lnSpc>
              <a:spcBef>
                <a:spcPts val="1000"/>
              </a:spcBef>
              <a:spcAft>
                <a:spcPts val="0"/>
              </a:spcAft>
              <a:buSzPts val="1920"/>
              <a:buNone/>
            </a:pPr>
            <a:endParaRPr sz="2400" u="sng"/>
          </a:p>
          <a:p>
            <a:pPr marL="342900" lvl="0" indent="-220980" algn="l" rtl="0">
              <a:lnSpc>
                <a:spcPct val="90000"/>
              </a:lnSpc>
              <a:spcBef>
                <a:spcPts val="1000"/>
              </a:spcBef>
              <a:spcAft>
                <a:spcPts val="0"/>
              </a:spcAft>
              <a:buSzPts val="1920"/>
              <a:buNone/>
            </a:pPr>
            <a:endParaRPr sz="2400" u="sng"/>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FF"/>
              </a:buClr>
              <a:buSzPts val="3600"/>
              <a:buFont typeface="Trebuchet MS"/>
              <a:buNone/>
            </a:pPr>
            <a:r>
              <a:rPr lang="en-US">
                <a:solidFill>
                  <a:srgbClr val="0000FF"/>
                </a:solidFill>
              </a:rPr>
              <a:t>Ctrl + R</a:t>
            </a:r>
            <a:endParaRPr>
              <a:solidFill>
                <a:srgbClr val="0000FF"/>
              </a:solidFill>
            </a:endParaRPr>
          </a:p>
        </p:txBody>
      </p:sp>
      <p:sp>
        <p:nvSpPr>
          <p:cNvPr id="688" name="Google Shape;688;p9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solidFill>
                  <a:srgbClr val="0000FF"/>
                </a:solidFill>
              </a:rPr>
              <a:t>"</a:t>
            </a:r>
            <a:r>
              <a:rPr lang="en-US" sz="3200">
                <a:solidFill>
                  <a:srgbClr val="0000FF"/>
                </a:solidFill>
              </a:rPr>
              <a:t>reverse-i-search." </a:t>
            </a:r>
            <a:endParaRPr/>
          </a:p>
          <a:p>
            <a:pPr marL="342900" lvl="0" indent="-342900" algn="l" rtl="0">
              <a:lnSpc>
                <a:spcPct val="100000"/>
              </a:lnSpc>
              <a:spcBef>
                <a:spcPts val="1000"/>
              </a:spcBef>
              <a:spcAft>
                <a:spcPts val="0"/>
              </a:spcAft>
              <a:buSzPts val="2560"/>
              <a:buChar char="►"/>
            </a:pPr>
            <a:r>
              <a:rPr lang="en-US" sz="3200">
                <a:solidFill>
                  <a:srgbClr val="0000FF"/>
                </a:solidFill>
              </a:rPr>
              <a:t>Type a letter like “c” and you'll get a match for the most recent command in your history that starts with c. Keep typing to narrow your match. When you hit the jackpot, press Enter to execute the suggested command.</a:t>
            </a:r>
            <a:endParaRPr sz="3200">
              <a:solidFill>
                <a:srgbClr val="0000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5"/>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71</a:t>
            </a:fld>
            <a:endParaRPr/>
          </a:p>
        </p:txBody>
      </p:sp>
      <p:sp>
        <p:nvSpPr>
          <p:cNvPr id="694" name="Google Shape;694;p95"/>
          <p:cNvSpPr txBox="1">
            <a:spLocks noGrp="1"/>
          </p:cNvSpPr>
          <p:nvPr>
            <p:ph type="body" idx="1"/>
          </p:nvPr>
        </p:nvSpPr>
        <p:spPr>
          <a:xfrm>
            <a:off x="1272540" y="1305961"/>
            <a:ext cx="8077200" cy="7239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Font typeface="Trebuchet MS"/>
              <a:buNone/>
            </a:pPr>
            <a:r>
              <a:rPr lang="en-US" sz="2400">
                <a:solidFill>
                  <a:srgbClr val="C00000"/>
                </a:solidFill>
              </a:rPr>
              <a:t>Create a New File with “touch” command</a:t>
            </a:r>
            <a:endParaRPr sz="2000">
              <a:solidFill>
                <a:srgbClr val="C00000"/>
              </a:solidFill>
            </a:endParaRPr>
          </a:p>
          <a:p>
            <a:pPr marL="342900" lvl="0" indent="-200660" algn="l" rtl="0">
              <a:lnSpc>
                <a:spcPct val="100000"/>
              </a:lnSpc>
              <a:spcBef>
                <a:spcPts val="1000"/>
              </a:spcBef>
              <a:spcAft>
                <a:spcPts val="0"/>
              </a:spcAft>
              <a:buSzPts val="2240"/>
              <a:buNone/>
            </a:pPr>
            <a:endParaRPr sz="2800">
              <a:solidFill>
                <a:srgbClr val="C00000"/>
              </a:solidFill>
            </a:endParaRPr>
          </a:p>
          <a:p>
            <a:pPr marL="342900" lvl="0" indent="-342900" algn="l" rtl="0">
              <a:lnSpc>
                <a:spcPct val="100000"/>
              </a:lnSpc>
              <a:spcBef>
                <a:spcPts val="1000"/>
              </a:spcBef>
              <a:spcAft>
                <a:spcPts val="0"/>
              </a:spcAft>
              <a:buSzPts val="2240"/>
              <a:buFont typeface="Trebuchet MS"/>
              <a:buNone/>
            </a:pPr>
            <a:endParaRPr sz="2800">
              <a:solidFill>
                <a:srgbClr val="C00000"/>
              </a:solidFill>
            </a:endParaRPr>
          </a:p>
        </p:txBody>
      </p:sp>
      <p:graphicFrame>
        <p:nvGraphicFramePr>
          <p:cNvPr id="695" name="Google Shape;695;p95"/>
          <p:cNvGraphicFramePr/>
          <p:nvPr/>
        </p:nvGraphicFramePr>
        <p:xfrm>
          <a:off x="708660" y="2089692"/>
          <a:ext cx="9928875" cy="4228825"/>
        </p:xfrm>
        <a:graphic>
          <a:graphicData uri="http://schemas.openxmlformats.org/drawingml/2006/table">
            <a:tbl>
              <a:tblPr>
                <a:noFill/>
                <a:tableStyleId>{C9DE93FA-2E25-400F-9FBD-89434640F52B}</a:tableStyleId>
              </a:tblPr>
              <a:tblGrid>
                <a:gridCol w="2298350">
                  <a:extLst>
                    <a:ext uri="{9D8B030D-6E8A-4147-A177-3AD203B41FA5}">
                      <a16:colId xmlns:a16="http://schemas.microsoft.com/office/drawing/2014/main" val="20000"/>
                    </a:ext>
                  </a:extLst>
                </a:gridCol>
                <a:gridCol w="7630525">
                  <a:extLst>
                    <a:ext uri="{9D8B030D-6E8A-4147-A177-3AD203B41FA5}">
                      <a16:colId xmlns:a16="http://schemas.microsoft.com/office/drawing/2014/main" val="20001"/>
                    </a:ext>
                  </a:extLst>
                </a:gridCol>
              </a:tblGrid>
              <a:tr h="382275">
                <a:tc>
                  <a:txBody>
                    <a:bodyPr/>
                    <a:lstStyle/>
                    <a:p>
                      <a:pPr marL="0" marR="0" lvl="0" indent="0" algn="ctr" rtl="0">
                        <a:lnSpc>
                          <a:spcPct val="100000"/>
                        </a:lnSpc>
                        <a:spcBef>
                          <a:spcPts val="0"/>
                        </a:spcBef>
                        <a:spcAft>
                          <a:spcPts val="0"/>
                        </a:spcAft>
                        <a:buClr>
                          <a:srgbClr val="3F3F3F"/>
                        </a:buClr>
                        <a:buSzPts val="2000"/>
                        <a:buFont typeface="Arial"/>
                        <a:buNone/>
                      </a:pPr>
                      <a:r>
                        <a:rPr lang="en-US" sz="2000" b="1" i="0" u="none" strike="noStrike" cap="none">
                          <a:solidFill>
                            <a:srgbClr val="3F3F3F"/>
                          </a:solidFill>
                          <a:latin typeface="Arial"/>
                          <a:ea typeface="Arial"/>
                          <a:cs typeface="Arial"/>
                          <a:sym typeface="Arial"/>
                        </a:rPr>
                        <a:t>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2000"/>
                        <a:buFont typeface="Arial"/>
                        <a:buNone/>
                      </a:pPr>
                      <a:r>
                        <a:rPr lang="en-US" sz="2000" b="1" i="0" u="none" strike="noStrike" cap="none">
                          <a:solidFill>
                            <a:srgbClr val="3F3F3F"/>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64325">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touch  &lt;file&gt;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Create a file (with no contents)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44050">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touch &lt;file1&gt; &lt;file2&gt;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Create 2 or more file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224200">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-a</a:t>
                      </a:r>
                      <a:endParaRPr sz="1400" u="none" strike="noStrike" cap="none"/>
                    </a:p>
                    <a:p>
                      <a:pPr marL="0" marR="0" lvl="0" indent="0" algn="ctr"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-m</a:t>
                      </a:r>
                      <a:endParaRPr sz="1400" u="none" strike="noStrike" cap="none"/>
                    </a:p>
                    <a:p>
                      <a:pPr marL="0" marR="0" lvl="0" indent="0" algn="ctr"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-r file</a:t>
                      </a:r>
                      <a:endParaRPr sz="1400" u="none" strike="noStrike" cap="none"/>
                    </a:p>
                    <a:p>
                      <a:pPr marL="0" marR="0" lvl="0" indent="0" algn="ctr" rtl="0">
                        <a:lnSpc>
                          <a:spcPct val="100000"/>
                        </a:lnSpc>
                        <a:spcBef>
                          <a:spcPts val="400"/>
                        </a:spcBef>
                        <a:spcAft>
                          <a:spcPts val="0"/>
                        </a:spcAft>
                        <a:buClr>
                          <a:schemeClr val="dk1"/>
                        </a:buClr>
                        <a:buSzPts val="2000"/>
                        <a:buFont typeface="Trebuchet MS"/>
                        <a:buNone/>
                      </a:pPr>
                      <a:endParaRPr sz="2000" b="0" i="0" u="none" strike="noStrike" cap="none">
                        <a:solidFill>
                          <a:srgbClr val="3F3F3F"/>
                        </a:solidFill>
                        <a:latin typeface="Arial"/>
                        <a:ea typeface="Arial"/>
                        <a:cs typeface="Arial"/>
                        <a:sym typeface="Arial"/>
                      </a:endParaRPr>
                    </a:p>
                    <a:p>
                      <a:pPr marL="0" marR="0" lvl="0" indent="0" algn="ctr"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-t time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Changes only the time of the last read access</a:t>
                      </a:r>
                      <a:endParaRPr sz="1400" u="none" strike="noStrike" cap="none"/>
                    </a:p>
                    <a:p>
                      <a:pPr marL="0" marR="0" lvl="0" indent="0" algn="l"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Changes only the time of the last modification</a:t>
                      </a:r>
                      <a:endParaRPr sz="1400" u="none" strike="noStrike" cap="none"/>
                    </a:p>
                    <a:p>
                      <a:pPr marL="0" marR="0" lvl="0" indent="0" algn="l"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Set the time stamp of file instead of the current time</a:t>
                      </a:r>
                      <a:endParaRPr sz="1400" u="none" strike="noStrike" cap="none"/>
                    </a:p>
                    <a:p>
                      <a:pPr marL="0" marR="0" lvl="0" indent="0" algn="l"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e.g. touch –r file2 file4 or touch –reference=file2 file4</a:t>
                      </a:r>
                      <a:endParaRPr sz="1400" u="none" strike="noStrike" cap="none"/>
                    </a:p>
                    <a:p>
                      <a:pPr marL="0" marR="0" lvl="0" indent="0" algn="l"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Sets time using [[CC]YY]MMDDhhmm[.ss] instead of current time</a:t>
                      </a:r>
                      <a:endParaRPr sz="1400" u="none" strike="noStrike" cap="none"/>
                    </a:p>
                    <a:p>
                      <a:pPr marL="0" marR="0" lvl="0" indent="0" algn="l"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E.g. touch –t 201712251830.00 file5</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96" name="Google Shape;696;p95"/>
          <p:cNvSpPr/>
          <p:nvPr/>
        </p:nvSpPr>
        <p:spPr>
          <a:xfrm>
            <a:off x="2024035" y="500043"/>
            <a:ext cx="4921219" cy="53553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3600"/>
              <a:buFont typeface="Arial"/>
              <a:buNone/>
            </a:pPr>
            <a:r>
              <a:rPr lang="en-US" sz="3600" b="1" i="0" u="none" strike="noStrike" cap="none">
                <a:solidFill>
                  <a:schemeClr val="dk1"/>
                </a:solidFill>
                <a:latin typeface="Trebuchet MS"/>
                <a:ea typeface="Trebuchet MS"/>
                <a:cs typeface="Trebuchet MS"/>
                <a:sym typeface="Trebuchet MS"/>
              </a:rPr>
              <a:t>Create and View Files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96"/>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72</a:t>
            </a:fld>
            <a:endParaRPr/>
          </a:p>
        </p:txBody>
      </p:sp>
      <p:graphicFrame>
        <p:nvGraphicFramePr>
          <p:cNvPr id="703" name="Google Shape;703;p96"/>
          <p:cNvGraphicFramePr/>
          <p:nvPr/>
        </p:nvGraphicFramePr>
        <p:xfrm>
          <a:off x="1409672" y="4220825"/>
          <a:ext cx="8153400" cy="1447800"/>
        </p:xfrm>
        <a:graphic>
          <a:graphicData uri="http://schemas.openxmlformats.org/drawingml/2006/table">
            <a:tbl>
              <a:tblPr>
                <a:noFill/>
                <a:tableStyleId>{C9DE93FA-2E25-400F-9FBD-89434640F52B}</a:tableStyleId>
              </a:tblPr>
              <a:tblGrid>
                <a:gridCol w="4359275">
                  <a:extLst>
                    <a:ext uri="{9D8B030D-6E8A-4147-A177-3AD203B41FA5}">
                      <a16:colId xmlns:a16="http://schemas.microsoft.com/office/drawing/2014/main" val="20000"/>
                    </a:ext>
                  </a:extLst>
                </a:gridCol>
                <a:gridCol w="3794125">
                  <a:extLst>
                    <a:ext uri="{9D8B030D-6E8A-4147-A177-3AD203B41FA5}">
                      <a16:colId xmlns:a16="http://schemas.microsoft.com/office/drawing/2014/main" val="20001"/>
                    </a:ext>
                  </a:extLst>
                </a:gridCol>
              </a:tblGrid>
              <a:tr h="663575">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84225">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cat &lt;pathname/filename&gt;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View the file contents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04" name="Google Shape;704;p96"/>
          <p:cNvSpPr txBox="1"/>
          <p:nvPr/>
        </p:nvSpPr>
        <p:spPr>
          <a:xfrm>
            <a:off x="708660" y="1463040"/>
            <a:ext cx="10561320" cy="238504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0" i="0" u="none" strike="noStrike" cap="none">
                <a:solidFill>
                  <a:srgbClr val="C00000"/>
                </a:solidFill>
                <a:latin typeface="Trebuchet MS"/>
                <a:ea typeface="Trebuchet MS"/>
                <a:cs typeface="Trebuchet MS"/>
                <a:sym typeface="Trebuchet MS"/>
              </a:rPr>
              <a:t>View a File with “cat” command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800"/>
              <a:buFont typeface="Arial"/>
              <a:buChar char="•"/>
            </a:pPr>
            <a:r>
              <a:rPr lang="en-US" sz="2800" b="0" i="0" u="none" strike="noStrike" cap="none">
                <a:solidFill>
                  <a:srgbClr val="C00000"/>
                </a:solidFill>
                <a:latin typeface="Trebuchet MS"/>
                <a:ea typeface="Trebuchet MS"/>
                <a:cs typeface="Trebuchet MS"/>
                <a:sym typeface="Trebuchet MS"/>
              </a:rPr>
              <a:t> con</a:t>
            </a:r>
            <a:r>
              <a:rPr lang="en-US" sz="2800" b="1" i="0" u="none" strike="noStrike" cap="none">
                <a:solidFill>
                  <a:srgbClr val="7030A0"/>
                </a:solidFill>
                <a:latin typeface="Trebuchet MS"/>
                <a:ea typeface="Trebuchet MS"/>
                <a:cs typeface="Trebuchet MS"/>
                <a:sym typeface="Trebuchet MS"/>
              </a:rPr>
              <a:t>cat</a:t>
            </a:r>
            <a:r>
              <a:rPr lang="en-US" sz="2800" b="0" i="0" u="none" strike="noStrike" cap="none">
                <a:solidFill>
                  <a:srgbClr val="C00000"/>
                </a:solidFill>
                <a:latin typeface="Trebuchet MS"/>
                <a:ea typeface="Trebuchet MS"/>
                <a:cs typeface="Trebuchet MS"/>
                <a:sym typeface="Trebuchet MS"/>
              </a:rPr>
              <a:t>enate command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800"/>
              <a:buFont typeface="Arial"/>
              <a:buChar char="•"/>
            </a:pPr>
            <a:r>
              <a:rPr lang="en-US" sz="2800" b="0" i="0" u="none" strike="noStrike" cap="none">
                <a:solidFill>
                  <a:srgbClr val="C00000"/>
                </a:solidFill>
                <a:latin typeface="Trebuchet MS"/>
                <a:ea typeface="Trebuchet MS"/>
                <a:cs typeface="Trebuchet MS"/>
                <a:sym typeface="Trebuchet MS"/>
              </a:rPr>
              <a:t> You can use </a:t>
            </a:r>
            <a:r>
              <a:rPr lang="en-US" sz="2800" b="1" i="0" u="none" strike="noStrike" cap="none">
                <a:solidFill>
                  <a:srgbClr val="C00000"/>
                </a:solidFill>
                <a:latin typeface="Trebuchet MS"/>
                <a:ea typeface="Trebuchet MS"/>
                <a:cs typeface="Trebuchet MS"/>
                <a:sym typeface="Trebuchet MS"/>
              </a:rPr>
              <a:t>cat </a:t>
            </a:r>
            <a:r>
              <a:rPr lang="en-US" sz="2800" b="0" i="0" u="none" strike="noStrike" cap="none">
                <a:solidFill>
                  <a:srgbClr val="C00000"/>
                </a:solidFill>
                <a:latin typeface="Trebuchet MS"/>
                <a:ea typeface="Trebuchet MS"/>
                <a:cs typeface="Trebuchet MS"/>
                <a:sym typeface="Trebuchet MS"/>
              </a:rPr>
              <a:t>to view the contents of a file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800"/>
              <a:buFont typeface="Arial"/>
              <a:buChar char="•"/>
            </a:pPr>
            <a:r>
              <a:rPr lang="en-US" sz="2800" b="0" i="0" u="none" strike="noStrike" cap="none">
                <a:solidFill>
                  <a:srgbClr val="C00000"/>
                </a:solidFill>
                <a:latin typeface="Trebuchet MS"/>
                <a:ea typeface="Trebuchet MS"/>
                <a:cs typeface="Trebuchet MS"/>
                <a:sym typeface="Trebuchet MS"/>
              </a:rPr>
              <a:t> The command must include the filename of the file you want to see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560"/>
              </a:spcBef>
              <a:spcAft>
                <a:spcPts val="0"/>
              </a:spcAft>
              <a:buClr>
                <a:srgbClr val="000000"/>
              </a:buClr>
              <a:buSzPts val="2800"/>
              <a:buFont typeface="Arial"/>
              <a:buNone/>
            </a:pPr>
            <a:endParaRPr sz="2800" b="0" i="0" u="none" strike="noStrike" cap="none">
              <a:solidFill>
                <a:srgbClr val="C00000"/>
              </a:solidFill>
              <a:latin typeface="Trebuchet MS"/>
              <a:ea typeface="Trebuchet MS"/>
              <a:cs typeface="Trebuchet MS"/>
              <a:sym typeface="Trebuchet MS"/>
            </a:endParaRPr>
          </a:p>
          <a:p>
            <a:pPr marL="342900" marR="0" lvl="0" indent="-342900" algn="l" rtl="0">
              <a:lnSpc>
                <a:spcPct val="100000"/>
              </a:lnSpc>
              <a:spcBef>
                <a:spcPts val="640"/>
              </a:spcBef>
              <a:spcAft>
                <a:spcPts val="0"/>
              </a:spcAft>
              <a:buClr>
                <a:srgbClr val="000000"/>
              </a:buClr>
              <a:buSzPts val="3200"/>
              <a:buFont typeface="Arial"/>
              <a:buNone/>
            </a:pPr>
            <a:endParaRPr sz="3200" b="0" i="0" u="none" strike="noStrike" cap="none">
              <a:solidFill>
                <a:srgbClr val="C00000"/>
              </a:solidFill>
              <a:latin typeface="Trebuchet MS"/>
              <a:ea typeface="Trebuchet MS"/>
              <a:cs typeface="Trebuchet MS"/>
              <a:sym typeface="Trebuchet MS"/>
            </a:endParaRPr>
          </a:p>
        </p:txBody>
      </p:sp>
      <p:sp>
        <p:nvSpPr>
          <p:cNvPr id="705" name="Google Shape;705;p96"/>
          <p:cNvSpPr/>
          <p:nvPr/>
        </p:nvSpPr>
        <p:spPr>
          <a:xfrm>
            <a:off x="2095473" y="500043"/>
            <a:ext cx="4921219" cy="53553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3600"/>
              <a:buFont typeface="Arial"/>
              <a:buNone/>
            </a:pPr>
            <a:r>
              <a:rPr lang="en-US" sz="3600" b="1" i="0" u="none" strike="noStrike" cap="none">
                <a:solidFill>
                  <a:schemeClr val="dk1"/>
                </a:solidFill>
                <a:latin typeface="Trebuchet MS"/>
                <a:ea typeface="Trebuchet MS"/>
                <a:cs typeface="Trebuchet MS"/>
                <a:sym typeface="Trebuchet MS"/>
              </a:rPr>
              <a:t>Create and View Files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97"/>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2000"/>
              <a:buNone/>
            </a:pPr>
            <a:fld id="{00000000-1234-1234-1234-123412341234}" type="slidenum">
              <a:rPr lang="en-US" sz="2000">
                <a:solidFill>
                  <a:srgbClr val="222222"/>
                </a:solidFill>
                <a:latin typeface="Arial"/>
                <a:ea typeface="Arial"/>
                <a:cs typeface="Arial"/>
                <a:sym typeface="Arial"/>
              </a:rPr>
              <a:t>73</a:t>
            </a:fld>
            <a:endParaRPr sz="2000">
              <a:solidFill>
                <a:srgbClr val="222222"/>
              </a:solidFill>
              <a:latin typeface="Arial"/>
              <a:ea typeface="Arial"/>
              <a:cs typeface="Arial"/>
              <a:sym typeface="Arial"/>
            </a:endParaRPr>
          </a:p>
        </p:txBody>
      </p:sp>
      <p:sp>
        <p:nvSpPr>
          <p:cNvPr id="712" name="Google Shape;712;p97"/>
          <p:cNvSpPr txBox="1">
            <a:spLocks noGrp="1"/>
          </p:cNvSpPr>
          <p:nvPr>
            <p:ph type="title"/>
          </p:nvPr>
        </p:nvSpPr>
        <p:spPr>
          <a:xfrm>
            <a:off x="677334" y="609600"/>
            <a:ext cx="8596668" cy="9220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View/Displaying Content of Text Files </a:t>
            </a:r>
            <a:endParaRPr/>
          </a:p>
        </p:txBody>
      </p:sp>
      <p:sp>
        <p:nvSpPr>
          <p:cNvPr id="713" name="Google Shape;713;p97"/>
          <p:cNvSpPr txBox="1">
            <a:spLocks noGrp="1"/>
          </p:cNvSpPr>
          <p:nvPr>
            <p:ph type="body" idx="1"/>
          </p:nvPr>
        </p:nvSpPr>
        <p:spPr>
          <a:xfrm>
            <a:off x="677334" y="1531621"/>
            <a:ext cx="10158306" cy="450974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Large text files can not be viewed using the cat command, because the screen will only fit a portion of the file</a:t>
            </a:r>
            <a:endParaRPr/>
          </a:p>
          <a:p>
            <a:pPr marL="342900" lvl="0" indent="-342900" algn="l" rtl="0">
              <a:lnSpc>
                <a:spcPct val="100000"/>
              </a:lnSpc>
              <a:spcBef>
                <a:spcPts val="1000"/>
              </a:spcBef>
              <a:spcAft>
                <a:spcPts val="0"/>
              </a:spcAft>
              <a:buSzPts val="2240"/>
              <a:buChar char="►"/>
            </a:pPr>
            <a:r>
              <a:rPr lang="en-US" sz="2800">
                <a:solidFill>
                  <a:srgbClr val="FF0000"/>
                </a:solidFill>
              </a:rPr>
              <a:t>more</a:t>
            </a:r>
            <a:r>
              <a:rPr lang="en-US" sz="2800"/>
              <a:t> command: displays text files page-by-page</a:t>
            </a:r>
            <a:endParaRPr/>
          </a:p>
          <a:p>
            <a:pPr marL="742950" lvl="1" indent="-285750" algn="l" rtl="0">
              <a:lnSpc>
                <a:spcPct val="100000"/>
              </a:lnSpc>
              <a:spcBef>
                <a:spcPts val="1000"/>
              </a:spcBef>
              <a:spcAft>
                <a:spcPts val="0"/>
              </a:spcAft>
              <a:buSzPts val="2240"/>
              <a:buChar char="►"/>
            </a:pPr>
            <a:r>
              <a:rPr lang="en-US" sz="2800"/>
              <a:t>Pressing Spacebar displays the next page</a:t>
            </a:r>
            <a:endParaRPr/>
          </a:p>
          <a:p>
            <a:pPr marL="742950" lvl="1" indent="-285750" algn="l" rtl="0">
              <a:lnSpc>
                <a:spcPct val="100000"/>
              </a:lnSpc>
              <a:spcBef>
                <a:spcPts val="1000"/>
              </a:spcBef>
              <a:spcAft>
                <a:spcPts val="0"/>
              </a:spcAft>
              <a:buSzPts val="2240"/>
              <a:buChar char="►"/>
            </a:pPr>
            <a:r>
              <a:rPr lang="en-US" sz="2800"/>
              <a:t>Pressing Enter displays the next line</a:t>
            </a:r>
            <a:endParaRPr/>
          </a:p>
          <a:p>
            <a:pPr marL="342900" lvl="0" indent="-342900" algn="l" rtl="0">
              <a:lnSpc>
                <a:spcPct val="100000"/>
              </a:lnSpc>
              <a:spcBef>
                <a:spcPts val="1000"/>
              </a:spcBef>
              <a:spcAft>
                <a:spcPts val="0"/>
              </a:spcAft>
              <a:buSzPts val="2240"/>
              <a:buChar char="►"/>
            </a:pPr>
            <a:r>
              <a:rPr lang="en-US" sz="2800">
                <a:solidFill>
                  <a:srgbClr val="FF0000"/>
                </a:solidFill>
              </a:rPr>
              <a:t>less</a:t>
            </a:r>
            <a:r>
              <a:rPr lang="en-US" sz="2800"/>
              <a:t> command: same as more command but with more functions, e.g. can also use cursor to scroll. Besides, </a:t>
            </a:r>
            <a:r>
              <a:rPr lang="en-US" sz="2800">
                <a:solidFill>
                  <a:schemeClr val="dk1"/>
                </a:solidFill>
              </a:rPr>
              <a:t>even</a:t>
            </a:r>
            <a:r>
              <a:rPr lang="en-US" sz="2800">
                <a:solidFill>
                  <a:srgbClr val="C00000"/>
                </a:solidFill>
              </a:rPr>
              <a:t> compressed files (such as .gz and .bz2) </a:t>
            </a:r>
            <a:r>
              <a:rPr lang="en-US" sz="2800">
                <a:solidFill>
                  <a:schemeClr val="dk1"/>
                </a:solidFill>
              </a:rPr>
              <a:t>can be displayed</a:t>
            </a:r>
            <a:endParaRPr/>
          </a:p>
          <a:p>
            <a:pPr marL="342900" lvl="0" indent="-200660" algn="l" rtl="0">
              <a:lnSpc>
                <a:spcPct val="100000"/>
              </a:lnSpc>
              <a:spcBef>
                <a:spcPts val="1000"/>
              </a:spcBef>
              <a:spcAft>
                <a:spcPts val="0"/>
              </a:spcAft>
              <a:buSzPts val="2240"/>
              <a:buNone/>
            </a:pPr>
            <a:endParaRPr sz="2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08-May-18</a:t>
            </a:r>
            <a:endParaRPr/>
          </a:p>
        </p:txBody>
      </p:sp>
      <p:sp>
        <p:nvSpPr>
          <p:cNvPr id="719" name="Google Shape;719;p98"/>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74</a:t>
            </a:fld>
            <a:endParaRPr/>
          </a:p>
        </p:txBody>
      </p:sp>
      <p:sp>
        <p:nvSpPr>
          <p:cNvPr id="720" name="Google Shape;720;p98"/>
          <p:cNvSpPr txBox="1">
            <a:spLocks noGrp="1"/>
          </p:cNvSpPr>
          <p:nvPr>
            <p:ph type="body" idx="1"/>
          </p:nvPr>
        </p:nvSpPr>
        <p:spPr>
          <a:xfrm>
            <a:off x="800100" y="1141660"/>
            <a:ext cx="10561320" cy="1905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920"/>
              <a:buFont typeface="Trebuchet MS"/>
              <a:buNone/>
            </a:pPr>
            <a:r>
              <a:rPr lang="en-US" sz="2400">
                <a:solidFill>
                  <a:srgbClr val="C00000"/>
                </a:solidFill>
              </a:rPr>
              <a:t>View a File with “more” or “less” command</a:t>
            </a:r>
            <a:endParaRPr/>
          </a:p>
          <a:p>
            <a:pPr marL="342900" lvl="0" indent="-342900" algn="l" rtl="0">
              <a:lnSpc>
                <a:spcPct val="100000"/>
              </a:lnSpc>
              <a:spcBef>
                <a:spcPts val="1000"/>
              </a:spcBef>
              <a:spcAft>
                <a:spcPts val="0"/>
              </a:spcAft>
              <a:buSzPts val="1920"/>
              <a:buChar char="►"/>
            </a:pPr>
            <a:r>
              <a:rPr lang="en-US" sz="2400">
                <a:solidFill>
                  <a:srgbClr val="C00000"/>
                </a:solidFill>
              </a:rPr>
              <a:t>less  or more command displays the contents of a file page by page.</a:t>
            </a:r>
            <a:endParaRPr sz="2400">
              <a:solidFill>
                <a:srgbClr val="C00000"/>
              </a:solidFill>
            </a:endParaRPr>
          </a:p>
          <a:p>
            <a:pPr marL="342900" lvl="0" indent="-220980" algn="l" rtl="0">
              <a:lnSpc>
                <a:spcPct val="100000"/>
              </a:lnSpc>
              <a:spcBef>
                <a:spcPts val="1000"/>
              </a:spcBef>
              <a:spcAft>
                <a:spcPts val="0"/>
              </a:spcAft>
              <a:buSzPts val="1920"/>
              <a:buNone/>
            </a:pPr>
            <a:endParaRPr sz="2400">
              <a:solidFill>
                <a:srgbClr val="C00000"/>
              </a:solidFill>
            </a:endParaRPr>
          </a:p>
          <a:p>
            <a:pPr marL="342900" lvl="0" indent="-342900" algn="l" rtl="0">
              <a:lnSpc>
                <a:spcPct val="100000"/>
              </a:lnSpc>
              <a:spcBef>
                <a:spcPts val="1000"/>
              </a:spcBef>
              <a:spcAft>
                <a:spcPts val="0"/>
              </a:spcAft>
              <a:buSzPts val="1920"/>
              <a:buFont typeface="Trebuchet MS"/>
              <a:buNone/>
            </a:pPr>
            <a:endParaRPr sz="2400">
              <a:solidFill>
                <a:srgbClr val="C00000"/>
              </a:solidFill>
            </a:endParaRPr>
          </a:p>
        </p:txBody>
      </p:sp>
      <p:graphicFrame>
        <p:nvGraphicFramePr>
          <p:cNvPr id="721" name="Google Shape;721;p98"/>
          <p:cNvGraphicFramePr/>
          <p:nvPr/>
        </p:nvGraphicFramePr>
        <p:xfrm>
          <a:off x="1361095" y="2585968"/>
          <a:ext cx="8153400" cy="2837825"/>
        </p:xfrm>
        <a:graphic>
          <a:graphicData uri="http://schemas.openxmlformats.org/drawingml/2006/table">
            <a:tbl>
              <a:tblPr>
                <a:noFill/>
                <a:tableStyleId>{C9DE93FA-2E25-400F-9FBD-89434640F52B}</a:tableStyleId>
              </a:tblPr>
              <a:tblGrid>
                <a:gridCol w="4359275">
                  <a:extLst>
                    <a:ext uri="{9D8B030D-6E8A-4147-A177-3AD203B41FA5}">
                      <a16:colId xmlns:a16="http://schemas.microsoft.com/office/drawing/2014/main" val="20000"/>
                    </a:ext>
                  </a:extLst>
                </a:gridCol>
                <a:gridCol w="3794125">
                  <a:extLst>
                    <a:ext uri="{9D8B030D-6E8A-4147-A177-3AD203B41FA5}">
                      <a16:colId xmlns:a16="http://schemas.microsoft.com/office/drawing/2014/main" val="20001"/>
                    </a:ext>
                  </a:extLst>
                </a:gridCol>
              </a:tblGrid>
              <a:tr h="663575">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84225">
                <a:tc>
                  <a:txBody>
                    <a:bodyPr/>
                    <a:lstStyle/>
                    <a:p>
                      <a:pPr marL="0" marR="0" lvl="0" indent="0" algn="l"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less &lt;pathname/filename&gt;</a:t>
                      </a:r>
                      <a:endParaRPr sz="1400" u="none" strike="noStrike" cap="none"/>
                    </a:p>
                    <a:p>
                      <a:pPr marL="0" marR="0" lvl="0" indent="0" algn="l" rtl="0">
                        <a:lnSpc>
                          <a:spcPct val="100000"/>
                        </a:lnSpc>
                        <a:spcBef>
                          <a:spcPts val="400"/>
                        </a:spcBef>
                        <a:spcAft>
                          <a:spcPts val="0"/>
                        </a:spcAft>
                        <a:buClr>
                          <a:schemeClr val="dk1"/>
                        </a:buClr>
                        <a:buSzPts val="2000"/>
                        <a:buFont typeface="Trebuchet MS"/>
                        <a:buNone/>
                      </a:pPr>
                      <a:endParaRPr sz="2000" b="0" i="0" u="none" strike="noStrike" cap="none">
                        <a:solidFill>
                          <a:srgbClr val="3F3F3F"/>
                        </a:solidFill>
                        <a:latin typeface="Arial"/>
                        <a:ea typeface="Arial"/>
                        <a:cs typeface="Arial"/>
                        <a:sym typeface="Arial"/>
                      </a:endParaRPr>
                    </a:p>
                    <a:p>
                      <a:pPr marL="0" marR="0" lvl="0" indent="0" algn="l"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OR</a:t>
                      </a:r>
                      <a:endParaRPr sz="1400" u="none" strike="noStrike" cap="none"/>
                    </a:p>
                    <a:p>
                      <a:pPr marL="0" marR="0" lvl="0" indent="0" algn="l" rtl="0">
                        <a:lnSpc>
                          <a:spcPct val="100000"/>
                        </a:lnSpc>
                        <a:spcBef>
                          <a:spcPts val="400"/>
                        </a:spcBef>
                        <a:spcAft>
                          <a:spcPts val="0"/>
                        </a:spcAft>
                        <a:buClr>
                          <a:schemeClr val="dk1"/>
                        </a:buClr>
                        <a:buSzPts val="2000"/>
                        <a:buFont typeface="Trebuchet MS"/>
                        <a:buNone/>
                      </a:pPr>
                      <a:endParaRPr sz="2000" b="0" i="0" u="none" strike="noStrike" cap="none">
                        <a:solidFill>
                          <a:srgbClr val="3F3F3F"/>
                        </a:solidFill>
                        <a:latin typeface="Arial"/>
                        <a:ea typeface="Arial"/>
                        <a:cs typeface="Arial"/>
                        <a:sym typeface="Arial"/>
                      </a:endParaRPr>
                    </a:p>
                    <a:p>
                      <a:pPr marL="0" marR="0" lvl="0" indent="0" algn="l"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more &lt;pathname/filename&gt;</a:t>
                      </a:r>
                      <a:endParaRPr sz="1400" u="none" strike="noStrike" cap="none"/>
                    </a:p>
                    <a:p>
                      <a:pPr marL="0" marR="0" lvl="0" indent="0" algn="l" rtl="0">
                        <a:lnSpc>
                          <a:spcPct val="100000"/>
                        </a:lnSpc>
                        <a:spcBef>
                          <a:spcPts val="400"/>
                        </a:spcBef>
                        <a:spcAft>
                          <a:spcPts val="0"/>
                        </a:spcAft>
                        <a:buClr>
                          <a:schemeClr val="dk1"/>
                        </a:buClr>
                        <a:buSzPts val="2000"/>
                        <a:buFont typeface="Trebuchet MS"/>
                        <a:buNone/>
                      </a:pPr>
                      <a:endParaRPr sz="2000" b="0" i="0" u="none" strike="noStrike" cap="none">
                        <a:solidFill>
                          <a:srgbClr val="3F3F3F"/>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View the file contents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22" name="Google Shape;722;p98"/>
          <p:cNvSpPr/>
          <p:nvPr/>
        </p:nvSpPr>
        <p:spPr>
          <a:xfrm>
            <a:off x="2024035" y="500043"/>
            <a:ext cx="4921219" cy="53553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3600"/>
              <a:buFont typeface="Arial"/>
              <a:buNone/>
            </a:pPr>
            <a:r>
              <a:rPr lang="en-US" sz="3600" b="1" i="0" u="none" strike="noStrike" cap="none">
                <a:solidFill>
                  <a:schemeClr val="dk1"/>
                </a:solidFill>
                <a:latin typeface="Trebuchet MS"/>
                <a:ea typeface="Trebuchet MS"/>
                <a:cs typeface="Trebuchet MS"/>
                <a:sym typeface="Trebuchet MS"/>
              </a:rPr>
              <a:t>Create and View Files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p99"/>
          <p:cNvPicPr preferRelativeResize="0"/>
          <p:nvPr/>
        </p:nvPicPr>
        <p:blipFill rotWithShape="1">
          <a:blip r:embed="rId3">
            <a:alphaModFix/>
          </a:blip>
          <a:srcRect/>
          <a:stretch/>
        </p:blipFill>
        <p:spPr>
          <a:xfrm>
            <a:off x="594360" y="502992"/>
            <a:ext cx="9624060" cy="576064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0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08-May-18</a:t>
            </a:r>
            <a:endParaRPr/>
          </a:p>
        </p:txBody>
      </p:sp>
      <p:sp>
        <p:nvSpPr>
          <p:cNvPr id="733" name="Google Shape;733;p100"/>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76</a:t>
            </a:fld>
            <a:endParaRPr/>
          </a:p>
        </p:txBody>
      </p:sp>
      <p:sp>
        <p:nvSpPr>
          <p:cNvPr id="734" name="Google Shape;734;p100"/>
          <p:cNvSpPr txBox="1">
            <a:spLocks noGrp="1"/>
          </p:cNvSpPr>
          <p:nvPr>
            <p:ph type="body" idx="1"/>
          </p:nvPr>
        </p:nvSpPr>
        <p:spPr>
          <a:xfrm>
            <a:off x="2095472" y="1643050"/>
            <a:ext cx="8229600" cy="2819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776"/>
              <a:buFont typeface="Trebuchet MS"/>
              <a:buNone/>
            </a:pPr>
            <a:r>
              <a:rPr lang="en-US" sz="2220">
                <a:solidFill>
                  <a:srgbClr val="C00000"/>
                </a:solidFill>
              </a:rPr>
              <a:t>View a File with “head” and “tail” command</a:t>
            </a:r>
            <a:endParaRPr/>
          </a:p>
          <a:p>
            <a:pPr marL="342900" lvl="0" indent="-342900" algn="l" rtl="0">
              <a:lnSpc>
                <a:spcPct val="90000"/>
              </a:lnSpc>
              <a:spcBef>
                <a:spcPts val="1000"/>
              </a:spcBef>
              <a:spcAft>
                <a:spcPts val="0"/>
              </a:spcAft>
              <a:buSzPts val="1480"/>
              <a:buChar char="►"/>
            </a:pPr>
            <a:r>
              <a:rPr lang="en-US" sz="1850">
                <a:solidFill>
                  <a:srgbClr val="C00000"/>
                </a:solidFill>
              </a:rPr>
              <a:t>Used to view the first or last lines of a file</a:t>
            </a:r>
            <a:endParaRPr/>
          </a:p>
          <a:p>
            <a:pPr marL="342900" lvl="0" indent="-342900" algn="l" rtl="0">
              <a:lnSpc>
                <a:spcPct val="90000"/>
              </a:lnSpc>
              <a:spcBef>
                <a:spcPts val="1000"/>
              </a:spcBef>
              <a:spcAft>
                <a:spcPts val="0"/>
              </a:spcAft>
              <a:buSzPts val="1480"/>
              <a:buChar char="►"/>
            </a:pPr>
            <a:r>
              <a:rPr lang="en-US" sz="1850">
                <a:solidFill>
                  <a:srgbClr val="C00000"/>
                </a:solidFill>
              </a:rPr>
              <a:t>By default, they show ten lines</a:t>
            </a:r>
            <a:endParaRPr/>
          </a:p>
          <a:p>
            <a:pPr marL="342900" lvl="0" indent="-342900" algn="l" rtl="0">
              <a:lnSpc>
                <a:spcPct val="90000"/>
              </a:lnSpc>
              <a:spcBef>
                <a:spcPts val="1000"/>
              </a:spcBef>
              <a:spcAft>
                <a:spcPts val="0"/>
              </a:spcAft>
              <a:buSzPts val="1480"/>
              <a:buChar char="►"/>
            </a:pPr>
            <a:r>
              <a:rPr lang="en-US" sz="1850">
                <a:solidFill>
                  <a:srgbClr val="C00000"/>
                </a:solidFill>
              </a:rPr>
              <a:t>head -20  or head –n 20 displays the first twenty lines</a:t>
            </a:r>
            <a:endParaRPr/>
          </a:p>
          <a:p>
            <a:pPr marL="342900" lvl="0" indent="-342900" algn="l" rtl="0">
              <a:lnSpc>
                <a:spcPct val="90000"/>
              </a:lnSpc>
              <a:spcBef>
                <a:spcPts val="1000"/>
              </a:spcBef>
              <a:spcAft>
                <a:spcPts val="0"/>
              </a:spcAft>
              <a:buSzPts val="1480"/>
              <a:buChar char="►"/>
            </a:pPr>
            <a:r>
              <a:rPr lang="en-US" sz="1850">
                <a:solidFill>
                  <a:srgbClr val="C00000"/>
                </a:solidFill>
              </a:rPr>
              <a:t>tail -5 or tail –n 5 displays the last five lines</a:t>
            </a:r>
            <a:endParaRPr sz="1850">
              <a:solidFill>
                <a:srgbClr val="C00000"/>
              </a:solidFill>
            </a:endParaRPr>
          </a:p>
          <a:p>
            <a:pPr marL="342900" lvl="0" indent="-342900" algn="l" rtl="0">
              <a:lnSpc>
                <a:spcPct val="90000"/>
              </a:lnSpc>
              <a:spcBef>
                <a:spcPts val="1000"/>
              </a:spcBef>
              <a:spcAft>
                <a:spcPts val="0"/>
              </a:spcAft>
              <a:buSzPts val="1480"/>
              <a:buChar char="►"/>
            </a:pPr>
            <a:r>
              <a:rPr lang="en-US" sz="1850">
                <a:solidFill>
                  <a:srgbClr val="C00000"/>
                </a:solidFill>
              </a:rPr>
              <a:t>tail -f displays a continuously updated view of the last lines of a file</a:t>
            </a:r>
            <a:endParaRPr/>
          </a:p>
          <a:p>
            <a:pPr marL="342900" lvl="0" indent="-342900" algn="l" rtl="0">
              <a:lnSpc>
                <a:spcPct val="90000"/>
              </a:lnSpc>
              <a:spcBef>
                <a:spcPts val="1000"/>
              </a:spcBef>
              <a:spcAft>
                <a:spcPts val="0"/>
              </a:spcAft>
              <a:buSzPts val="1480"/>
              <a:buChar char="►"/>
            </a:pPr>
            <a:r>
              <a:rPr lang="en-US" sz="1850">
                <a:solidFill>
                  <a:srgbClr val="C00000"/>
                </a:solidFill>
              </a:rPr>
              <a:t>To exit tail –f, press Ctrl+c</a:t>
            </a:r>
            <a:endParaRPr sz="1850">
              <a:solidFill>
                <a:srgbClr val="C00000"/>
              </a:solidFill>
            </a:endParaRPr>
          </a:p>
          <a:p>
            <a:pPr marL="342900" lvl="0" indent="-342900" algn="l" rtl="0">
              <a:lnSpc>
                <a:spcPct val="90000"/>
              </a:lnSpc>
              <a:spcBef>
                <a:spcPts val="1000"/>
              </a:spcBef>
              <a:spcAft>
                <a:spcPts val="0"/>
              </a:spcAft>
              <a:buSzPts val="2072"/>
              <a:buFont typeface="Trebuchet MS"/>
              <a:buNone/>
            </a:pPr>
            <a:endParaRPr sz="2590">
              <a:solidFill>
                <a:srgbClr val="C00000"/>
              </a:solidFill>
            </a:endParaRPr>
          </a:p>
          <a:p>
            <a:pPr marL="342900" lvl="0" indent="-342900" algn="l" rtl="0">
              <a:lnSpc>
                <a:spcPct val="90000"/>
              </a:lnSpc>
              <a:spcBef>
                <a:spcPts val="1000"/>
              </a:spcBef>
              <a:spcAft>
                <a:spcPts val="0"/>
              </a:spcAft>
              <a:buSzPts val="2072"/>
              <a:buFont typeface="Trebuchet MS"/>
              <a:buNone/>
            </a:pPr>
            <a:endParaRPr sz="2590">
              <a:solidFill>
                <a:srgbClr val="C00000"/>
              </a:solidFill>
            </a:endParaRPr>
          </a:p>
        </p:txBody>
      </p:sp>
      <p:graphicFrame>
        <p:nvGraphicFramePr>
          <p:cNvPr id="735" name="Google Shape;735;p100"/>
          <p:cNvGraphicFramePr/>
          <p:nvPr/>
        </p:nvGraphicFramePr>
        <p:xfrm>
          <a:off x="2309786" y="4429133"/>
          <a:ext cx="7620000" cy="1243975"/>
        </p:xfrm>
        <a:graphic>
          <a:graphicData uri="http://schemas.openxmlformats.org/drawingml/2006/table">
            <a:tbl>
              <a:tblPr>
                <a:noFill/>
                <a:tableStyleId>{C9DE93FA-2E25-400F-9FBD-89434640F52B}</a:tableStyleId>
              </a:tblPr>
              <a:tblGrid>
                <a:gridCol w="4073525">
                  <a:extLst>
                    <a:ext uri="{9D8B030D-6E8A-4147-A177-3AD203B41FA5}">
                      <a16:colId xmlns:a16="http://schemas.microsoft.com/office/drawing/2014/main" val="20000"/>
                    </a:ext>
                  </a:extLst>
                </a:gridCol>
                <a:gridCol w="3546475">
                  <a:extLst>
                    <a:ext uri="{9D8B030D-6E8A-4147-A177-3AD203B41FA5}">
                      <a16:colId xmlns:a16="http://schemas.microsoft.com/office/drawing/2014/main" val="20001"/>
                    </a:ext>
                  </a:extLst>
                </a:gridCol>
              </a:tblGrid>
              <a:tr h="492125">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49275">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head -&lt;no of lines&gt; &lt;filename&gt;</a:t>
                      </a:r>
                      <a:endParaRPr sz="1400" u="none" strike="noStrike" cap="none"/>
                    </a:p>
                    <a:p>
                      <a:pPr marL="0" marR="0" lvl="0" indent="0" algn="ctr" rtl="0">
                        <a:lnSpc>
                          <a:spcPct val="100000"/>
                        </a:lnSpc>
                        <a:spcBef>
                          <a:spcPts val="40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tail -&lt;no of lines&gt; &lt;filename&gt; </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View the file contents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36" name="Google Shape;736;p100"/>
          <p:cNvSpPr/>
          <p:nvPr/>
        </p:nvSpPr>
        <p:spPr>
          <a:xfrm>
            <a:off x="2024035" y="500043"/>
            <a:ext cx="4921219" cy="53553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3600"/>
              <a:buFont typeface="Arial"/>
              <a:buNone/>
            </a:pPr>
            <a:r>
              <a:rPr lang="en-US" sz="3600" b="1" i="0" u="none" strike="noStrike" cap="none">
                <a:solidFill>
                  <a:schemeClr val="dk1"/>
                </a:solidFill>
                <a:latin typeface="Trebuchet MS"/>
                <a:ea typeface="Trebuchet MS"/>
                <a:cs typeface="Trebuchet MS"/>
                <a:sym typeface="Trebuchet MS"/>
              </a:rPr>
              <a:t>Create and View Files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01"/>
          <p:cNvSpPr txBox="1"/>
          <p:nvPr/>
        </p:nvSpPr>
        <p:spPr>
          <a:xfrm>
            <a:off x="8077200" y="6245225"/>
            <a:ext cx="2133600" cy="47625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77</a:t>
            </a:fld>
            <a:endParaRPr sz="1400" b="0" i="0" u="none" strike="noStrike" cap="none">
              <a:solidFill>
                <a:schemeClr val="dk1"/>
              </a:solidFill>
              <a:latin typeface="Arial"/>
              <a:ea typeface="Arial"/>
              <a:cs typeface="Arial"/>
              <a:sym typeface="Arial"/>
            </a:endParaRPr>
          </a:p>
        </p:txBody>
      </p:sp>
      <p:sp>
        <p:nvSpPr>
          <p:cNvPr id="742" name="Google Shape;742;p101"/>
          <p:cNvSpPr txBox="1">
            <a:spLocks noGrp="1"/>
          </p:cNvSpPr>
          <p:nvPr>
            <p:ph type="body" idx="4294967295"/>
          </p:nvPr>
        </p:nvSpPr>
        <p:spPr>
          <a:xfrm>
            <a:off x="655093" y="1143000"/>
            <a:ext cx="10645253" cy="5257800"/>
          </a:xfrm>
          <a:prstGeom prst="rect">
            <a:avLst/>
          </a:prstGeom>
          <a:noFill/>
          <a:ln>
            <a:noFill/>
          </a:ln>
        </p:spPr>
        <p:txBody>
          <a:bodyPr spcFirstLastPara="1" wrap="square" lIns="91425" tIns="45700" rIns="91425" bIns="45700" anchor="t" anchorCtr="0">
            <a:noAutofit/>
          </a:bodyPr>
          <a:lstStyle/>
          <a:p>
            <a:pPr marL="609600" lvl="0" indent="-609600" algn="l" rtl="0">
              <a:lnSpc>
                <a:spcPct val="80000"/>
              </a:lnSpc>
              <a:spcBef>
                <a:spcPts val="0"/>
              </a:spcBef>
              <a:spcAft>
                <a:spcPts val="0"/>
              </a:spcAft>
              <a:buSzPts val="1440"/>
              <a:buFont typeface="Noto Sans Symbols"/>
              <a:buChar char="⮚"/>
            </a:pPr>
            <a:r>
              <a:rPr lang="en-US">
                <a:solidFill>
                  <a:schemeClr val="dk1"/>
                </a:solidFill>
              </a:rPr>
              <a:t>Add the following contents into file1: </a:t>
            </a:r>
            <a:endParaRPr/>
          </a:p>
          <a:p>
            <a:pPr marL="457200" lvl="1" indent="0" algn="l" rtl="0">
              <a:lnSpc>
                <a:spcPct val="80000"/>
              </a:lnSpc>
              <a:spcBef>
                <a:spcPts val="1000"/>
              </a:spcBef>
              <a:spcAft>
                <a:spcPts val="0"/>
              </a:spcAft>
              <a:buSzPts val="1440"/>
              <a:buNone/>
            </a:pPr>
            <a:r>
              <a:rPr lang="en-US" sz="1800">
                <a:solidFill>
                  <a:schemeClr val="dk1"/>
                </a:solidFill>
              </a:rPr>
              <a:t>Line one</a:t>
            </a:r>
            <a:endParaRPr/>
          </a:p>
          <a:p>
            <a:pPr marL="457200" lvl="1" indent="0" algn="l" rtl="0">
              <a:lnSpc>
                <a:spcPct val="80000"/>
              </a:lnSpc>
              <a:spcBef>
                <a:spcPts val="1000"/>
              </a:spcBef>
              <a:spcAft>
                <a:spcPts val="0"/>
              </a:spcAft>
              <a:buSzPts val="1440"/>
              <a:buNone/>
            </a:pPr>
            <a:r>
              <a:rPr lang="en-US" sz="1800">
                <a:solidFill>
                  <a:schemeClr val="dk1"/>
                </a:solidFill>
              </a:rPr>
              <a:t>Line two</a:t>
            </a:r>
            <a:endParaRPr/>
          </a:p>
          <a:p>
            <a:pPr marL="457200" lvl="1" indent="0" algn="l" rtl="0">
              <a:lnSpc>
                <a:spcPct val="80000"/>
              </a:lnSpc>
              <a:spcBef>
                <a:spcPts val="1000"/>
              </a:spcBef>
              <a:spcAft>
                <a:spcPts val="0"/>
              </a:spcAft>
              <a:buSzPts val="1440"/>
              <a:buNone/>
            </a:pPr>
            <a:r>
              <a:rPr lang="en-US" sz="1800">
                <a:solidFill>
                  <a:schemeClr val="dk1"/>
                </a:solidFill>
              </a:rPr>
              <a:t>Line three</a:t>
            </a:r>
            <a:endParaRPr/>
          </a:p>
          <a:p>
            <a:pPr marL="457200" lvl="1" indent="0" algn="l" rtl="0">
              <a:lnSpc>
                <a:spcPct val="80000"/>
              </a:lnSpc>
              <a:spcBef>
                <a:spcPts val="1000"/>
              </a:spcBef>
              <a:spcAft>
                <a:spcPts val="0"/>
              </a:spcAft>
              <a:buSzPts val="1440"/>
              <a:buNone/>
            </a:pPr>
            <a:r>
              <a:rPr lang="en-US" sz="1800">
                <a:solidFill>
                  <a:schemeClr val="dk1"/>
                </a:solidFill>
              </a:rPr>
              <a:t>Line four</a:t>
            </a:r>
            <a:endParaRPr/>
          </a:p>
          <a:p>
            <a:pPr marL="457200" lvl="1" indent="0" algn="l" rtl="0">
              <a:lnSpc>
                <a:spcPct val="80000"/>
              </a:lnSpc>
              <a:spcBef>
                <a:spcPts val="1000"/>
              </a:spcBef>
              <a:spcAft>
                <a:spcPts val="0"/>
              </a:spcAft>
              <a:buSzPts val="1440"/>
              <a:buNone/>
            </a:pPr>
            <a:r>
              <a:rPr lang="en-US" sz="1800">
                <a:solidFill>
                  <a:schemeClr val="dk1"/>
                </a:solidFill>
              </a:rPr>
              <a:t>Line five</a:t>
            </a:r>
            <a:endParaRPr/>
          </a:p>
          <a:p>
            <a:pPr marL="457200" lvl="1" indent="0" algn="l" rtl="0">
              <a:lnSpc>
                <a:spcPct val="80000"/>
              </a:lnSpc>
              <a:spcBef>
                <a:spcPts val="1000"/>
              </a:spcBef>
              <a:spcAft>
                <a:spcPts val="0"/>
              </a:spcAft>
              <a:buSzPts val="1440"/>
              <a:buNone/>
            </a:pPr>
            <a:endParaRPr sz="1800">
              <a:solidFill>
                <a:schemeClr val="dk1"/>
              </a:solidFill>
            </a:endParaRPr>
          </a:p>
          <a:p>
            <a:pPr marL="990600" lvl="1" indent="-533400" algn="l" rtl="0">
              <a:lnSpc>
                <a:spcPct val="80000"/>
              </a:lnSpc>
              <a:spcBef>
                <a:spcPts val="1000"/>
              </a:spcBef>
              <a:spcAft>
                <a:spcPts val="0"/>
              </a:spcAft>
              <a:buSzPts val="1440"/>
              <a:buNone/>
            </a:pPr>
            <a:r>
              <a:rPr lang="en-US" sz="1800">
                <a:solidFill>
                  <a:srgbClr val="FF0000"/>
                </a:solidFill>
              </a:rPr>
              <a:t>Answer:</a:t>
            </a:r>
            <a:endParaRPr/>
          </a:p>
          <a:p>
            <a:pPr marL="990600" lvl="1" indent="-533400" algn="l" rtl="0">
              <a:lnSpc>
                <a:spcPct val="80000"/>
              </a:lnSpc>
              <a:spcBef>
                <a:spcPts val="1000"/>
              </a:spcBef>
              <a:spcAft>
                <a:spcPts val="0"/>
              </a:spcAft>
              <a:buSzPts val="1440"/>
              <a:buNone/>
            </a:pPr>
            <a:endParaRPr sz="1800">
              <a:solidFill>
                <a:schemeClr val="dk1"/>
              </a:solidFill>
            </a:endParaRPr>
          </a:p>
          <a:p>
            <a:pPr marL="609600" lvl="0" indent="-609600" algn="l" rtl="0">
              <a:lnSpc>
                <a:spcPct val="80000"/>
              </a:lnSpc>
              <a:spcBef>
                <a:spcPts val="1000"/>
              </a:spcBef>
              <a:spcAft>
                <a:spcPts val="0"/>
              </a:spcAft>
              <a:buSzPts val="1440"/>
              <a:buFont typeface="Noto Sans Symbols"/>
              <a:buChar char="⮚"/>
            </a:pPr>
            <a:r>
              <a:rPr lang="en-US">
                <a:solidFill>
                  <a:schemeClr val="dk1"/>
                </a:solidFill>
              </a:rPr>
              <a:t>Display all the contents from file1</a:t>
            </a:r>
            <a:endParaRPr/>
          </a:p>
          <a:p>
            <a:pPr marL="609600" lvl="0" indent="-609600" algn="l" rtl="0">
              <a:lnSpc>
                <a:spcPct val="80000"/>
              </a:lnSpc>
              <a:spcBef>
                <a:spcPts val="1000"/>
              </a:spcBef>
              <a:spcAft>
                <a:spcPts val="0"/>
              </a:spcAft>
              <a:buSzPts val="1440"/>
              <a:buNone/>
            </a:pPr>
            <a:r>
              <a:rPr lang="en-US">
                <a:solidFill>
                  <a:schemeClr val="dk1"/>
                </a:solidFill>
              </a:rPr>
              <a:t>	</a:t>
            </a:r>
            <a:r>
              <a:rPr lang="en-US">
                <a:solidFill>
                  <a:srgbClr val="FF0000"/>
                </a:solidFill>
              </a:rPr>
              <a:t>Answer:</a:t>
            </a:r>
            <a:r>
              <a:rPr lang="en-US">
                <a:solidFill>
                  <a:schemeClr val="lt1"/>
                </a:solidFill>
              </a:rPr>
              <a:t>:   cat file1     less file1</a:t>
            </a:r>
            <a:endParaRPr/>
          </a:p>
          <a:p>
            <a:pPr marL="609600" lvl="0" indent="-609600" algn="l" rtl="0">
              <a:lnSpc>
                <a:spcPct val="80000"/>
              </a:lnSpc>
              <a:spcBef>
                <a:spcPts val="1000"/>
              </a:spcBef>
              <a:spcAft>
                <a:spcPts val="0"/>
              </a:spcAft>
              <a:buSzPts val="1440"/>
              <a:buFont typeface="Noto Sans Symbols"/>
              <a:buChar char="⮚"/>
            </a:pPr>
            <a:r>
              <a:rPr lang="en-US">
                <a:solidFill>
                  <a:schemeClr val="dk1"/>
                </a:solidFill>
              </a:rPr>
              <a:t>Display the first three lines from file1 </a:t>
            </a:r>
            <a:endParaRPr/>
          </a:p>
          <a:p>
            <a:pPr marL="609600" lvl="0" indent="-609600" algn="l" rtl="0">
              <a:lnSpc>
                <a:spcPct val="80000"/>
              </a:lnSpc>
              <a:spcBef>
                <a:spcPts val="1000"/>
              </a:spcBef>
              <a:spcAft>
                <a:spcPts val="0"/>
              </a:spcAft>
              <a:buSzPts val="1440"/>
              <a:buNone/>
            </a:pPr>
            <a:r>
              <a:rPr lang="en-US">
                <a:solidFill>
                  <a:schemeClr val="dk1"/>
                </a:solidFill>
              </a:rPr>
              <a:t>	</a:t>
            </a:r>
            <a:r>
              <a:rPr lang="en-US">
                <a:solidFill>
                  <a:srgbClr val="FF0000"/>
                </a:solidFill>
              </a:rPr>
              <a:t>Answer:</a:t>
            </a:r>
            <a:r>
              <a:rPr lang="en-US">
                <a:solidFill>
                  <a:schemeClr val="dk1"/>
                </a:solidFill>
              </a:rPr>
              <a:t> </a:t>
            </a:r>
            <a:r>
              <a:rPr lang="en-US">
                <a:solidFill>
                  <a:schemeClr val="lt1"/>
                </a:solidFill>
              </a:rPr>
              <a:t>head -3 file1        or     head  –n  3 file1</a:t>
            </a:r>
            <a:endParaRPr/>
          </a:p>
          <a:p>
            <a:pPr marL="609600" lvl="0" indent="-609600" algn="l" rtl="0">
              <a:lnSpc>
                <a:spcPct val="80000"/>
              </a:lnSpc>
              <a:spcBef>
                <a:spcPts val="1000"/>
              </a:spcBef>
              <a:spcAft>
                <a:spcPts val="0"/>
              </a:spcAft>
              <a:buSzPts val="1440"/>
              <a:buFont typeface="Noto Sans Symbols"/>
              <a:buChar char="⮚"/>
            </a:pPr>
            <a:r>
              <a:rPr lang="en-US">
                <a:solidFill>
                  <a:schemeClr val="dk1"/>
                </a:solidFill>
              </a:rPr>
              <a:t>Display the last two lines from file1</a:t>
            </a:r>
            <a:endParaRPr/>
          </a:p>
          <a:p>
            <a:pPr marL="609600" lvl="0" indent="-609600" algn="l" rtl="0">
              <a:lnSpc>
                <a:spcPct val="80000"/>
              </a:lnSpc>
              <a:spcBef>
                <a:spcPts val="1000"/>
              </a:spcBef>
              <a:spcAft>
                <a:spcPts val="0"/>
              </a:spcAft>
              <a:buSzPts val="1440"/>
              <a:buNone/>
            </a:pPr>
            <a:r>
              <a:rPr lang="en-US">
                <a:solidFill>
                  <a:schemeClr val="dk1"/>
                </a:solidFill>
              </a:rPr>
              <a:t>	</a:t>
            </a:r>
            <a:r>
              <a:rPr lang="en-US">
                <a:solidFill>
                  <a:srgbClr val="FF0000"/>
                </a:solidFill>
              </a:rPr>
              <a:t>Answer:</a:t>
            </a:r>
            <a:r>
              <a:rPr lang="en-US">
                <a:solidFill>
                  <a:schemeClr val="dk1"/>
                </a:solidFill>
              </a:rPr>
              <a:t> </a:t>
            </a:r>
            <a:r>
              <a:rPr lang="en-US">
                <a:solidFill>
                  <a:schemeClr val="lt1"/>
                </a:solidFill>
              </a:rPr>
              <a:t>tail -2 file1           or      tail  -n  2  file1</a:t>
            </a:r>
            <a:endParaRPr/>
          </a:p>
          <a:p>
            <a:pPr marL="609600" lvl="0" indent="-609600" algn="l" rtl="0">
              <a:lnSpc>
                <a:spcPct val="80000"/>
              </a:lnSpc>
              <a:spcBef>
                <a:spcPts val="1000"/>
              </a:spcBef>
              <a:spcAft>
                <a:spcPts val="0"/>
              </a:spcAft>
              <a:buSzPts val="1440"/>
              <a:buNone/>
            </a:pPr>
            <a:endParaRPr>
              <a:solidFill>
                <a:schemeClr val="lt1"/>
              </a:solidFill>
            </a:endParaRPr>
          </a:p>
        </p:txBody>
      </p:sp>
      <p:sp>
        <p:nvSpPr>
          <p:cNvPr id="743" name="Google Shape;743;p101"/>
          <p:cNvSpPr txBox="1"/>
          <p:nvPr/>
        </p:nvSpPr>
        <p:spPr>
          <a:xfrm>
            <a:off x="1828800" y="152401"/>
            <a:ext cx="8458200" cy="71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FF00"/>
              </a:solidFill>
              <a:latin typeface="Trebuchet MS"/>
              <a:ea typeface="Trebuchet MS"/>
              <a:cs typeface="Trebuchet MS"/>
              <a:sym typeface="Trebuchet MS"/>
            </a:endParaRPr>
          </a:p>
        </p:txBody>
      </p:sp>
      <p:sp>
        <p:nvSpPr>
          <p:cNvPr id="744" name="Google Shape;744;p101"/>
          <p:cNvSpPr/>
          <p:nvPr/>
        </p:nvSpPr>
        <p:spPr>
          <a:xfrm>
            <a:off x="888053" y="350118"/>
            <a:ext cx="1563248" cy="437043"/>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2800"/>
              <a:buFont typeface="Arial"/>
              <a:buNone/>
            </a:pPr>
            <a:r>
              <a:rPr lang="en-US" sz="2800" b="0" i="0" u="none" strike="noStrike" cap="none">
                <a:solidFill>
                  <a:srgbClr val="002060"/>
                </a:solidFill>
                <a:latin typeface="Arial"/>
                <a:ea typeface="Arial"/>
                <a:cs typeface="Arial"/>
                <a:sym typeface="Arial"/>
              </a:rPr>
              <a:t>Exercise</a:t>
            </a:r>
            <a:endParaRPr sz="2800" b="0" i="0" u="none" strike="noStrike" cap="none">
              <a:solidFill>
                <a:srgbClr val="FFFF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0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3200"/>
              <a:buNone/>
            </a:pPr>
            <a:r>
              <a:rPr lang="en-US" sz="4000">
                <a:solidFill>
                  <a:schemeClr val="dk1"/>
                </a:solidFill>
              </a:rPr>
              <a:t>Using Vi Editor</a:t>
            </a:r>
            <a:endParaRPr sz="40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vi Text Editor </a:t>
            </a:r>
            <a:endParaRPr b="1">
              <a:solidFill>
                <a:schemeClr val="dk1"/>
              </a:solidFill>
            </a:endParaRPr>
          </a:p>
        </p:txBody>
      </p:sp>
      <p:sp>
        <p:nvSpPr>
          <p:cNvPr id="755" name="Google Shape;755;p103"/>
          <p:cNvSpPr txBox="1">
            <a:spLocks noGrp="1"/>
          </p:cNvSpPr>
          <p:nvPr>
            <p:ph type="body" idx="1"/>
          </p:nvPr>
        </p:nvSpPr>
        <p:spPr>
          <a:xfrm>
            <a:off x="1991545" y="1340769"/>
            <a:ext cx="8291513" cy="4141317"/>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1632"/>
              <a:buChar char="►"/>
            </a:pPr>
            <a:r>
              <a:rPr lang="en-US" sz="2040" b="1">
                <a:solidFill>
                  <a:srgbClr val="FF0000"/>
                </a:solidFill>
              </a:rPr>
              <a:t>Vi</a:t>
            </a:r>
            <a:r>
              <a:rPr lang="en-US" sz="2040"/>
              <a:t>sual editor</a:t>
            </a:r>
            <a:endParaRPr/>
          </a:p>
          <a:p>
            <a:pPr marL="342900" lvl="0" indent="-239268" algn="l" rtl="0">
              <a:lnSpc>
                <a:spcPct val="90000"/>
              </a:lnSpc>
              <a:spcBef>
                <a:spcPts val="1000"/>
              </a:spcBef>
              <a:spcAft>
                <a:spcPts val="0"/>
              </a:spcAft>
              <a:buSzPts val="1632"/>
              <a:buNone/>
            </a:pPr>
            <a:endParaRPr sz="2040"/>
          </a:p>
          <a:p>
            <a:pPr marL="342900" lvl="0" indent="-342900" algn="l" rtl="0">
              <a:lnSpc>
                <a:spcPct val="90000"/>
              </a:lnSpc>
              <a:spcBef>
                <a:spcPts val="1000"/>
              </a:spcBef>
              <a:spcAft>
                <a:spcPts val="0"/>
              </a:spcAft>
              <a:buSzPts val="1632"/>
              <a:buChar char="►"/>
            </a:pPr>
            <a:r>
              <a:rPr lang="en-US" sz="2040"/>
              <a:t>Standard UNIX/LINUX text editor</a:t>
            </a:r>
            <a:endParaRPr/>
          </a:p>
          <a:p>
            <a:pPr marL="342900" lvl="0" indent="-239268" algn="l" rtl="0">
              <a:lnSpc>
                <a:spcPct val="90000"/>
              </a:lnSpc>
              <a:spcBef>
                <a:spcPts val="1000"/>
              </a:spcBef>
              <a:spcAft>
                <a:spcPts val="0"/>
              </a:spcAft>
              <a:buSzPts val="1632"/>
              <a:buNone/>
            </a:pPr>
            <a:endParaRPr sz="2040"/>
          </a:p>
          <a:p>
            <a:pPr marL="342900" lvl="0" indent="-342900" algn="l" rtl="0">
              <a:lnSpc>
                <a:spcPct val="90000"/>
              </a:lnSpc>
              <a:spcBef>
                <a:spcPts val="1000"/>
              </a:spcBef>
              <a:spcAft>
                <a:spcPts val="0"/>
              </a:spcAft>
              <a:buSzPts val="1632"/>
              <a:buChar char="►"/>
            </a:pPr>
            <a:r>
              <a:rPr lang="en-US" sz="2040" i="1"/>
              <a:t>“unfriendly beast of an editor” </a:t>
            </a:r>
            <a:r>
              <a:rPr lang="en-US" sz="2040"/>
              <a:t>– </a:t>
            </a:r>
            <a:r>
              <a:rPr lang="en-US" sz="2040" u="sng">
                <a:solidFill>
                  <a:schemeClr val="hlink"/>
                </a:solidFill>
                <a:hlinkClick r:id="rId3"/>
              </a:rPr>
              <a:t>www.lowfatlinux.com</a:t>
            </a:r>
            <a:endParaRPr sz="2040"/>
          </a:p>
          <a:p>
            <a:pPr marL="342900" lvl="0" indent="-342900" algn="l" rtl="0">
              <a:lnSpc>
                <a:spcPct val="90000"/>
              </a:lnSpc>
              <a:spcBef>
                <a:spcPts val="1000"/>
              </a:spcBef>
              <a:spcAft>
                <a:spcPts val="0"/>
              </a:spcAft>
              <a:buSzPts val="1632"/>
              <a:buNone/>
            </a:pPr>
            <a:endParaRPr sz="2040">
              <a:solidFill>
                <a:srgbClr val="FF0000"/>
              </a:solidFill>
            </a:endParaRPr>
          </a:p>
          <a:p>
            <a:pPr marL="342900" lvl="0" indent="-342900" algn="l" rtl="0">
              <a:lnSpc>
                <a:spcPct val="90000"/>
              </a:lnSpc>
              <a:spcBef>
                <a:spcPts val="1000"/>
              </a:spcBef>
              <a:spcAft>
                <a:spcPts val="0"/>
              </a:spcAft>
              <a:buSzPts val="1632"/>
              <a:buChar char="►"/>
            </a:pPr>
            <a:r>
              <a:rPr lang="en-US" sz="2040"/>
              <a:t>Not user-friendly, not easy to use and no clear indicators on mode</a:t>
            </a:r>
            <a:endParaRPr/>
          </a:p>
          <a:p>
            <a:pPr marL="342900" lvl="0" indent="-239268" algn="l" rtl="0">
              <a:lnSpc>
                <a:spcPct val="90000"/>
              </a:lnSpc>
              <a:spcBef>
                <a:spcPts val="1000"/>
              </a:spcBef>
              <a:spcAft>
                <a:spcPts val="0"/>
              </a:spcAft>
              <a:buSzPts val="1632"/>
              <a:buNone/>
            </a:pPr>
            <a:endParaRPr sz="2040"/>
          </a:p>
          <a:p>
            <a:pPr marL="342900" lvl="0" indent="-342900" algn="l" rtl="0">
              <a:lnSpc>
                <a:spcPct val="90000"/>
              </a:lnSpc>
              <a:spcBef>
                <a:spcPts val="1000"/>
              </a:spcBef>
              <a:spcAft>
                <a:spcPts val="0"/>
              </a:spcAft>
              <a:buSzPts val="1632"/>
              <a:buChar char="►"/>
            </a:pPr>
            <a:r>
              <a:rPr lang="en-US" sz="2040"/>
              <a:t>There are two basic </a:t>
            </a:r>
            <a:r>
              <a:rPr lang="en-US" sz="2040" i="1"/>
              <a:t>modes</a:t>
            </a:r>
            <a:r>
              <a:rPr lang="en-US" sz="2040"/>
              <a:t> of vi:</a:t>
            </a:r>
            <a:endParaRPr/>
          </a:p>
          <a:p>
            <a:pPr marL="342900" lvl="0" indent="-342900" algn="l" rtl="0">
              <a:lnSpc>
                <a:spcPct val="90000"/>
              </a:lnSpc>
              <a:spcBef>
                <a:spcPts val="1000"/>
              </a:spcBef>
              <a:spcAft>
                <a:spcPts val="0"/>
              </a:spcAft>
              <a:buSzPts val="1632"/>
              <a:buNone/>
            </a:pPr>
            <a:r>
              <a:rPr lang="en-US" sz="2040"/>
              <a:t>	</a:t>
            </a:r>
            <a:r>
              <a:rPr lang="en-US" sz="2040">
                <a:solidFill>
                  <a:srgbClr val="FF0000"/>
                </a:solidFill>
              </a:rPr>
              <a:t>Command Mode</a:t>
            </a:r>
            <a:r>
              <a:rPr lang="en-US" sz="2040"/>
              <a:t> and </a:t>
            </a:r>
            <a:r>
              <a:rPr lang="en-US" sz="2040">
                <a:solidFill>
                  <a:srgbClr val="FF0000"/>
                </a:solidFill>
              </a:rPr>
              <a:t>Input Mode</a:t>
            </a:r>
            <a:endParaRPr/>
          </a:p>
          <a:p>
            <a:pPr marL="342900" lvl="0" indent="-239268" algn="l" rtl="0">
              <a:lnSpc>
                <a:spcPct val="90000"/>
              </a:lnSpc>
              <a:spcBef>
                <a:spcPts val="1000"/>
              </a:spcBef>
              <a:spcAft>
                <a:spcPts val="0"/>
              </a:spcAft>
              <a:buSzPts val="1632"/>
              <a:buNone/>
            </a:pPr>
            <a:endParaRPr sz="2040"/>
          </a:p>
          <a:p>
            <a:pPr marL="342900" lvl="0" indent="-239268" algn="l" rtl="0">
              <a:lnSpc>
                <a:spcPct val="90000"/>
              </a:lnSpc>
              <a:spcBef>
                <a:spcPts val="1000"/>
              </a:spcBef>
              <a:spcAft>
                <a:spcPts val="0"/>
              </a:spcAft>
              <a:buSzPts val="1632"/>
              <a:buNone/>
            </a:pPr>
            <a:endParaRPr sz="2040"/>
          </a:p>
          <a:p>
            <a:pPr marL="342900" lvl="0" indent="-239268" algn="l" rtl="0">
              <a:lnSpc>
                <a:spcPct val="90000"/>
              </a:lnSpc>
              <a:spcBef>
                <a:spcPts val="1000"/>
              </a:spcBef>
              <a:spcAft>
                <a:spcPts val="0"/>
              </a:spcAft>
              <a:buSzPts val="1632"/>
              <a:buNone/>
            </a:pPr>
            <a:endParaRPr sz="204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Overview of UNIX / LINUX features</a:t>
            </a:r>
            <a:endParaRPr b="1">
              <a:solidFill>
                <a:schemeClr val="dk1"/>
              </a:solidFill>
            </a:endParaRPr>
          </a:p>
        </p:txBody>
      </p:sp>
      <p:sp>
        <p:nvSpPr>
          <p:cNvPr id="215" name="Google Shape;215;p2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Multitasking</a:t>
            </a:r>
            <a:endParaRPr/>
          </a:p>
          <a:p>
            <a:pPr marL="342900" lvl="0" indent="-342900" algn="l" rtl="0">
              <a:lnSpc>
                <a:spcPct val="100000"/>
              </a:lnSpc>
              <a:spcBef>
                <a:spcPts val="1000"/>
              </a:spcBef>
              <a:spcAft>
                <a:spcPts val="0"/>
              </a:spcAft>
              <a:buSzPts val="1440"/>
              <a:buChar char="►"/>
            </a:pPr>
            <a:r>
              <a:rPr lang="en-US"/>
              <a:t>Multiuser</a:t>
            </a:r>
            <a:endParaRPr/>
          </a:p>
          <a:p>
            <a:pPr marL="342900" lvl="0" indent="-342900" algn="l" rtl="0">
              <a:lnSpc>
                <a:spcPct val="100000"/>
              </a:lnSpc>
              <a:spcBef>
                <a:spcPts val="1000"/>
              </a:spcBef>
              <a:spcAft>
                <a:spcPts val="0"/>
              </a:spcAft>
              <a:buSzPts val="1440"/>
              <a:buChar char="►"/>
            </a:pPr>
            <a:r>
              <a:rPr lang="en-US">
                <a:solidFill>
                  <a:schemeClr val="dk1"/>
                </a:solidFill>
              </a:rPr>
              <a:t>Programmable shells </a:t>
            </a:r>
            <a:endParaRPr>
              <a:solidFill>
                <a:schemeClr val="dk1"/>
              </a:solidFill>
            </a:endParaRPr>
          </a:p>
          <a:p>
            <a:pPr marL="342900" lvl="0" indent="-342900" algn="l" rtl="0">
              <a:lnSpc>
                <a:spcPct val="100000"/>
              </a:lnSpc>
              <a:spcBef>
                <a:spcPts val="1000"/>
              </a:spcBef>
              <a:spcAft>
                <a:spcPts val="0"/>
              </a:spcAft>
              <a:buSzPts val="1440"/>
              <a:buChar char="►"/>
            </a:pPr>
            <a:r>
              <a:rPr lang="en-US"/>
              <a:t>Device independence </a:t>
            </a:r>
            <a:endParaRPr/>
          </a:p>
          <a:p>
            <a:pPr marL="342900" lvl="0" indent="-342900" algn="l" rtl="0">
              <a:lnSpc>
                <a:spcPct val="100000"/>
              </a:lnSpc>
              <a:spcBef>
                <a:spcPts val="1000"/>
              </a:spcBef>
              <a:spcAft>
                <a:spcPts val="0"/>
              </a:spcAft>
              <a:buSzPts val="1440"/>
              <a:buChar char="►"/>
            </a:pPr>
            <a:r>
              <a:rPr lang="en-US"/>
              <a:t>Communications and networking</a:t>
            </a:r>
            <a:endParaRPr/>
          </a:p>
          <a:p>
            <a:pPr marL="342900" lvl="0" indent="-342900" algn="l" rtl="0">
              <a:lnSpc>
                <a:spcPct val="100000"/>
              </a:lnSpc>
              <a:spcBef>
                <a:spcPts val="1000"/>
              </a:spcBef>
              <a:spcAft>
                <a:spcPts val="0"/>
              </a:spcAft>
              <a:buSzPts val="1440"/>
              <a:buChar char="►"/>
            </a:pPr>
            <a:r>
              <a:rPr lang="en-US"/>
              <a:t>Open systems portability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Command Mode</a:t>
            </a:r>
            <a:endParaRPr b="1">
              <a:solidFill>
                <a:schemeClr val="dk1"/>
              </a:solidFill>
            </a:endParaRPr>
          </a:p>
        </p:txBody>
      </p:sp>
      <p:sp>
        <p:nvSpPr>
          <p:cNvPr id="761" name="Google Shape;761;p104"/>
          <p:cNvSpPr txBox="1">
            <a:spLocks noGrp="1"/>
          </p:cNvSpPr>
          <p:nvPr>
            <p:ph type="body" idx="1"/>
          </p:nvPr>
        </p:nvSpPr>
        <p:spPr>
          <a:xfrm>
            <a:off x="1847528" y="1916114"/>
            <a:ext cx="8568952" cy="37099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The default mode in vi.</a:t>
            </a:r>
            <a:endParaRPr/>
          </a:p>
          <a:p>
            <a:pPr marL="342900" lvl="0" indent="-342900" algn="l" rtl="0">
              <a:lnSpc>
                <a:spcPct val="100000"/>
              </a:lnSpc>
              <a:spcBef>
                <a:spcPts val="1000"/>
              </a:spcBef>
              <a:spcAft>
                <a:spcPts val="0"/>
              </a:spcAft>
              <a:buSzPts val="2240"/>
              <a:buNone/>
            </a:pPr>
            <a:endParaRPr sz="2800"/>
          </a:p>
          <a:p>
            <a:pPr marL="342900" lvl="0" indent="-342900" algn="l" rtl="0">
              <a:lnSpc>
                <a:spcPct val="100000"/>
              </a:lnSpc>
              <a:spcBef>
                <a:spcPts val="1000"/>
              </a:spcBef>
              <a:spcAft>
                <a:spcPts val="0"/>
              </a:spcAft>
              <a:buSzPts val="2240"/>
              <a:buChar char="►"/>
            </a:pPr>
            <a:r>
              <a:rPr lang="en-US" sz="2800"/>
              <a:t>Letter(s) typed in this mode will be interpreted as </a:t>
            </a:r>
            <a:r>
              <a:rPr lang="en-US" sz="2800">
                <a:solidFill>
                  <a:srgbClr val="FF0000"/>
                </a:solidFill>
              </a:rPr>
              <a:t>commands</a:t>
            </a:r>
            <a:r>
              <a:rPr lang="en-US" sz="2800"/>
              <a:t>, </a:t>
            </a:r>
            <a:r>
              <a:rPr lang="en-US" sz="2800" i="1"/>
              <a:t>without explicitly pressing &lt;Enter&gt;.</a:t>
            </a:r>
            <a:endParaRPr sz="2800"/>
          </a:p>
          <a:p>
            <a:pPr marL="342900" lvl="0" indent="-200660" algn="l" rtl="0">
              <a:lnSpc>
                <a:spcPct val="100000"/>
              </a:lnSpc>
              <a:spcBef>
                <a:spcPts val="1000"/>
              </a:spcBef>
              <a:spcAft>
                <a:spcPts val="0"/>
              </a:spcAft>
              <a:buSzPts val="2240"/>
              <a:buNone/>
            </a:pPr>
            <a:endParaRPr sz="2800" b="1"/>
          </a:p>
          <a:p>
            <a:pPr marL="342900" lvl="0" indent="-342900" algn="l" rtl="0">
              <a:lnSpc>
                <a:spcPct val="100000"/>
              </a:lnSpc>
              <a:spcBef>
                <a:spcPts val="1000"/>
              </a:spcBef>
              <a:spcAft>
                <a:spcPts val="0"/>
              </a:spcAft>
              <a:buSzPts val="2240"/>
              <a:buChar char="►"/>
            </a:pPr>
            <a:r>
              <a:rPr lang="en-US" sz="2800"/>
              <a:t>Always press</a:t>
            </a:r>
            <a:r>
              <a:rPr lang="en-US" sz="2800" b="1"/>
              <a:t> </a:t>
            </a:r>
            <a:r>
              <a:rPr lang="en-US" sz="2800">
                <a:solidFill>
                  <a:srgbClr val="FF0000"/>
                </a:solidFill>
              </a:rPr>
              <a:t>&lt;Esc&gt; </a:t>
            </a:r>
            <a:r>
              <a:rPr lang="en-US" sz="2800"/>
              <a:t>if you wish to switch back to Command Mode. </a:t>
            </a:r>
            <a:endParaRPr/>
          </a:p>
          <a:p>
            <a:pPr marL="342900" lvl="0" indent="-342900" algn="l" rtl="0">
              <a:lnSpc>
                <a:spcPct val="100000"/>
              </a:lnSpc>
              <a:spcBef>
                <a:spcPts val="1000"/>
              </a:spcBef>
              <a:spcAft>
                <a:spcPts val="0"/>
              </a:spcAft>
              <a:buSzPts val="1280"/>
              <a:buNone/>
            </a:pP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5"/>
          <p:cNvSpPr txBox="1">
            <a:spLocks noGrp="1"/>
          </p:cNvSpPr>
          <p:nvPr>
            <p:ph type="title"/>
          </p:nvPr>
        </p:nvSpPr>
        <p:spPr>
          <a:xfrm>
            <a:off x="1952596" y="0"/>
            <a:ext cx="8110538" cy="7921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Common Command Mode’s keys</a:t>
            </a:r>
            <a:endParaRPr b="1">
              <a:solidFill>
                <a:schemeClr val="dk1"/>
              </a:solidFill>
            </a:endParaRPr>
          </a:p>
        </p:txBody>
      </p:sp>
      <p:graphicFrame>
        <p:nvGraphicFramePr>
          <p:cNvPr id="767" name="Google Shape;767;p105"/>
          <p:cNvGraphicFramePr/>
          <p:nvPr/>
        </p:nvGraphicFramePr>
        <p:xfrm>
          <a:off x="1809720" y="785794"/>
          <a:ext cx="8572550" cy="5943750"/>
        </p:xfrm>
        <a:graphic>
          <a:graphicData uri="http://schemas.openxmlformats.org/drawingml/2006/table">
            <a:tbl>
              <a:tblPr firstRow="1" bandRow="1">
                <a:noFill/>
                <a:tableStyleId>{C9DE93FA-2E25-400F-9FBD-89434640F52B}</a:tableStyleId>
              </a:tblPr>
              <a:tblGrid>
                <a:gridCol w="2754600">
                  <a:extLst>
                    <a:ext uri="{9D8B030D-6E8A-4147-A177-3AD203B41FA5}">
                      <a16:colId xmlns:a16="http://schemas.microsoft.com/office/drawing/2014/main" val="20000"/>
                    </a:ext>
                  </a:extLst>
                </a:gridCol>
                <a:gridCol w="581795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Key</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Functions</a:t>
                      </a:r>
                      <a:endParaRPr sz="20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b="1" u="none" strike="noStrike" cap="none"/>
                        <a:t>→, ←, ↑, ↓</a:t>
                      </a:r>
                      <a:endParaRPr sz="2000" b="1"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Move cursor to specific locations.</a:t>
                      </a:r>
                      <a:endParaRPr sz="20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Move cursor to end of line.</a:t>
                      </a:r>
                      <a:endParaRPr sz="20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Move cursor to beginning of line.</a:t>
                      </a:r>
                      <a:endParaRPr sz="20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:1</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Move to first line of file.</a:t>
                      </a:r>
                      <a:endParaRPr sz="20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Move to last line of file.</a:t>
                      </a:r>
                      <a:endParaRPr sz="20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x</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Delete the character at the cursor position.</a:t>
                      </a:r>
                      <a:endParaRPr sz="20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dd</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Delete the current line.</a:t>
                      </a:r>
                      <a:endParaRPr sz="2000" u="none" strike="noStrike" cap="none"/>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p</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Paste data that was cut with x or dd commands.</a:t>
                      </a:r>
                      <a:endParaRPr sz="2000" u="none" strike="noStrike" cap="none"/>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u</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Undo.</a:t>
                      </a:r>
                      <a:endParaRPr sz="2000" u="none" strike="noStrike" cap="none"/>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yy</a:t>
                      </a:r>
                      <a:endParaRPr sz="2000" u="none" strike="noStrike" cap="none">
                        <a:solidFill>
                          <a:schemeClr val="dk1"/>
                        </a:solidFill>
                        <a:latin typeface="Trebuchet MS"/>
                        <a:ea typeface="Trebuchet MS"/>
                        <a:cs typeface="Trebuchet MS"/>
                        <a:sym typeface="Trebuchet MS"/>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Copies the line in which the cursor is located</a:t>
                      </a:r>
                      <a:endParaRPr sz="1400" u="none" strike="noStrike" cap="none"/>
                    </a:p>
                  </a:txBody>
                  <a:tcPr marL="91450" marR="91450" marT="45725" marB="45725"/>
                </a:tc>
                <a:extLst>
                  <a:ext uri="{0D108BD9-81ED-4DB2-BD59-A6C34878D82A}">
                    <a16:rowId xmlns:a16="http://schemas.microsoft.com/office/drawing/2014/main" val="10010"/>
                  </a:ext>
                </a:extLst>
              </a:tr>
              <a:tr h="370850">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 &lt;word&gt;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Search a word</a:t>
                      </a:r>
                      <a:endParaRPr sz="1400" u="none" strike="noStrike" cap="none"/>
                    </a:p>
                  </a:txBody>
                  <a:tcPr marL="91450" marR="91450" marT="45725" marB="45725"/>
                </a:tc>
                <a:extLst>
                  <a:ext uri="{0D108BD9-81ED-4DB2-BD59-A6C34878D82A}">
                    <a16:rowId xmlns:a16="http://schemas.microsoft.com/office/drawing/2014/main" val="10011"/>
                  </a:ext>
                </a:extLst>
              </a:tr>
              <a:tr h="370850">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Move one line up</a:t>
                      </a:r>
                      <a:endParaRPr sz="1400" u="none" strike="noStrike" cap="none"/>
                    </a:p>
                  </a:txBody>
                  <a:tcPr marL="91450" marR="91450" marT="45725" marB="45725"/>
                </a:tc>
                <a:extLst>
                  <a:ext uri="{0D108BD9-81ED-4DB2-BD59-A6C34878D82A}">
                    <a16:rowId xmlns:a16="http://schemas.microsoft.com/office/drawing/2014/main" val="10012"/>
                  </a:ext>
                </a:extLst>
              </a:tr>
              <a:tr h="370850">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j</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Move one line down</a:t>
                      </a:r>
                      <a:endParaRPr sz="1400" u="none" strike="noStrike" cap="none"/>
                    </a:p>
                  </a:txBody>
                  <a:tcPr marL="91450" marR="91450" marT="45725" marB="45725"/>
                </a:tc>
                <a:extLst>
                  <a:ext uri="{0D108BD9-81ED-4DB2-BD59-A6C34878D82A}">
                    <a16:rowId xmlns:a16="http://schemas.microsoft.com/office/drawing/2014/main" val="10013"/>
                  </a:ext>
                </a:extLst>
              </a:tr>
              <a:tr h="370850">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Move a character left</a:t>
                      </a:r>
                      <a:endParaRPr sz="1400" u="none" strike="noStrike" cap="none"/>
                    </a:p>
                  </a:txBody>
                  <a:tcPr marL="91450" marR="91450" marT="45725" marB="45725"/>
                </a:tc>
                <a:extLst>
                  <a:ext uri="{0D108BD9-81ED-4DB2-BD59-A6C34878D82A}">
                    <a16:rowId xmlns:a16="http://schemas.microsoft.com/office/drawing/2014/main" val="10014"/>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0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Continue…</a:t>
            </a:r>
            <a:endParaRPr b="1">
              <a:solidFill>
                <a:schemeClr val="dk1"/>
              </a:solidFill>
            </a:endParaRPr>
          </a:p>
        </p:txBody>
      </p:sp>
      <p:graphicFrame>
        <p:nvGraphicFramePr>
          <p:cNvPr id="773" name="Google Shape;773;p106"/>
          <p:cNvGraphicFramePr/>
          <p:nvPr/>
        </p:nvGraphicFramePr>
        <p:xfrm>
          <a:off x="1981200" y="1916113"/>
          <a:ext cx="8291525" cy="2377500"/>
        </p:xfrm>
        <a:graphic>
          <a:graphicData uri="http://schemas.openxmlformats.org/drawingml/2006/table">
            <a:tbl>
              <a:tblPr firstRow="1" bandRow="1">
                <a:noFill/>
                <a:tableStyleId>{C9DE93FA-2E25-400F-9FBD-89434640F52B}</a:tableStyleId>
              </a:tblPr>
              <a:tblGrid>
                <a:gridCol w="2530625">
                  <a:extLst>
                    <a:ext uri="{9D8B030D-6E8A-4147-A177-3AD203B41FA5}">
                      <a16:colId xmlns:a16="http://schemas.microsoft.com/office/drawing/2014/main" val="20000"/>
                    </a:ext>
                  </a:extLst>
                </a:gridCol>
                <a:gridCol w="576090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chemeClr val="dk1"/>
                        </a:buClr>
                        <a:buSzPts val="2000"/>
                        <a:buFont typeface="Trebuchet MS"/>
                        <a:buNone/>
                      </a:pPr>
                      <a:r>
                        <a:rPr lang="en-US" sz="2000" u="none" strike="noStrike" cap="none"/>
                        <a:t>Key</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chemeClr val="dk1"/>
                        </a:buClr>
                        <a:buSzPts val="2000"/>
                        <a:buFont typeface="Trebuchet MS"/>
                        <a:buNone/>
                      </a:pPr>
                      <a:r>
                        <a:rPr lang="en-US" sz="2000" u="none" strike="noStrike" cap="none"/>
                        <a:t>Functions</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:w</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Write file to disk, without exiting editor.</a:t>
                      </a:r>
                      <a:endParaRPr sz="20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:wq or :x</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Write file to disk and quit.</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:q!</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Force quit</a:t>
                      </a:r>
                      <a:endParaRPr sz="20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ZZ</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Put the file to “sleep”.</a:t>
                      </a:r>
                      <a:endParaRPr sz="20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:w filename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Trebuchet MS"/>
                        <a:buNone/>
                      </a:pPr>
                      <a:r>
                        <a:rPr lang="en-US" sz="2000" u="none" strike="noStrike" cap="none">
                          <a:solidFill>
                            <a:schemeClr val="dk1"/>
                          </a:solidFill>
                          <a:latin typeface="Trebuchet MS"/>
                          <a:ea typeface="Trebuchet MS"/>
                          <a:cs typeface="Trebuchet MS"/>
                          <a:sym typeface="Trebuchet MS"/>
                        </a:rPr>
                        <a:t>Saves the current file under the name file.</a:t>
                      </a:r>
                      <a:endParaRPr sz="1400" u="none" strike="noStrike" cap="none"/>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7"/>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83</a:t>
            </a:fld>
            <a:endParaRPr sz="900">
              <a:solidFill>
                <a:srgbClr val="888888"/>
              </a:solidFill>
              <a:latin typeface="Trebuchet MS"/>
              <a:ea typeface="Trebuchet MS"/>
              <a:cs typeface="Trebuchet MS"/>
              <a:sym typeface="Trebuchet MS"/>
            </a:endParaRPr>
          </a:p>
        </p:txBody>
      </p:sp>
      <p:sp>
        <p:nvSpPr>
          <p:cNvPr id="779" name="Google Shape;779;p107"/>
          <p:cNvSpPr txBox="1">
            <a:spLocks noGrp="1"/>
          </p:cNvSpPr>
          <p:nvPr>
            <p:ph type="title"/>
          </p:nvPr>
        </p:nvSpPr>
        <p:spPr>
          <a:xfrm>
            <a:off x="677333" y="609600"/>
            <a:ext cx="9852121"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Editing Text Files: The vi Editor (continued)</a:t>
            </a:r>
            <a:endParaRPr/>
          </a:p>
        </p:txBody>
      </p:sp>
      <p:sp>
        <p:nvSpPr>
          <p:cNvPr id="780" name="Google Shape;780;p107"/>
          <p:cNvSpPr txBox="1"/>
          <p:nvPr/>
        </p:nvSpPr>
        <p:spPr>
          <a:xfrm>
            <a:off x="711200" y="5562600"/>
            <a:ext cx="10972800" cy="427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Additional Key combinations commonly used in command mode</a:t>
            </a:r>
            <a:endParaRPr sz="1400" b="0" i="0" u="none" strike="noStrike" cap="none">
              <a:solidFill>
                <a:srgbClr val="000000"/>
              </a:solidFill>
              <a:latin typeface="Arial"/>
              <a:ea typeface="Arial"/>
              <a:cs typeface="Arial"/>
              <a:sym typeface="Arial"/>
            </a:endParaRPr>
          </a:p>
        </p:txBody>
      </p:sp>
      <p:pic>
        <p:nvPicPr>
          <p:cNvPr id="781" name="Google Shape;781;p107"/>
          <p:cNvPicPr preferRelativeResize="0"/>
          <p:nvPr/>
        </p:nvPicPr>
        <p:blipFill rotWithShape="1">
          <a:blip r:embed="rId3">
            <a:alphaModFix/>
          </a:blip>
          <a:srcRect/>
          <a:stretch/>
        </p:blipFill>
        <p:spPr>
          <a:xfrm>
            <a:off x="498765" y="1497157"/>
            <a:ext cx="9599084" cy="40576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8"/>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84</a:t>
            </a:fld>
            <a:endParaRPr sz="900">
              <a:solidFill>
                <a:srgbClr val="888888"/>
              </a:solidFill>
              <a:latin typeface="Trebuchet MS"/>
              <a:ea typeface="Trebuchet MS"/>
              <a:cs typeface="Trebuchet MS"/>
              <a:sym typeface="Trebuchet MS"/>
            </a:endParaRPr>
          </a:p>
        </p:txBody>
      </p:sp>
      <p:sp>
        <p:nvSpPr>
          <p:cNvPr id="787" name="Google Shape;787;p10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Editing Text Files: The vi Editor (continued)</a:t>
            </a:r>
            <a:endParaRPr/>
          </a:p>
        </p:txBody>
      </p:sp>
      <p:sp>
        <p:nvSpPr>
          <p:cNvPr id="788" name="Google Shape;788;p108"/>
          <p:cNvSpPr txBox="1"/>
          <p:nvPr/>
        </p:nvSpPr>
        <p:spPr>
          <a:xfrm>
            <a:off x="568036" y="5029200"/>
            <a:ext cx="918556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Additional Key combinations commonly used in command mode</a:t>
            </a:r>
            <a:endParaRPr sz="1400" b="0" i="0" u="none" strike="noStrike" cap="none">
              <a:solidFill>
                <a:srgbClr val="000000"/>
              </a:solidFill>
              <a:latin typeface="Arial"/>
              <a:ea typeface="Arial"/>
              <a:cs typeface="Arial"/>
              <a:sym typeface="Arial"/>
            </a:endParaRPr>
          </a:p>
        </p:txBody>
      </p:sp>
      <p:pic>
        <p:nvPicPr>
          <p:cNvPr id="789" name="Google Shape;789;p108"/>
          <p:cNvPicPr preferRelativeResize="0"/>
          <p:nvPr/>
        </p:nvPicPr>
        <p:blipFill rotWithShape="1">
          <a:blip r:embed="rId3">
            <a:alphaModFix/>
          </a:blip>
          <a:srcRect/>
          <a:stretch/>
        </p:blipFill>
        <p:spPr>
          <a:xfrm>
            <a:off x="1219201" y="2362200"/>
            <a:ext cx="9599084" cy="2547938"/>
          </a:xfrm>
          <a:prstGeom prst="rect">
            <a:avLst/>
          </a:prstGeom>
          <a:noFill/>
          <a:ln>
            <a:noFill/>
          </a:ln>
        </p:spPr>
      </p:pic>
      <p:pic>
        <p:nvPicPr>
          <p:cNvPr id="790" name="Google Shape;790;p108"/>
          <p:cNvPicPr preferRelativeResize="0"/>
          <p:nvPr/>
        </p:nvPicPr>
        <p:blipFill rotWithShape="1">
          <a:blip r:embed="rId4">
            <a:alphaModFix/>
          </a:blip>
          <a:srcRect/>
          <a:stretch/>
        </p:blipFill>
        <p:spPr>
          <a:xfrm>
            <a:off x="1219201" y="2057400"/>
            <a:ext cx="9599084" cy="279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09"/>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85</a:t>
            </a:fld>
            <a:endParaRPr sz="900">
              <a:solidFill>
                <a:srgbClr val="888888"/>
              </a:solidFill>
              <a:latin typeface="Trebuchet MS"/>
              <a:ea typeface="Trebuchet MS"/>
              <a:cs typeface="Trebuchet MS"/>
              <a:sym typeface="Trebuchet MS"/>
            </a:endParaRPr>
          </a:p>
        </p:txBody>
      </p:sp>
      <p:sp>
        <p:nvSpPr>
          <p:cNvPr id="796" name="Google Shape;796;p10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Editing Text Files: The vi Editor (continued)</a:t>
            </a:r>
            <a:endParaRPr/>
          </a:p>
        </p:txBody>
      </p:sp>
      <p:sp>
        <p:nvSpPr>
          <p:cNvPr id="797" name="Google Shape;797;p109"/>
          <p:cNvSpPr txBox="1"/>
          <p:nvPr/>
        </p:nvSpPr>
        <p:spPr>
          <a:xfrm>
            <a:off x="1828800" y="4800600"/>
            <a:ext cx="8534400"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Additional Key combinations commonly used in command mode</a:t>
            </a:r>
            <a:endParaRPr sz="1400" b="0" i="0" u="none" strike="noStrike" cap="none">
              <a:solidFill>
                <a:srgbClr val="000000"/>
              </a:solidFill>
              <a:latin typeface="Arial"/>
              <a:ea typeface="Arial"/>
              <a:cs typeface="Arial"/>
              <a:sym typeface="Arial"/>
            </a:endParaRPr>
          </a:p>
        </p:txBody>
      </p:sp>
      <p:pic>
        <p:nvPicPr>
          <p:cNvPr id="798" name="Google Shape;798;p109"/>
          <p:cNvPicPr preferRelativeResize="0"/>
          <p:nvPr/>
        </p:nvPicPr>
        <p:blipFill rotWithShape="1">
          <a:blip r:embed="rId3">
            <a:alphaModFix/>
          </a:blip>
          <a:srcRect/>
          <a:stretch/>
        </p:blipFill>
        <p:spPr>
          <a:xfrm>
            <a:off x="1422401" y="1905000"/>
            <a:ext cx="9599084" cy="279400"/>
          </a:xfrm>
          <a:prstGeom prst="rect">
            <a:avLst/>
          </a:prstGeom>
          <a:noFill/>
          <a:ln>
            <a:noFill/>
          </a:ln>
        </p:spPr>
      </p:pic>
      <p:pic>
        <p:nvPicPr>
          <p:cNvPr id="799" name="Google Shape;799;p109"/>
          <p:cNvPicPr preferRelativeResize="0"/>
          <p:nvPr/>
        </p:nvPicPr>
        <p:blipFill rotWithShape="1">
          <a:blip r:embed="rId4">
            <a:alphaModFix/>
          </a:blip>
          <a:srcRect/>
          <a:stretch/>
        </p:blipFill>
        <p:spPr>
          <a:xfrm>
            <a:off x="1422401" y="2209800"/>
            <a:ext cx="9599084" cy="242093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10"/>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86</a:t>
            </a:fld>
            <a:endParaRPr sz="900">
              <a:solidFill>
                <a:srgbClr val="888888"/>
              </a:solidFill>
              <a:latin typeface="Trebuchet MS"/>
              <a:ea typeface="Trebuchet MS"/>
              <a:cs typeface="Trebuchet MS"/>
              <a:sym typeface="Trebuchet MS"/>
            </a:endParaRPr>
          </a:p>
        </p:txBody>
      </p:sp>
      <p:sp>
        <p:nvSpPr>
          <p:cNvPr id="805" name="Google Shape;805;p1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Editing Text Files: The vi Editor (continued)</a:t>
            </a:r>
            <a:endParaRPr/>
          </a:p>
        </p:txBody>
      </p:sp>
      <p:sp>
        <p:nvSpPr>
          <p:cNvPr id="806" name="Google Shape;806;p110"/>
          <p:cNvSpPr txBox="1"/>
          <p:nvPr/>
        </p:nvSpPr>
        <p:spPr>
          <a:xfrm>
            <a:off x="1422399" y="5470525"/>
            <a:ext cx="10035309"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Additional Key combinations commonly used at the command mode</a:t>
            </a:r>
            <a:endParaRPr sz="2200" b="0" i="0" u="none" strike="noStrike" cap="none">
              <a:solidFill>
                <a:srgbClr val="222222"/>
              </a:solidFill>
              <a:latin typeface="Arial"/>
              <a:ea typeface="Arial"/>
              <a:cs typeface="Arial"/>
              <a:sym typeface="Arial"/>
            </a:endParaRPr>
          </a:p>
        </p:txBody>
      </p:sp>
      <p:sp>
        <p:nvSpPr>
          <p:cNvPr id="807" name="Google Shape;807;p110"/>
          <p:cNvSpPr txBox="1">
            <a:spLocks noGrp="1"/>
          </p:cNvSpPr>
          <p:nvPr>
            <p:ph type="body" idx="1"/>
          </p:nvPr>
        </p:nvSpPr>
        <p:spPr>
          <a:xfrm>
            <a:off x="711200" y="1981200"/>
            <a:ext cx="10769600" cy="3581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 </a:t>
            </a:r>
            <a:endParaRPr/>
          </a:p>
        </p:txBody>
      </p:sp>
      <p:pic>
        <p:nvPicPr>
          <p:cNvPr id="808" name="Google Shape;808;p110"/>
          <p:cNvPicPr preferRelativeResize="0"/>
          <p:nvPr/>
        </p:nvPicPr>
        <p:blipFill rotWithShape="1">
          <a:blip r:embed="rId3">
            <a:alphaModFix/>
          </a:blip>
          <a:srcRect/>
          <a:stretch/>
        </p:blipFill>
        <p:spPr>
          <a:xfrm>
            <a:off x="1272117" y="1981201"/>
            <a:ext cx="9599083" cy="354171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1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Input Mode</a:t>
            </a:r>
            <a:endParaRPr b="1">
              <a:solidFill>
                <a:schemeClr val="dk1"/>
              </a:solidFill>
            </a:endParaRPr>
          </a:p>
        </p:txBody>
      </p:sp>
      <p:sp>
        <p:nvSpPr>
          <p:cNvPr id="814" name="Google Shape;814;p11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Char char="►"/>
            </a:pPr>
            <a:r>
              <a:rPr lang="en-US"/>
              <a:t>A user needs to be in Input Mode for </a:t>
            </a:r>
            <a:r>
              <a:rPr lang="en-US">
                <a:solidFill>
                  <a:srgbClr val="FF0000"/>
                </a:solidFill>
              </a:rPr>
              <a:t>editing and inserting new characters.</a:t>
            </a:r>
            <a:endParaRPr/>
          </a:p>
          <a:p>
            <a:pPr marL="342900" lvl="0" indent="-251459" algn="l" rtl="0">
              <a:lnSpc>
                <a:spcPct val="100000"/>
              </a:lnSpc>
              <a:spcBef>
                <a:spcPts val="1000"/>
              </a:spcBef>
              <a:spcAft>
                <a:spcPts val="0"/>
              </a:spcAft>
              <a:buSzPts val="1440"/>
              <a:buNone/>
            </a:pPr>
            <a:endParaRPr>
              <a:solidFill>
                <a:srgbClr val="FF0000"/>
              </a:solidFill>
            </a:endParaRPr>
          </a:p>
          <a:p>
            <a:pPr marL="342900" lvl="0" indent="-342900" algn="l" rtl="0">
              <a:lnSpc>
                <a:spcPct val="100000"/>
              </a:lnSpc>
              <a:spcBef>
                <a:spcPts val="1000"/>
              </a:spcBef>
              <a:spcAft>
                <a:spcPts val="0"/>
              </a:spcAft>
              <a:buSzPts val="1440"/>
              <a:buChar char="►"/>
            </a:pPr>
            <a:r>
              <a:rPr lang="en-US">
                <a:solidFill>
                  <a:schemeClr val="dk1"/>
                </a:solidFill>
              </a:rPr>
              <a:t>Appropriate command key(s) need to be entered in order to </a:t>
            </a:r>
            <a:r>
              <a:rPr lang="en-US">
                <a:solidFill>
                  <a:srgbClr val="FF0000"/>
                </a:solidFill>
              </a:rPr>
              <a:t>activate Input Mode </a:t>
            </a:r>
            <a:r>
              <a:rPr lang="en-US">
                <a:solidFill>
                  <a:schemeClr val="dk1"/>
                </a:solidFill>
              </a:rPr>
              <a:t>from Command Mode</a:t>
            </a:r>
            <a:endParaRPr/>
          </a:p>
          <a:p>
            <a:pPr marL="342900" lvl="0" indent="-251459" algn="l" rtl="0">
              <a:lnSpc>
                <a:spcPct val="100000"/>
              </a:lnSpc>
              <a:spcBef>
                <a:spcPts val="1000"/>
              </a:spcBef>
              <a:spcAft>
                <a:spcPts val="0"/>
              </a:spcAft>
              <a:buSzPts val="1440"/>
              <a:buNone/>
            </a:pPr>
            <a:endParaRPr>
              <a:solidFill>
                <a:srgbClr val="FF0000"/>
              </a:solidFill>
            </a:endParaRPr>
          </a:p>
          <a:p>
            <a:pPr marL="342900" lvl="0" indent="-251459" algn="l" rtl="0">
              <a:lnSpc>
                <a:spcPct val="100000"/>
              </a:lnSpc>
              <a:spcBef>
                <a:spcPts val="1000"/>
              </a:spcBef>
              <a:spcAft>
                <a:spcPts val="0"/>
              </a:spcAft>
              <a:buSzPts val="1440"/>
              <a:buNone/>
            </a:pPr>
            <a:endParaRPr>
              <a:solidFill>
                <a:schemeClr val="dk1"/>
              </a:solidFill>
            </a:endParaRPr>
          </a:p>
          <a:p>
            <a:pPr marL="342900" lvl="0" indent="-251459" algn="l" rtl="0">
              <a:lnSpc>
                <a:spcPct val="100000"/>
              </a:lnSpc>
              <a:spcBef>
                <a:spcPts val="1000"/>
              </a:spcBef>
              <a:spcAft>
                <a:spcPts val="0"/>
              </a:spcAft>
              <a:buSzPts val="1440"/>
              <a:buNone/>
            </a:pPr>
            <a:endParaRPr>
              <a:solidFill>
                <a:schemeClr val="dk1"/>
              </a:solidFill>
            </a:endParaRPr>
          </a:p>
          <a:p>
            <a:pPr marL="342900" lvl="0" indent="-251459" algn="l" rtl="0">
              <a:lnSpc>
                <a:spcPct val="100000"/>
              </a:lnSpc>
              <a:spcBef>
                <a:spcPts val="1000"/>
              </a:spcBef>
              <a:spcAft>
                <a:spcPts val="0"/>
              </a:spcAft>
              <a:buSzPts val="1440"/>
              <a:buNone/>
            </a:pPr>
            <a:endParaRPr>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b="1">
                <a:solidFill>
                  <a:schemeClr val="dk1"/>
                </a:solidFill>
              </a:rPr>
              <a:t>Common Input Mode’s keys</a:t>
            </a:r>
            <a:endParaRPr b="1">
              <a:solidFill>
                <a:schemeClr val="dk1"/>
              </a:solidFill>
            </a:endParaRPr>
          </a:p>
        </p:txBody>
      </p:sp>
      <p:graphicFrame>
        <p:nvGraphicFramePr>
          <p:cNvPr id="820" name="Google Shape;820;p112"/>
          <p:cNvGraphicFramePr/>
          <p:nvPr/>
        </p:nvGraphicFramePr>
        <p:xfrm>
          <a:off x="1991544" y="1772816"/>
          <a:ext cx="8291525" cy="3200450"/>
        </p:xfrm>
        <a:graphic>
          <a:graphicData uri="http://schemas.openxmlformats.org/drawingml/2006/table">
            <a:tbl>
              <a:tblPr firstRow="1" bandRow="1">
                <a:noFill/>
                <a:tableStyleId>{C9DE93FA-2E25-400F-9FBD-89434640F52B}</a:tableStyleId>
              </a:tblPr>
              <a:tblGrid>
                <a:gridCol w="2530625">
                  <a:extLst>
                    <a:ext uri="{9D8B030D-6E8A-4147-A177-3AD203B41FA5}">
                      <a16:colId xmlns:a16="http://schemas.microsoft.com/office/drawing/2014/main" val="20000"/>
                    </a:ext>
                  </a:extLst>
                </a:gridCol>
                <a:gridCol w="5760900">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Key</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t>Functions</a:t>
                      </a:r>
                      <a:endParaRPr sz="20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t>a</a:t>
                      </a:r>
                      <a:endParaRPr sz="2000" b="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Insert text after the cursor.</a:t>
                      </a:r>
                      <a:endParaRPr sz="14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solidFill>
                          <a:schemeClr val="dk1"/>
                        </a:solidFill>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i</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Insert text before the cursor.</a:t>
                      </a:r>
                      <a:endParaRPr sz="14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solidFill>
                          <a:schemeClr val="dk1"/>
                        </a:solidFill>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R</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Replace text starting at the cursor.</a:t>
                      </a:r>
                      <a:endParaRPr sz="14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solidFill>
                          <a:schemeClr val="dk1"/>
                        </a:solidFill>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o</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Trebuchet MS"/>
                          <a:ea typeface="Trebuchet MS"/>
                          <a:cs typeface="Trebuchet MS"/>
                          <a:sym typeface="Trebuchet MS"/>
                        </a:rPr>
                        <a:t>Insert a new line after the current one.</a:t>
                      </a:r>
                      <a:endParaRPr sz="14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solidFill>
                          <a:schemeClr val="dk1"/>
                        </a:solidFill>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13"/>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89</a:t>
            </a:fld>
            <a:endParaRPr sz="900">
              <a:solidFill>
                <a:srgbClr val="888888"/>
              </a:solidFill>
              <a:latin typeface="Trebuchet MS"/>
              <a:ea typeface="Trebuchet MS"/>
              <a:cs typeface="Trebuchet MS"/>
              <a:sym typeface="Trebuchet MS"/>
            </a:endParaRPr>
          </a:p>
        </p:txBody>
      </p:sp>
      <p:sp>
        <p:nvSpPr>
          <p:cNvPr id="826" name="Google Shape;826;p11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Other Common Text Editors (continued)</a:t>
            </a:r>
            <a:endParaRPr/>
          </a:p>
        </p:txBody>
      </p:sp>
      <p:sp>
        <p:nvSpPr>
          <p:cNvPr id="827" name="Google Shape;827;p113"/>
          <p:cNvSpPr txBox="1">
            <a:spLocks noGrp="1"/>
          </p:cNvSpPr>
          <p:nvPr>
            <p:ph type="body" idx="1"/>
          </p:nvPr>
        </p:nvSpPr>
        <p:spPr>
          <a:xfrm>
            <a:off x="677334" y="1731819"/>
            <a:ext cx="8596668" cy="43095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240"/>
              <a:buChar char="►"/>
            </a:pPr>
            <a:r>
              <a:rPr lang="en-US" sz="2800"/>
              <a:t>gedit editor: a graphical text editor functional in a GUI environment</a:t>
            </a:r>
            <a:endParaRPr/>
          </a:p>
          <a:p>
            <a:pPr marL="742950" lvl="1" indent="-285750" algn="l" rtl="0">
              <a:lnSpc>
                <a:spcPct val="100000"/>
              </a:lnSpc>
              <a:spcBef>
                <a:spcPts val="1000"/>
              </a:spcBef>
              <a:spcAft>
                <a:spcPts val="0"/>
              </a:spcAft>
              <a:buSzPts val="2240"/>
              <a:buChar char="►"/>
            </a:pPr>
            <a:r>
              <a:rPr lang="en-US" sz="2800"/>
              <a:t>Does not have advanced functionality like vi and Emacs</a:t>
            </a:r>
            <a:endParaRPr sz="2800"/>
          </a:p>
          <a:p>
            <a:pPr marL="742950" lvl="1" indent="-285750" algn="l" rtl="0">
              <a:lnSpc>
                <a:spcPct val="100000"/>
              </a:lnSpc>
              <a:spcBef>
                <a:spcPts val="1000"/>
              </a:spcBef>
              <a:spcAft>
                <a:spcPts val="0"/>
              </a:spcAft>
              <a:buSzPts val="2240"/>
              <a:buChar char="►"/>
            </a:pPr>
            <a:r>
              <a:rPr lang="en-US" sz="2800"/>
              <a:t>Easiest editor to use</a:t>
            </a:r>
            <a:endParaRPr/>
          </a:p>
          <a:p>
            <a:pPr marL="742950" lvl="1" indent="-285750" algn="l" rtl="0">
              <a:lnSpc>
                <a:spcPct val="100000"/>
              </a:lnSpc>
              <a:spcBef>
                <a:spcPts val="1000"/>
              </a:spcBef>
              <a:spcAft>
                <a:spcPts val="0"/>
              </a:spcAft>
              <a:buSzPts val="2240"/>
              <a:buChar char="►"/>
            </a:pPr>
            <a:r>
              <a:rPr lang="en-US" sz="2800"/>
              <a:t>Functionality is analogous to the Windows Wordpad and Notepad editors</a:t>
            </a:r>
            <a:endParaRPr/>
          </a:p>
          <a:p>
            <a:pPr marL="742950" lvl="1" indent="-143509" algn="l" rtl="0">
              <a:lnSpc>
                <a:spcPct val="100000"/>
              </a:lnSpc>
              <a:spcBef>
                <a:spcPts val="1000"/>
              </a:spcBef>
              <a:spcAft>
                <a:spcPts val="0"/>
              </a:spcAft>
              <a:buSzPts val="2240"/>
              <a:buFont typeface="Trebuchet MS"/>
              <a:buNone/>
            </a:pP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rebuchet MS"/>
              <a:buNone/>
            </a:pPr>
            <a:r>
              <a:rPr lang="en-US">
                <a:solidFill>
                  <a:schemeClr val="dk1"/>
                </a:solidFill>
              </a:rPr>
              <a:t>Multitasking</a:t>
            </a:r>
            <a:endParaRPr>
              <a:solidFill>
                <a:schemeClr val="dk1"/>
              </a:solidFill>
            </a:endParaRPr>
          </a:p>
        </p:txBody>
      </p:sp>
      <p:sp>
        <p:nvSpPr>
          <p:cNvPr id="221" name="Google Shape;221;p3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560"/>
              <a:buChar char="►"/>
            </a:pPr>
            <a:r>
              <a:rPr lang="en-US" sz="3200">
                <a:solidFill>
                  <a:schemeClr val="dk1"/>
                </a:solidFill>
              </a:rPr>
              <a:t>UNIX/LINUX is a multiprocessing, multiuser system. </a:t>
            </a:r>
            <a:endParaRPr/>
          </a:p>
          <a:p>
            <a:pPr marL="342900" lvl="0" indent="-342900" algn="l" rtl="0">
              <a:lnSpc>
                <a:spcPct val="100000"/>
              </a:lnSpc>
              <a:spcBef>
                <a:spcPts val="1000"/>
              </a:spcBef>
              <a:spcAft>
                <a:spcPts val="0"/>
              </a:spcAft>
              <a:buSzPts val="2560"/>
              <a:buChar char="►"/>
            </a:pPr>
            <a:r>
              <a:rPr lang="en-US" sz="3200">
                <a:solidFill>
                  <a:schemeClr val="dk1"/>
                </a:solidFill>
              </a:rPr>
              <a:t>At any given point, you can have many processes running on UNIX/LINUX. </a:t>
            </a:r>
            <a:endParaRPr sz="32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14"/>
          <p:cNvSpPr txBox="1">
            <a:spLocks noGrp="1"/>
          </p:cNvSpPr>
          <p:nvPr>
            <p:ph type="sldNum" idx="12"/>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900"/>
              <a:buNone/>
            </a:pPr>
            <a:fld id="{00000000-1234-1234-1234-123412341234}" type="slidenum">
              <a:rPr lang="en-US" sz="900">
                <a:solidFill>
                  <a:srgbClr val="888888"/>
                </a:solidFill>
                <a:latin typeface="Trebuchet MS"/>
                <a:ea typeface="Trebuchet MS"/>
                <a:cs typeface="Trebuchet MS"/>
                <a:sym typeface="Trebuchet MS"/>
              </a:rPr>
              <a:t>90</a:t>
            </a:fld>
            <a:endParaRPr sz="900">
              <a:solidFill>
                <a:srgbClr val="888888"/>
              </a:solidFill>
              <a:latin typeface="Trebuchet MS"/>
              <a:ea typeface="Trebuchet MS"/>
              <a:cs typeface="Trebuchet MS"/>
              <a:sym typeface="Trebuchet MS"/>
            </a:endParaRPr>
          </a:p>
        </p:txBody>
      </p:sp>
      <p:sp>
        <p:nvSpPr>
          <p:cNvPr id="833" name="Google Shape;833;p11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Other Common Text Editors (continued)</a:t>
            </a:r>
            <a:endParaRPr/>
          </a:p>
        </p:txBody>
      </p:sp>
      <p:sp>
        <p:nvSpPr>
          <p:cNvPr id="834" name="Google Shape;834;p114"/>
          <p:cNvSpPr txBox="1"/>
          <p:nvPr/>
        </p:nvSpPr>
        <p:spPr>
          <a:xfrm>
            <a:off x="3352800" y="5867400"/>
            <a:ext cx="5892800" cy="427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222222"/>
                </a:solidFill>
                <a:latin typeface="Arial"/>
                <a:ea typeface="Arial"/>
                <a:cs typeface="Arial"/>
                <a:sym typeface="Arial"/>
              </a:rPr>
              <a:t>Figure 3-4: The gedit text editor</a:t>
            </a:r>
            <a:endParaRPr sz="1400" b="0" i="0" u="none" strike="noStrike" cap="none">
              <a:solidFill>
                <a:srgbClr val="000000"/>
              </a:solidFill>
              <a:latin typeface="Arial"/>
              <a:ea typeface="Arial"/>
              <a:cs typeface="Arial"/>
              <a:sym typeface="Arial"/>
            </a:endParaRPr>
          </a:p>
        </p:txBody>
      </p:sp>
      <p:sp>
        <p:nvSpPr>
          <p:cNvPr id="835" name="Google Shape;835;p114"/>
          <p:cNvSpPr txBox="1">
            <a:spLocks noGrp="1"/>
          </p:cNvSpPr>
          <p:nvPr>
            <p:ph type="body" idx="1"/>
          </p:nvPr>
        </p:nvSpPr>
        <p:spPr>
          <a:xfrm>
            <a:off x="711200" y="1981200"/>
            <a:ext cx="10769600" cy="38862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440"/>
              <a:buFont typeface="Trebuchet MS"/>
              <a:buNone/>
            </a:pPr>
            <a:r>
              <a:rPr lang="en-US"/>
              <a:t> </a:t>
            </a:r>
            <a:endParaRPr/>
          </a:p>
        </p:txBody>
      </p:sp>
      <p:pic>
        <p:nvPicPr>
          <p:cNvPr id="836" name="Google Shape;836;p114"/>
          <p:cNvPicPr preferRelativeResize="0"/>
          <p:nvPr/>
        </p:nvPicPr>
        <p:blipFill rotWithShape="1">
          <a:blip r:embed="rId3">
            <a:alphaModFix/>
          </a:blip>
          <a:srcRect/>
          <a:stretch/>
        </p:blipFill>
        <p:spPr>
          <a:xfrm>
            <a:off x="2946401" y="1981200"/>
            <a:ext cx="6388100" cy="3848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a:t>08-May-18</a:t>
            </a:r>
            <a:endParaRPr/>
          </a:p>
        </p:txBody>
      </p:sp>
      <p:sp>
        <p:nvSpPr>
          <p:cNvPr id="842" name="Google Shape;842;p115"/>
          <p:cNvSpPr txBox="1">
            <a:spLocks noGrp="1"/>
          </p:cNvSpPr>
          <p:nvPr>
            <p:ph type="sldNum" idx="4294967295"/>
          </p:nvPr>
        </p:nvSpPr>
        <p:spPr>
          <a:xfrm>
            <a:off x="8077200" y="6245225"/>
            <a:ext cx="2133600" cy="476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91</a:t>
            </a:fld>
            <a:endParaRPr/>
          </a:p>
        </p:txBody>
      </p:sp>
      <p:graphicFrame>
        <p:nvGraphicFramePr>
          <p:cNvPr id="843" name="Google Shape;843;p115"/>
          <p:cNvGraphicFramePr/>
          <p:nvPr/>
        </p:nvGraphicFramePr>
        <p:xfrm>
          <a:off x="1064525" y="2500307"/>
          <a:ext cx="9374875" cy="3923085"/>
        </p:xfrm>
        <a:graphic>
          <a:graphicData uri="http://schemas.openxmlformats.org/drawingml/2006/table">
            <a:tbl>
              <a:tblPr>
                <a:noFill/>
                <a:tableStyleId>{C9DE93FA-2E25-400F-9FBD-89434640F52B}</a:tableStyleId>
              </a:tblPr>
              <a:tblGrid>
                <a:gridCol w="3719875">
                  <a:extLst>
                    <a:ext uri="{9D8B030D-6E8A-4147-A177-3AD203B41FA5}">
                      <a16:colId xmlns:a16="http://schemas.microsoft.com/office/drawing/2014/main" val="20000"/>
                    </a:ext>
                  </a:extLst>
                </a:gridCol>
                <a:gridCol w="5655000">
                  <a:extLst>
                    <a:ext uri="{9D8B030D-6E8A-4147-A177-3AD203B41FA5}">
                      <a16:colId xmlns:a16="http://schemas.microsoft.com/office/drawing/2014/main" val="20001"/>
                    </a:ext>
                  </a:extLst>
                </a:gridCol>
              </a:tblGrid>
              <a:tr h="458800">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4975">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mv &lt;filename&gt; &lt;directory&gt;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Move the file / Rename of a file</a:t>
                      </a:r>
                      <a:endParaRPr sz="1400" u="none" strike="noStrike" cap="none"/>
                    </a:p>
                    <a:p>
                      <a:pPr marL="0" marR="0" lvl="0" indent="0" algn="ctr" rtl="0">
                        <a:lnSpc>
                          <a:spcPct val="100000"/>
                        </a:lnSpc>
                        <a:spcBef>
                          <a:spcPts val="360"/>
                        </a:spcBef>
                        <a:spcAft>
                          <a:spcPts val="0"/>
                        </a:spcAft>
                        <a:buClr>
                          <a:srgbClr val="0000FF"/>
                        </a:buClr>
                        <a:buSzPts val="1800"/>
                        <a:buFont typeface="Trebuchet MS"/>
                        <a:buNone/>
                      </a:pPr>
                      <a:r>
                        <a:rPr lang="en-US" sz="1800" b="1" i="0" u="none" strike="noStrike" cap="none">
                          <a:solidFill>
                            <a:srgbClr val="0000FF"/>
                          </a:solidFill>
                          <a:latin typeface="Trebuchet MS"/>
                          <a:ea typeface="Trebuchet MS"/>
                          <a:cs typeface="Trebuchet MS"/>
                          <a:sym typeface="Trebuchet MS"/>
                        </a:rPr>
                        <a:t>🡪mv</a:t>
                      </a:r>
                      <a:r>
                        <a:rPr lang="en-US" sz="1800" b="0" i="0" u="none" strike="noStrike" cap="none">
                          <a:solidFill>
                            <a:srgbClr val="0000FF"/>
                          </a:solidFill>
                          <a:latin typeface="Trebuchet MS"/>
                          <a:ea typeface="Trebuchet MS"/>
                          <a:cs typeface="Trebuchet MS"/>
                          <a:sym typeface="Trebuchet MS"/>
                        </a:rPr>
                        <a:t> renames file/directory </a:t>
                      </a:r>
                      <a:r>
                        <a:rPr lang="en-US" sz="1800" b="0" i="1" u="none" strike="noStrike" cap="none">
                          <a:solidFill>
                            <a:srgbClr val="0000FF"/>
                          </a:solidFill>
                          <a:latin typeface="Trebuchet MS"/>
                          <a:ea typeface="Trebuchet MS"/>
                          <a:cs typeface="Trebuchet MS"/>
                          <a:sym typeface="Trebuchet MS"/>
                        </a:rPr>
                        <a:t>SOURCE</a:t>
                      </a:r>
                      <a:r>
                        <a:rPr lang="en-US" sz="1800" b="0" i="0" u="none" strike="noStrike" cap="none">
                          <a:solidFill>
                            <a:srgbClr val="0000FF"/>
                          </a:solidFill>
                          <a:latin typeface="Trebuchet MS"/>
                          <a:ea typeface="Trebuchet MS"/>
                          <a:cs typeface="Trebuchet MS"/>
                          <a:sym typeface="Trebuchet MS"/>
                        </a:rPr>
                        <a:t> to </a:t>
                      </a:r>
                      <a:r>
                        <a:rPr lang="en-US" sz="1800" b="0" i="1" u="none" strike="noStrike" cap="none">
                          <a:solidFill>
                            <a:srgbClr val="0000FF"/>
                          </a:solidFill>
                          <a:latin typeface="Trebuchet MS"/>
                          <a:ea typeface="Trebuchet MS"/>
                          <a:cs typeface="Trebuchet MS"/>
                          <a:sym typeface="Trebuchet MS"/>
                        </a:rPr>
                        <a:t>DEST</a:t>
                      </a:r>
                      <a:r>
                        <a:rPr lang="en-US" sz="1800" b="0" i="0" u="none" strike="noStrike" cap="none">
                          <a:solidFill>
                            <a:srgbClr val="0000FF"/>
                          </a:solidFill>
                          <a:latin typeface="Trebuchet MS"/>
                          <a:ea typeface="Trebuchet MS"/>
                          <a:cs typeface="Trebuchet MS"/>
                          <a:sym typeface="Trebuchet MS"/>
                        </a:rPr>
                        <a:t>, or moves the </a:t>
                      </a:r>
                      <a:r>
                        <a:rPr lang="en-US" sz="1800" b="0" i="1" u="none" strike="noStrike" cap="none">
                          <a:solidFill>
                            <a:srgbClr val="0000FF"/>
                          </a:solidFill>
                          <a:latin typeface="Trebuchet MS"/>
                          <a:ea typeface="Trebuchet MS"/>
                          <a:cs typeface="Trebuchet MS"/>
                          <a:sym typeface="Trebuchet MS"/>
                        </a:rPr>
                        <a:t>SOURCE</a:t>
                      </a:r>
                      <a:r>
                        <a:rPr lang="en-US" sz="1800" b="0" i="0" u="none" strike="noStrike" cap="none">
                          <a:solidFill>
                            <a:srgbClr val="0000FF"/>
                          </a:solidFill>
                          <a:latin typeface="Trebuchet MS"/>
                          <a:ea typeface="Trebuchet MS"/>
                          <a:cs typeface="Trebuchet MS"/>
                          <a:sym typeface="Trebuchet MS"/>
                        </a:rPr>
                        <a:t> file (or files) into  DEST directories or moves directory_A into </a:t>
                      </a:r>
                      <a:r>
                        <a:rPr lang="en-US" sz="1800" b="0" i="1" u="none" strike="noStrike" cap="none">
                          <a:solidFill>
                            <a:srgbClr val="0000FF"/>
                          </a:solidFill>
                          <a:latin typeface="Trebuchet MS"/>
                          <a:ea typeface="Trebuchet MS"/>
                          <a:cs typeface="Trebuchet MS"/>
                          <a:sym typeface="Trebuchet MS"/>
                        </a:rPr>
                        <a:t>DIRECTORY_B</a:t>
                      </a:r>
                      <a:r>
                        <a:rPr lang="en-US" sz="1800" b="0" i="0" u="none" strike="noStrike" cap="none">
                          <a:solidFill>
                            <a:srgbClr val="0000FF"/>
                          </a:solidFill>
                          <a:latin typeface="Trebuchet MS"/>
                          <a:ea typeface="Trebuchet MS"/>
                          <a:cs typeface="Trebuchet MS"/>
                          <a:sym typeface="Trebuchet MS"/>
                        </a:rPr>
                        <a:t>.</a:t>
                      </a:r>
                      <a:endParaRPr sz="2000" b="0" i="0" u="none" strike="noStrike" cap="none">
                        <a:solidFill>
                          <a:srgbClr val="0000FF"/>
                        </a:solidFill>
                        <a:latin typeface="Arial"/>
                        <a:ea typeface="Arial"/>
                        <a:cs typeface="Arial"/>
                        <a:sym typeface="Arial"/>
                      </a:endParaRPr>
                    </a:p>
                    <a:p>
                      <a:pPr marL="0" marR="0" lvl="0" indent="0" algn="ctr" rtl="0">
                        <a:lnSpc>
                          <a:spcPct val="100000"/>
                        </a:lnSpc>
                        <a:spcBef>
                          <a:spcPts val="400"/>
                        </a:spcBef>
                        <a:spcAft>
                          <a:spcPts val="0"/>
                        </a:spcAft>
                        <a:buClr>
                          <a:schemeClr val="dk1"/>
                        </a:buClr>
                        <a:buSzPts val="2000"/>
                        <a:buFont typeface="Trebuchet MS"/>
                        <a:buNone/>
                      </a:pPr>
                      <a:endParaRPr sz="2000" b="0" i="0" u="none" strike="noStrike" cap="none">
                        <a:solidFill>
                          <a:srgbClr val="3F3F3F"/>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6575">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Option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600"/>
                        <a:buFont typeface="Arial"/>
                        <a:buNone/>
                      </a:pPr>
                      <a:r>
                        <a:rPr lang="en-US" sz="1600" b="1" i="0" u="none" strike="noStrike" cap="none">
                          <a:solidFill>
                            <a:srgbClr val="3F3F3F"/>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9750">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-i</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Ask for confirmation before moving or rename a file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9750">
                <a:tc>
                  <a:txBody>
                    <a:bodyPr/>
                    <a:lstStyle/>
                    <a:p>
                      <a:pPr marL="0" marR="0" lvl="0" indent="0" algn="ctr"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-u</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3F3F3F"/>
                        </a:buClr>
                        <a:buSzPts val="2000"/>
                        <a:buFont typeface="Arial"/>
                        <a:buNone/>
                      </a:pPr>
                      <a:r>
                        <a:rPr lang="en-US" sz="2000" b="0" i="0" u="none" strike="noStrike" cap="none">
                          <a:solidFill>
                            <a:srgbClr val="3F3F3F"/>
                          </a:solidFill>
                          <a:latin typeface="Arial"/>
                          <a:ea typeface="Arial"/>
                          <a:cs typeface="Arial"/>
                          <a:sym typeface="Arial"/>
                        </a:rPr>
                        <a:t>Only moves files that are newer than the target files </a:t>
                      </a:r>
                      <a:r>
                        <a:rPr lang="en-US" sz="2000" b="0" i="0" u="none" strike="noStrike" cap="none">
                          <a:solidFill>
                            <a:srgbClr val="FF0000"/>
                          </a:solidFill>
                          <a:latin typeface="Arial"/>
                          <a:ea typeface="Arial"/>
                          <a:cs typeface="Arial"/>
                          <a:sym typeface="Arial"/>
                        </a:rPr>
                        <a:t>or when the destination file is missing</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44" name="Google Shape;844;p115"/>
          <p:cNvSpPr/>
          <p:nvPr/>
        </p:nvSpPr>
        <p:spPr>
          <a:xfrm>
            <a:off x="2024034" y="500043"/>
            <a:ext cx="6357982" cy="535531"/>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rgbClr val="000000"/>
              </a:buClr>
              <a:buSzPts val="3600"/>
              <a:buFont typeface="Arial"/>
              <a:buNone/>
            </a:pPr>
            <a:r>
              <a:rPr lang="en-US" sz="3600" b="1" i="0" u="none" strike="noStrike" cap="none">
                <a:solidFill>
                  <a:schemeClr val="dk1"/>
                </a:solidFill>
                <a:latin typeface="Trebuchet MS"/>
                <a:ea typeface="Trebuchet MS"/>
                <a:cs typeface="Trebuchet MS"/>
                <a:sym typeface="Trebuchet MS"/>
              </a:rPr>
              <a:t>Move Files and Directories</a:t>
            </a:r>
            <a:endParaRPr sz="1400" b="0" i="0" u="none" strike="noStrike" cap="none">
              <a:solidFill>
                <a:srgbClr val="000000"/>
              </a:solidFill>
              <a:latin typeface="Arial"/>
              <a:ea typeface="Arial"/>
              <a:cs typeface="Arial"/>
              <a:sym typeface="Arial"/>
            </a:endParaRPr>
          </a:p>
        </p:txBody>
      </p:sp>
      <p:sp>
        <p:nvSpPr>
          <p:cNvPr id="845" name="Google Shape;845;p115"/>
          <p:cNvSpPr/>
          <p:nvPr/>
        </p:nvSpPr>
        <p:spPr>
          <a:xfrm>
            <a:off x="1809720" y="1571613"/>
            <a:ext cx="4572000" cy="9048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C00000"/>
              </a:buClr>
              <a:buSzPts val="2400"/>
              <a:buFont typeface="Arial"/>
              <a:buChar char="•"/>
            </a:pPr>
            <a:r>
              <a:rPr lang="en-US" sz="2400" b="0" i="0" u="none" strike="noStrike" cap="none">
                <a:solidFill>
                  <a:srgbClr val="C00000"/>
                </a:solidFill>
                <a:latin typeface="Trebuchet MS"/>
                <a:ea typeface="Trebuchet MS"/>
                <a:cs typeface="Trebuchet MS"/>
                <a:sym typeface="Trebuchet MS"/>
              </a:rPr>
              <a:t>“mv” command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C00000"/>
              </a:buClr>
              <a:buSzPts val="2400"/>
              <a:buFont typeface="Arial"/>
              <a:buChar char="•"/>
            </a:pPr>
            <a:r>
              <a:rPr lang="en-US" sz="2400" b="0" i="0" u="none" strike="noStrike" cap="none">
                <a:solidFill>
                  <a:srgbClr val="C00000"/>
                </a:solidFill>
                <a:latin typeface="Trebuchet MS"/>
                <a:ea typeface="Trebuchet MS"/>
                <a:cs typeface="Trebuchet MS"/>
                <a:sym typeface="Trebuchet MS"/>
              </a:rPr>
              <a:t>mv source destination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850" name="Google Shape;850;p116"/>
          <p:cNvPicPr preferRelativeResize="0">
            <a:picLocks noGrp="1"/>
          </p:cNvPicPr>
          <p:nvPr>
            <p:ph type="body" idx="1"/>
          </p:nvPr>
        </p:nvPicPr>
        <p:blipFill rotWithShape="1">
          <a:blip r:embed="rId3">
            <a:alphaModFix/>
          </a:blip>
          <a:srcRect l="17146" t="25000" r="49680" b="60470"/>
          <a:stretch/>
        </p:blipFill>
        <p:spPr>
          <a:xfrm>
            <a:off x="3048001" y="1676400"/>
            <a:ext cx="6172200" cy="3810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117"/>
          <p:cNvPicPr preferRelativeResize="0">
            <a:picLocks noGrp="1"/>
          </p:cNvPicPr>
          <p:nvPr>
            <p:ph type="body" idx="1"/>
          </p:nvPr>
        </p:nvPicPr>
        <p:blipFill rotWithShape="1">
          <a:blip r:embed="rId3">
            <a:alphaModFix/>
          </a:blip>
          <a:srcRect l="16505" t="24786" r="19551" b="32478"/>
          <a:stretch/>
        </p:blipFill>
        <p:spPr>
          <a:xfrm>
            <a:off x="2286000" y="1066800"/>
            <a:ext cx="6858000" cy="3126224"/>
          </a:xfrm>
          <a:prstGeom prst="rect">
            <a:avLst/>
          </a:prstGeom>
          <a:noFill/>
          <a:ln>
            <a:noFill/>
          </a:ln>
        </p:spPr>
      </p:pic>
      <p:pic>
        <p:nvPicPr>
          <p:cNvPr id="856" name="Google Shape;856;p117"/>
          <p:cNvPicPr preferRelativeResize="0"/>
          <p:nvPr/>
        </p:nvPicPr>
        <p:blipFill rotWithShape="1">
          <a:blip r:embed="rId4">
            <a:alphaModFix/>
          </a:blip>
          <a:srcRect l="17146" t="51709" r="45994" b="24997"/>
          <a:stretch/>
        </p:blipFill>
        <p:spPr>
          <a:xfrm>
            <a:off x="2209800" y="4419600"/>
            <a:ext cx="7086600" cy="2057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118"/>
          <p:cNvPicPr preferRelativeResize="0">
            <a:picLocks noGrp="1"/>
          </p:cNvPicPr>
          <p:nvPr>
            <p:ph type="body" idx="1"/>
          </p:nvPr>
        </p:nvPicPr>
        <p:blipFill rotWithShape="1">
          <a:blip r:embed="rId3">
            <a:alphaModFix/>
          </a:blip>
          <a:srcRect l="41261" t="26767" r="20514" b="26465"/>
          <a:stretch/>
        </p:blipFill>
        <p:spPr>
          <a:xfrm>
            <a:off x="2286000" y="1524001"/>
            <a:ext cx="7467600" cy="44957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119"/>
          <p:cNvPicPr preferRelativeResize="0"/>
          <p:nvPr/>
        </p:nvPicPr>
        <p:blipFill rotWithShape="1">
          <a:blip r:embed="rId3">
            <a:alphaModFix/>
          </a:blip>
          <a:srcRect l="49798" t="28421" r="8937" b="14279"/>
          <a:stretch/>
        </p:blipFill>
        <p:spPr>
          <a:xfrm>
            <a:off x="815455" y="609600"/>
            <a:ext cx="7924799" cy="48006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96</a:t>
            </a:fld>
            <a:endParaRPr sz="900">
              <a:solidFill>
                <a:schemeClr val="dk1"/>
              </a:solidFill>
              <a:latin typeface="Arial"/>
              <a:ea typeface="Arial"/>
              <a:cs typeface="Arial"/>
              <a:sym typeface="Arial"/>
            </a:endParaRPr>
          </a:p>
        </p:txBody>
      </p:sp>
      <p:sp>
        <p:nvSpPr>
          <p:cNvPr id="872" name="Google Shape;872;p120"/>
          <p:cNvSpPr/>
          <p:nvPr/>
        </p:nvSpPr>
        <p:spPr>
          <a:xfrm>
            <a:off x="1274307" y="159328"/>
            <a:ext cx="8763000" cy="4017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Link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8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chemeClr val="lt1"/>
              </a:buClr>
              <a:buSzPts val="2000"/>
              <a:buFont typeface="Arial"/>
              <a:buChar char="•"/>
            </a:pPr>
            <a:r>
              <a:rPr lang="en-US" sz="2000" b="0" i="0" u="none" strike="noStrike" cap="none">
                <a:solidFill>
                  <a:schemeClr val="lt1"/>
                </a:solidFill>
                <a:latin typeface="Arial"/>
                <a:ea typeface="Arial"/>
                <a:cs typeface="Arial"/>
                <a:sym typeface="Arial"/>
              </a:rPr>
              <a:t>A link is a reference to a file.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48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Hard links</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Directory reference or pointer, to a file on a storage volume. </a:t>
            </a:r>
            <a:r>
              <a:rPr lang="en-US" sz="1800" b="0" i="0" u="none" strike="noStrike" cap="none">
                <a:solidFill>
                  <a:schemeClr val="dk1"/>
                </a:solidFill>
                <a:latin typeface="Arial"/>
                <a:ea typeface="Arial"/>
                <a:cs typeface="Arial"/>
                <a:sym typeface="Arial"/>
              </a:rPr>
              <a:t>When accessed through different names, any changes made will affect the same file data.</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two files share the same data (e.g. share the same file size)</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Symbolic links</a:t>
            </a:r>
            <a:endParaRPr sz="1400" b="0" i="0" u="none" strike="noStrike" cap="none">
              <a:solidFill>
                <a:srgbClr val="000000"/>
              </a:solidFill>
              <a:latin typeface="Arial"/>
              <a:ea typeface="Arial"/>
              <a:cs typeface="Arial"/>
              <a:sym typeface="Arial"/>
            </a:endParaRPr>
          </a:p>
          <a:p>
            <a:pPr marL="685800" marR="0" lvl="0" indent="-342900" algn="l" rtl="0">
              <a:lnSpc>
                <a:spcPct val="100000"/>
              </a:lnSpc>
              <a:spcBef>
                <a:spcPts val="40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one file is a pointer or shortcut to another</a:t>
            </a:r>
            <a:endParaRPr sz="1400" b="0" i="0" u="none" strike="noStrike" cap="none">
              <a:solidFill>
                <a:srgbClr val="000000"/>
              </a:solidFill>
              <a:latin typeface="Arial"/>
              <a:ea typeface="Arial"/>
              <a:cs typeface="Arial"/>
              <a:sym typeface="Arial"/>
            </a:endParaRPr>
          </a:p>
          <a:p>
            <a:pPr marL="685800" marR="0" lvl="0" indent="-342900" algn="l" rtl="0">
              <a:lnSpc>
                <a:spcPct val="100000"/>
              </a:lnSpc>
              <a:spcBef>
                <a:spcPts val="40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A text string that is interpreted and followed by the OS as a path to another file or directory. </a:t>
            </a:r>
            <a:r>
              <a:rPr lang="en-US" sz="1800" b="0" i="0" u="none" strike="noStrike" cap="none">
                <a:solidFill>
                  <a:schemeClr val="dk1"/>
                </a:solidFill>
                <a:latin typeface="Arial"/>
                <a:ea typeface="Arial"/>
                <a:cs typeface="Arial"/>
                <a:sym typeface="Arial"/>
              </a:rPr>
              <a:t>If a symbolic link is deleted, its target remains unaffected. If the target is moved, renamed or deleted, any symbolic link that used to point to it continues to exist but now points to a non-existing file🡪 dangling pointer.</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400"/>
              </a:spcBef>
              <a:spcAft>
                <a:spcPts val="0"/>
              </a:spcAft>
              <a:buClr>
                <a:schemeClr val="dk1"/>
              </a:buClr>
              <a:buSzPts val="2000"/>
              <a:buFont typeface="Arial"/>
              <a:buNone/>
            </a:pPr>
            <a:endParaRPr sz="2000" b="0" i="0" u="none" strike="noStrike" cap="none">
              <a:solidFill>
                <a:schemeClr val="lt1"/>
              </a:solidFill>
              <a:latin typeface="Arial"/>
              <a:ea typeface="Arial"/>
              <a:cs typeface="Arial"/>
              <a:sym typeface="Arial"/>
            </a:endParaRPr>
          </a:p>
        </p:txBody>
      </p:sp>
      <p:graphicFrame>
        <p:nvGraphicFramePr>
          <p:cNvPr id="873" name="Google Shape;873;p120"/>
          <p:cNvGraphicFramePr/>
          <p:nvPr/>
        </p:nvGraphicFramePr>
        <p:xfrm>
          <a:off x="1274307" y="623454"/>
          <a:ext cx="8763000" cy="1645940"/>
        </p:xfrm>
        <a:graphic>
          <a:graphicData uri="http://schemas.openxmlformats.org/drawingml/2006/table">
            <a:tbl>
              <a:tblPr>
                <a:noFill/>
                <a:tableStyleId>{C9DE93FA-2E25-400F-9FBD-89434640F52B}</a:tableStyleId>
              </a:tblPr>
              <a:tblGrid>
                <a:gridCol w="41148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227200">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Command</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Description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40200">
                <a:tc>
                  <a:txBody>
                    <a:bodyPr/>
                    <a:lstStyle/>
                    <a:p>
                      <a:pPr marL="0" marR="0" lvl="0" indent="0" algn="ctr"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ln &lt;existence file&gt; &lt;new filename&gt;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Make a copy of existence file to another file name. Through a link, you can access a file through using different names for it.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21"/>
          <p:cNvSpPr txBox="1">
            <a:spLocks noGrp="1"/>
          </p:cNvSpPr>
          <p:nvPr>
            <p:ph type="title" idx="4294967295"/>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Hard Links and Symbolic Links</a:t>
            </a:r>
            <a:endParaRPr/>
          </a:p>
        </p:txBody>
      </p:sp>
      <p:sp>
        <p:nvSpPr>
          <p:cNvPr id="879" name="Google Shape;879;p121"/>
          <p:cNvSpPr txBox="1">
            <a:spLocks noGrp="1"/>
          </p:cNvSpPr>
          <p:nvPr>
            <p:ph type="body" idx="4294967295"/>
          </p:nvPr>
        </p:nvSpPr>
        <p:spPr>
          <a:xfrm>
            <a:off x="609600" y="1447801"/>
            <a:ext cx="10972800" cy="4525963"/>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SzPts val="1920"/>
              <a:buChar char="►"/>
            </a:pPr>
            <a:r>
              <a:rPr lang="en-US" sz="2400"/>
              <a:t>Both hard and soft (also called symbolic) links are useful for providing alternative names for files and directories.</a:t>
            </a:r>
            <a:endParaRPr/>
          </a:p>
          <a:p>
            <a:pPr marL="609600" lvl="0" indent="-609600" algn="l" rtl="0">
              <a:lnSpc>
                <a:spcPct val="100000"/>
              </a:lnSpc>
              <a:spcBef>
                <a:spcPts val="1000"/>
              </a:spcBef>
              <a:spcAft>
                <a:spcPts val="0"/>
              </a:spcAft>
              <a:buSzPts val="1920"/>
              <a:buChar char="►"/>
            </a:pPr>
            <a:r>
              <a:rPr lang="en-US" sz="2400"/>
              <a:t>Instead of having to type a long and difficult path to a file like:</a:t>
            </a:r>
            <a:r>
              <a:rPr lang="en-US" sz="2800"/>
              <a:t> </a:t>
            </a:r>
            <a:r>
              <a:rPr lang="en-US" sz="2000">
                <a:latin typeface="Courier New"/>
                <a:ea typeface="Courier New"/>
                <a:cs typeface="Courier New"/>
                <a:sym typeface="Courier New"/>
              </a:rPr>
              <a:t>/usr/share/doc/package/data/2013/october/10/valuable-information.txt</a:t>
            </a:r>
            <a:endParaRPr/>
          </a:p>
          <a:p>
            <a:pPr marL="609600" lvl="0" indent="-609600" algn="l" rtl="0">
              <a:lnSpc>
                <a:spcPct val="100000"/>
              </a:lnSpc>
              <a:spcBef>
                <a:spcPts val="1000"/>
              </a:spcBef>
              <a:spcAft>
                <a:spcPts val="0"/>
              </a:spcAft>
              <a:buSzPts val="1920"/>
              <a:buChar char="►"/>
            </a:pPr>
            <a:r>
              <a:rPr lang="en-US" sz="2400"/>
              <a:t>…a link name for the same file may be simply:</a:t>
            </a:r>
            <a:endParaRPr/>
          </a:p>
          <a:p>
            <a:pPr marL="609600" lvl="0" indent="-609600" algn="l" rtl="0">
              <a:lnSpc>
                <a:spcPct val="100000"/>
              </a:lnSpc>
              <a:spcBef>
                <a:spcPts val="1000"/>
              </a:spcBef>
              <a:spcAft>
                <a:spcPts val="0"/>
              </a:spcAft>
              <a:buSzPts val="2240"/>
              <a:buFont typeface="Arial"/>
              <a:buNone/>
            </a:pPr>
            <a:r>
              <a:rPr lang="en-US" sz="2800">
                <a:latin typeface="Courier New"/>
                <a:ea typeface="Courier New"/>
                <a:cs typeface="Courier New"/>
                <a:sym typeface="Courier New"/>
              </a:rPr>
              <a:t>	</a:t>
            </a:r>
            <a:r>
              <a:rPr lang="en-US" sz="2000">
                <a:latin typeface="Courier New"/>
                <a:ea typeface="Courier New"/>
                <a:cs typeface="Courier New"/>
                <a:sym typeface="Courier New"/>
              </a:rPr>
              <a:t>~/valuable.txt</a:t>
            </a:r>
            <a:endParaRPr/>
          </a:p>
          <a:p>
            <a:pPr marL="609600" lvl="0" indent="-609600" algn="l" rtl="0">
              <a:lnSpc>
                <a:spcPct val="100000"/>
              </a:lnSpc>
              <a:spcBef>
                <a:spcPts val="1000"/>
              </a:spcBef>
              <a:spcAft>
                <a:spcPts val="0"/>
              </a:spcAft>
              <a:buSzPts val="1920"/>
              <a:buChar char="►"/>
            </a:pPr>
            <a:r>
              <a:rPr lang="en-US" sz="2400"/>
              <a:t>Each technique of linking (hard and soft) has advantages and disadvantages</a:t>
            </a:r>
            <a:endParaRPr/>
          </a:p>
          <a:p>
            <a:pPr marL="609600" lvl="0" indent="-609600" algn="l" rtl="0">
              <a:lnSpc>
                <a:spcPct val="100000"/>
              </a:lnSpc>
              <a:spcBef>
                <a:spcPts val="1000"/>
              </a:spcBef>
              <a:spcAft>
                <a:spcPts val="0"/>
              </a:spcAft>
              <a:buSzPts val="1920"/>
              <a:buFont typeface="Arial"/>
              <a:buNone/>
            </a:pPr>
            <a:endParaRPr sz="2400">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22"/>
          <p:cNvSpPr txBox="1">
            <a:spLocks noGrp="1"/>
          </p:cNvSpPr>
          <p:nvPr>
            <p:ph type="title" idx="4294967295"/>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Understanding the Filesystem</a:t>
            </a:r>
            <a:endParaRPr/>
          </a:p>
        </p:txBody>
      </p:sp>
      <p:sp>
        <p:nvSpPr>
          <p:cNvPr id="885" name="Google Shape;885;p122"/>
          <p:cNvSpPr txBox="1">
            <a:spLocks noGrp="1"/>
          </p:cNvSpPr>
          <p:nvPr>
            <p:ph type="body" idx="4294967295"/>
          </p:nvPr>
        </p:nvSpPr>
        <p:spPr>
          <a:xfrm>
            <a:off x="609600" y="1447801"/>
            <a:ext cx="10972800" cy="4525963"/>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SzPts val="1920"/>
              <a:buChar char="►"/>
            </a:pPr>
            <a:r>
              <a:rPr lang="en-US" sz="2400"/>
              <a:t>To understand how links work, it is helpful to understand how the filesystem keeps track of files.</a:t>
            </a:r>
            <a:endParaRPr/>
          </a:p>
          <a:p>
            <a:pPr marL="609600" lvl="0" indent="-609600" algn="l" rtl="0">
              <a:lnSpc>
                <a:spcPct val="100000"/>
              </a:lnSpc>
              <a:spcBef>
                <a:spcPts val="1000"/>
              </a:spcBef>
              <a:spcAft>
                <a:spcPts val="0"/>
              </a:spcAft>
              <a:buSzPts val="1920"/>
              <a:buChar char="►"/>
            </a:pPr>
            <a:r>
              <a:rPr lang="en-US" sz="2400"/>
              <a:t>For every file that is created, there is one block of data called an </a:t>
            </a:r>
            <a:r>
              <a:rPr lang="en-US" sz="2400" i="1">
                <a:solidFill>
                  <a:srgbClr val="FF0000"/>
                </a:solidFill>
              </a:rPr>
              <a:t>inode table</a:t>
            </a:r>
            <a:r>
              <a:rPr lang="en-US" sz="2400">
                <a:solidFill>
                  <a:srgbClr val="FF0000"/>
                </a:solidFill>
              </a:rPr>
              <a:t> </a:t>
            </a:r>
            <a:r>
              <a:rPr lang="en-US" sz="2400"/>
              <a:t>that stores the meta-information of the file, such as </a:t>
            </a:r>
            <a:r>
              <a:rPr lang="en-US" sz="2400">
                <a:solidFill>
                  <a:srgbClr val="7030A0"/>
                </a:solidFill>
              </a:rPr>
              <a:t>permissions, ownerships, timestamps and pointers </a:t>
            </a:r>
            <a:r>
              <a:rPr lang="en-US" sz="2400"/>
              <a:t>to where the file’s contents are stored.</a:t>
            </a:r>
            <a:endParaRPr/>
          </a:p>
          <a:p>
            <a:pPr marL="609600" lvl="0" indent="-609600" algn="l" rtl="0">
              <a:lnSpc>
                <a:spcPct val="100000"/>
              </a:lnSpc>
              <a:spcBef>
                <a:spcPts val="1000"/>
              </a:spcBef>
              <a:spcAft>
                <a:spcPts val="0"/>
              </a:spcAft>
              <a:buSzPts val="1920"/>
              <a:buChar char="►"/>
            </a:pPr>
            <a:r>
              <a:rPr lang="en-US" sz="2400"/>
              <a:t>The inode table includes almost all information about a file except the file name.</a:t>
            </a:r>
            <a:endParaRPr/>
          </a:p>
          <a:p>
            <a:pPr marL="609600" lvl="0" indent="-487680" algn="l" rtl="0">
              <a:lnSpc>
                <a:spcPct val="100000"/>
              </a:lnSpc>
              <a:spcBef>
                <a:spcPts val="1000"/>
              </a:spcBef>
              <a:spcAft>
                <a:spcPts val="0"/>
              </a:spcAft>
              <a:buSzPts val="1920"/>
              <a:buNone/>
            </a:pPr>
            <a:endParaRPr sz="2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23"/>
          <p:cNvSpPr txBox="1">
            <a:spLocks noGrp="1"/>
          </p:cNvSpPr>
          <p:nvPr>
            <p:ph type="title" idx="4294967295"/>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600"/>
              <a:buFont typeface="Trebuchet MS"/>
              <a:buNone/>
            </a:pPr>
            <a:r>
              <a:rPr lang="en-US"/>
              <a:t>Understanding the Filesystem(cont)</a:t>
            </a:r>
            <a:endParaRPr/>
          </a:p>
        </p:txBody>
      </p:sp>
      <p:sp>
        <p:nvSpPr>
          <p:cNvPr id="891" name="Google Shape;891;p123"/>
          <p:cNvSpPr txBox="1">
            <a:spLocks noGrp="1"/>
          </p:cNvSpPr>
          <p:nvPr>
            <p:ph type="body" idx="4294967295"/>
          </p:nvPr>
        </p:nvSpPr>
        <p:spPr>
          <a:xfrm>
            <a:off x="609600" y="1447801"/>
            <a:ext cx="10972800" cy="4525963"/>
          </a:xfrm>
          <a:prstGeom prst="rect">
            <a:avLst/>
          </a:prstGeom>
          <a:noFill/>
          <a:ln>
            <a:noFill/>
          </a:ln>
        </p:spPr>
        <p:txBody>
          <a:bodyPr spcFirstLastPara="1" wrap="square" lIns="91425" tIns="45700" rIns="91425" bIns="45700" anchor="t" anchorCtr="0">
            <a:noAutofit/>
          </a:bodyPr>
          <a:lstStyle/>
          <a:p>
            <a:pPr marL="609600" lvl="0" indent="-609600" algn="l" rtl="0">
              <a:lnSpc>
                <a:spcPct val="100000"/>
              </a:lnSpc>
              <a:spcBef>
                <a:spcPts val="0"/>
              </a:spcBef>
              <a:spcAft>
                <a:spcPts val="0"/>
              </a:spcAft>
              <a:buSzPts val="1920"/>
              <a:buChar char="►"/>
            </a:pPr>
            <a:r>
              <a:rPr lang="en-US" sz="2400"/>
              <a:t>Each inode table is associated with a </a:t>
            </a:r>
            <a:r>
              <a:rPr lang="en-US" sz="2400">
                <a:solidFill>
                  <a:srgbClr val="FF0000"/>
                </a:solidFill>
              </a:rPr>
              <a:t>unique </a:t>
            </a:r>
            <a:r>
              <a:rPr lang="en-US" sz="2400" i="1">
                <a:solidFill>
                  <a:srgbClr val="FF0000"/>
                </a:solidFill>
              </a:rPr>
              <a:t>inode number</a:t>
            </a:r>
            <a:r>
              <a:rPr lang="en-US" sz="2400" i="1"/>
              <a:t>.</a:t>
            </a:r>
            <a:endParaRPr/>
          </a:p>
          <a:p>
            <a:pPr marL="609600" lvl="0" indent="-609600" algn="l" rtl="0">
              <a:lnSpc>
                <a:spcPct val="100000"/>
              </a:lnSpc>
              <a:spcBef>
                <a:spcPts val="1000"/>
              </a:spcBef>
              <a:spcAft>
                <a:spcPts val="0"/>
              </a:spcAft>
              <a:buSzPts val="1920"/>
              <a:buChar char="►"/>
            </a:pPr>
            <a:r>
              <a:rPr lang="en-US" sz="2400"/>
              <a:t>The </a:t>
            </a:r>
            <a:r>
              <a:rPr lang="en-US" sz="2400">
                <a:solidFill>
                  <a:srgbClr val="FF0000"/>
                </a:solidFill>
                <a:latin typeface="Courier New"/>
                <a:ea typeface="Courier New"/>
                <a:cs typeface="Courier New"/>
                <a:sym typeface="Courier New"/>
              </a:rPr>
              <a:t>ls -i</a:t>
            </a:r>
            <a:r>
              <a:rPr lang="en-US" sz="2400"/>
              <a:t> command will display the inode number for each file.</a:t>
            </a:r>
            <a:endParaRPr/>
          </a:p>
          <a:p>
            <a:pPr marL="609600" lvl="0" indent="-609600" algn="l" rtl="0">
              <a:lnSpc>
                <a:spcPct val="100000"/>
              </a:lnSpc>
              <a:spcBef>
                <a:spcPts val="1000"/>
              </a:spcBef>
              <a:spcAft>
                <a:spcPts val="0"/>
              </a:spcAft>
              <a:buSzPts val="1920"/>
              <a:buChar char="►"/>
            </a:pPr>
            <a:r>
              <a:rPr lang="en-US" sz="2400"/>
              <a:t>The directory stores the names of all the files within the directory and their associated inode number.</a:t>
            </a:r>
            <a:endParaRPr/>
          </a:p>
          <a:p>
            <a:pPr marL="609600" lvl="0" indent="-609600" algn="l" rtl="0">
              <a:lnSpc>
                <a:spcPct val="100000"/>
              </a:lnSpc>
              <a:spcBef>
                <a:spcPts val="1000"/>
              </a:spcBef>
              <a:spcAft>
                <a:spcPts val="0"/>
              </a:spcAft>
              <a:buSzPts val="1920"/>
              <a:buChar char="►"/>
            </a:pPr>
            <a:r>
              <a:rPr lang="en-US" sz="2400"/>
              <a:t>When access is attempted on a file, the system reads the directory data to find the file name and then retrieves its data by looking up the data blocks referenced in its inode.</a:t>
            </a:r>
            <a:endParaRPr/>
          </a:p>
          <a:p>
            <a:pPr marL="609600" lvl="0" indent="-487680" algn="l" rtl="0">
              <a:lnSpc>
                <a:spcPct val="100000"/>
              </a:lnSpc>
              <a:spcBef>
                <a:spcPts val="1000"/>
              </a:spcBef>
              <a:spcAft>
                <a:spcPts val="0"/>
              </a:spcAft>
              <a:buSzPts val="1920"/>
              <a:buNone/>
            </a:pPr>
            <a:endParaRPr sz="2400"/>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14967</Words>
  <Application>Microsoft Office PowerPoint</Application>
  <PresentationFormat>Widescreen</PresentationFormat>
  <Paragraphs>2851</Paragraphs>
  <Slides>350</Slides>
  <Notes>350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350</vt:i4>
      </vt:variant>
    </vt:vector>
  </HeadingPairs>
  <TitlesOfParts>
    <vt:vector size="359" baseType="lpstr">
      <vt:lpstr>Noto Sans Symbols</vt:lpstr>
      <vt:lpstr>Times New Roman</vt:lpstr>
      <vt:lpstr>Courier New</vt:lpstr>
      <vt:lpstr>Arial</vt:lpstr>
      <vt:lpstr>Trebuchet MS</vt:lpstr>
      <vt:lpstr>Calibri</vt:lpstr>
      <vt:lpstr>Lemon</vt:lpstr>
      <vt:lpstr>Arial Narrow</vt:lpstr>
      <vt:lpstr>Facet</vt:lpstr>
      <vt:lpstr>Module 1</vt:lpstr>
      <vt:lpstr>Objectives</vt:lpstr>
      <vt:lpstr>UNIX</vt:lpstr>
      <vt:lpstr>LINUX</vt:lpstr>
      <vt:lpstr>History of UNIX and LINUX</vt:lpstr>
      <vt:lpstr>Open Source versus Closed Source</vt:lpstr>
      <vt:lpstr>Advantages of Open Source S/W</vt:lpstr>
      <vt:lpstr>Overview of UNIX / LINUX features</vt:lpstr>
      <vt:lpstr>Multitasking</vt:lpstr>
      <vt:lpstr>Multiuser</vt:lpstr>
      <vt:lpstr>Programmable shells </vt:lpstr>
      <vt:lpstr>Device independence</vt:lpstr>
      <vt:lpstr>Communications and networking</vt:lpstr>
      <vt:lpstr>Open systems portability </vt:lpstr>
      <vt:lpstr>Linux distribution</vt:lpstr>
      <vt:lpstr>Linux Distributions (continued)</vt:lpstr>
      <vt:lpstr>Linux Distributions (continued)</vt:lpstr>
      <vt:lpstr>Kernel VS Shell</vt:lpstr>
      <vt:lpstr>Continue…</vt:lpstr>
      <vt:lpstr>Continue…</vt:lpstr>
      <vt:lpstr>Continue…</vt:lpstr>
      <vt:lpstr>Continue…</vt:lpstr>
      <vt:lpstr>Continue… </vt:lpstr>
      <vt:lpstr>Continue… </vt:lpstr>
      <vt:lpstr>Basic Shell Commands</vt:lpstr>
      <vt:lpstr>Basic Shell Commands (continued)</vt:lpstr>
      <vt:lpstr>Basic Shell Commands - Maintain the system time</vt:lpstr>
      <vt:lpstr>Continue…</vt:lpstr>
      <vt:lpstr>Exercise: </vt:lpstr>
      <vt:lpstr>Getting Command Help</vt:lpstr>
      <vt:lpstr>Common parts of a man page</vt:lpstr>
      <vt:lpstr>Getting Command Help</vt:lpstr>
      <vt:lpstr>PowerPoint Presentation</vt:lpstr>
      <vt:lpstr>Man page sections</vt:lpstr>
      <vt:lpstr>Determining which section</vt:lpstr>
      <vt:lpstr>Searching the sections</vt:lpstr>
      <vt:lpstr>Searching man pages by keyword </vt:lpstr>
      <vt:lpstr>Specifying a section</vt:lpstr>
      <vt:lpstr>Finding commands and documentation</vt:lpstr>
      <vt:lpstr>Module 2</vt:lpstr>
      <vt:lpstr>Exploring Linux File System</vt:lpstr>
      <vt:lpstr>Understand the FHS (tree-like structure)</vt:lpstr>
      <vt:lpstr>Exploring Linux File System</vt:lpstr>
      <vt:lpstr>Exploring Linux File System</vt:lpstr>
      <vt:lpstr>Exploring Linux File System</vt:lpstr>
      <vt:lpstr>Exploring Linux File System</vt:lpstr>
      <vt:lpstr>Exploring Linux File System</vt:lpstr>
      <vt:lpstr>Exploring Linux File System</vt:lpstr>
      <vt:lpstr>PowerPoint Presentation</vt:lpstr>
      <vt:lpstr>PowerPoint Presentation</vt:lpstr>
      <vt:lpstr>PowerPoint Presentation</vt:lpstr>
      <vt:lpstr>PowerPoint Presentation</vt:lpstr>
      <vt:lpstr>Be reminded …</vt:lpstr>
      <vt:lpstr>Be reminded …</vt:lpstr>
      <vt:lpstr>Viewing Files and Directories: File Types</vt:lpstr>
      <vt:lpstr>Viewing Files and Directories: File Types (continued)</vt:lpstr>
      <vt:lpstr>Filenames</vt:lpstr>
      <vt:lpstr>PowerPoint Presentation</vt:lpstr>
      <vt:lpstr>Changing Directories</vt:lpstr>
      <vt:lpstr>Continue…</vt:lpstr>
      <vt:lpstr>PowerPoint Presentation</vt:lpstr>
      <vt:lpstr>Listing Files (continued)</vt:lpstr>
      <vt:lpstr>Listing Files (continued)</vt:lpstr>
      <vt:lpstr>Continue…</vt:lpstr>
      <vt:lpstr>Continue…</vt:lpstr>
      <vt:lpstr>Continue…</vt:lpstr>
      <vt:lpstr>file *</vt:lpstr>
      <vt:lpstr>Hints</vt:lpstr>
      <vt:lpstr>Useful Keyboard Shortcuts</vt:lpstr>
      <vt:lpstr>Ctrl + R</vt:lpstr>
      <vt:lpstr>PowerPoint Presentation</vt:lpstr>
      <vt:lpstr>PowerPoint Presentation</vt:lpstr>
      <vt:lpstr>View/Displaying Content of Text Files </vt:lpstr>
      <vt:lpstr>PowerPoint Presentation</vt:lpstr>
      <vt:lpstr>PowerPoint Presentation</vt:lpstr>
      <vt:lpstr>PowerPoint Presentation</vt:lpstr>
      <vt:lpstr>PowerPoint Presentation</vt:lpstr>
      <vt:lpstr>PowerPoint Presentation</vt:lpstr>
      <vt:lpstr>vi Text Editor </vt:lpstr>
      <vt:lpstr>Command Mode</vt:lpstr>
      <vt:lpstr>Common Command Mode’s keys</vt:lpstr>
      <vt:lpstr>Continue…</vt:lpstr>
      <vt:lpstr>Editing Text Files: The vi Editor (continued)</vt:lpstr>
      <vt:lpstr>Editing Text Files: The vi Editor (continued)</vt:lpstr>
      <vt:lpstr>Editing Text Files: The vi Editor (continued)</vt:lpstr>
      <vt:lpstr>Editing Text Files: The vi Editor (continued)</vt:lpstr>
      <vt:lpstr>Input Mode</vt:lpstr>
      <vt:lpstr>Common Input Mode’s keys</vt:lpstr>
      <vt:lpstr>Other Common Text Editors (continued)</vt:lpstr>
      <vt:lpstr>Other Common Text Editors (continued)</vt:lpstr>
      <vt:lpstr>PowerPoint Presentation</vt:lpstr>
      <vt:lpstr>PowerPoint Presentation</vt:lpstr>
      <vt:lpstr>PowerPoint Presentation</vt:lpstr>
      <vt:lpstr>PowerPoint Presentation</vt:lpstr>
      <vt:lpstr>PowerPoint Presentation</vt:lpstr>
      <vt:lpstr>PowerPoint Presentation</vt:lpstr>
      <vt:lpstr>Hard Links and Symbolic Links</vt:lpstr>
      <vt:lpstr>Understanding the Filesystem</vt:lpstr>
      <vt:lpstr>Understanding the Filesystem(cont)</vt:lpstr>
      <vt:lpstr>Hard Link Example</vt:lpstr>
      <vt:lpstr>Hard Link Example(cont)</vt:lpstr>
      <vt:lpstr>Hard Links</vt:lpstr>
      <vt:lpstr>PowerPoint Presentation</vt:lpstr>
      <vt:lpstr>Soft Links</vt:lpstr>
      <vt:lpstr>PowerPoint Presentation</vt:lpstr>
      <vt:lpstr>Comparing Hard and Soft Links</vt:lpstr>
      <vt:lpstr>PowerPoint Presentation</vt:lpstr>
      <vt:lpstr>Comparing Hard and Soft Links</vt:lpstr>
      <vt:lpstr>Comparing Hard and Soft Links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Wildcard</vt:lpstr>
      <vt:lpstr>PowerPoint Presentation</vt:lpstr>
      <vt:lpstr>PowerPoint Presentation</vt:lpstr>
      <vt:lpstr>PowerPoint Presentation</vt:lpstr>
      <vt:lpstr>PowerPoint Presentation</vt:lpstr>
      <vt:lpstr>criteon</vt:lpstr>
      <vt:lpstr>PowerPoint Presentation</vt:lpstr>
      <vt:lpstr>PowerPoint Presentation</vt:lpstr>
      <vt:lpstr>Regular Expressions</vt:lpstr>
      <vt:lpstr>PowerPoint Presentation</vt:lpstr>
      <vt:lpstr>The grep Command</vt:lpstr>
      <vt:lpstr>PowerPoint Presentation</vt:lpstr>
      <vt:lpstr>PowerPoint Presentation</vt:lpstr>
      <vt:lpstr>PowerPoint Presentation</vt:lpstr>
      <vt:lpstr>PowerPoint Presentation</vt:lpstr>
      <vt:lpstr>Common UNIX filters</vt:lpstr>
      <vt:lpstr>wc</vt:lpstr>
      <vt:lpstr>PowerPoint Presentation</vt:lpstr>
      <vt:lpstr>diff</vt:lpstr>
      <vt:lpstr>Let's say we have two files, file1.txt and file2.txt.</vt:lpstr>
      <vt:lpstr>diff file1.txt file2.txt</vt:lpstr>
      <vt:lpstr>PowerPoint Presentation</vt:lpstr>
      <vt:lpstr>Archiving vs. Compression</vt:lpstr>
      <vt:lpstr>Uses of Archiving and Compression </vt:lpstr>
      <vt:lpstr>Lossless vs Lossy Compression</vt:lpstr>
      <vt:lpstr>gzip vs bzip2</vt:lpstr>
      <vt:lpstr>Using gzip/gunzip/bzip2/bunzip2</vt:lpstr>
      <vt:lpstr>PowerPoint Presentation</vt:lpstr>
      <vt:lpstr>PowerPoint Presentation</vt:lpstr>
      <vt:lpstr>PowerPoint Presentation</vt:lpstr>
      <vt:lpstr>PowerPoint Presentation</vt:lpstr>
      <vt:lpstr>Tape Archive - TAR</vt:lpstr>
      <vt:lpstr>PowerPoint Presentation</vt:lpstr>
      <vt:lpstr>PowerPoint Presentation</vt:lpstr>
      <vt:lpstr>PowerPoint Presentation</vt:lpstr>
      <vt:lpstr>PowerPoint Presentation</vt:lpstr>
      <vt:lpstr>PowerPoint Presentation</vt:lpstr>
      <vt:lpstr>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Manage groups from the command 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Module 4</vt:lpstr>
      <vt:lpstr>Administer the Linux File System</vt:lpstr>
      <vt:lpstr>Administer the Linux File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5</vt:lpstr>
      <vt:lpstr>Types of Linux Shells</vt:lpstr>
      <vt:lpstr>echo $SHELL</vt:lpstr>
      <vt:lpstr>Bourne Shell</vt:lpstr>
      <vt:lpstr>C Shell</vt:lpstr>
      <vt:lpstr>Korn Shell</vt:lpstr>
      <vt:lpstr>Switching from shell to shell</vt:lpstr>
      <vt:lpstr>Variables</vt:lpstr>
      <vt:lpstr>Environment Variables</vt:lpstr>
      <vt:lpstr>Environment Variables</vt:lpstr>
      <vt:lpstr>PowerPoint Presentation</vt:lpstr>
      <vt:lpstr>Environment Variables (continued)</vt:lpstr>
      <vt:lpstr>User-Defined Variables</vt:lpstr>
      <vt:lpstr>PowerPoint Presentation</vt:lpstr>
      <vt:lpstr>PowerPoint Presentation</vt:lpstr>
      <vt:lpstr>PowerPoint Presentation</vt:lpstr>
      <vt:lpstr>Single Quote, Double Quote, Backslash and Backtick in Variables</vt:lpstr>
      <vt:lpstr>Examples </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Shell Scripts</vt:lpstr>
      <vt:lpstr>Definition</vt:lpstr>
      <vt:lpstr>Creating Shell Scripts</vt:lpstr>
      <vt:lpstr>Continue…</vt:lpstr>
      <vt:lpstr>Executing Shell Scripts </vt:lpstr>
      <vt:lpstr>Continue…</vt:lpstr>
      <vt:lpstr>Continue…</vt:lpstr>
      <vt:lpstr>Shebang - #!</vt:lpstr>
      <vt:lpstr>Sample (Script Name: Sample1) </vt:lpstr>
      <vt:lpstr>Arguments and Special Variables</vt:lpstr>
      <vt:lpstr>Sample of Shell Script (Script Name: Sample2) </vt:lpstr>
      <vt:lpstr>Mathematic Expressions</vt:lpstr>
      <vt:lpstr>Examples</vt:lpstr>
      <vt:lpstr>Examples</vt:lpstr>
      <vt:lpstr>Sample of Shell Script (Script Name: Sample4) </vt:lpstr>
      <vt:lpstr>Sample of Shell Script (Script Name: Sample5) </vt:lpstr>
      <vt:lpstr>Sample (script1) </vt:lpstr>
      <vt:lpstr>Making Selection</vt:lpstr>
      <vt:lpstr>Condition Checking for Numbers</vt:lpstr>
      <vt:lpstr>Condition Checking for Characters</vt:lpstr>
      <vt:lpstr>Condition Checking for Files</vt:lpstr>
      <vt:lpstr>Logical Operators</vt:lpstr>
      <vt:lpstr>Sample (script2)</vt:lpstr>
      <vt:lpstr>Sample (script3) </vt:lpstr>
      <vt:lpstr>Sample (script4)</vt:lpstr>
      <vt:lpstr>Sample (script5) </vt:lpstr>
      <vt:lpstr>Sample (script5a) </vt:lpstr>
      <vt:lpstr>Repetition </vt:lpstr>
      <vt:lpstr>WHILE statement </vt:lpstr>
      <vt:lpstr>Sample (script6) </vt:lpstr>
      <vt:lpstr>Sample (script6a) </vt:lpstr>
      <vt:lpstr>UNTIL statement</vt:lpstr>
      <vt:lpstr>Sample (script7) </vt:lpstr>
      <vt:lpstr>PowerPoint Presentation</vt:lpstr>
      <vt:lpstr>FOR statement</vt:lpstr>
      <vt:lpstr>Sample (script8)</vt:lpstr>
      <vt:lpstr>PowerPoint Presentation</vt:lpstr>
      <vt:lpstr>Case structure</vt:lpstr>
      <vt:lpstr>Sample (script9) </vt:lpstr>
      <vt:lpstr>PowerPoint Presentation</vt:lpstr>
      <vt:lpstr>Module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Delayed and Detached Jobs</vt:lpstr>
      <vt:lpstr>Delay a job using sleep command</vt:lpstr>
      <vt:lpstr>Delay a job using sleep command</vt:lpstr>
      <vt:lpstr>Detach a job using nohup command</vt:lpstr>
      <vt:lpstr>PowerPoint Presentation</vt:lpstr>
      <vt:lpstr>PowerPoint Presentation</vt:lpstr>
      <vt:lpstr>PowerPoint Presentation</vt:lpstr>
      <vt:lpstr>PowerPoint Presentation</vt:lpstr>
      <vt:lpstr>PowerPoint Presentation</vt:lpstr>
      <vt:lpstr>PowerPoint Presentation</vt:lpstr>
      <vt:lpstr>Scheduling Commands</vt:lpstr>
      <vt:lpstr>Scheduling Commands</vt:lpstr>
      <vt:lpstr>Scheduling Commands</vt:lpstr>
      <vt:lpstr>Scheduling Commands</vt:lpstr>
      <vt:lpstr>Scheduling Commands</vt:lpstr>
      <vt:lpstr>Module 7</vt:lpstr>
      <vt:lpstr>Software Installation</vt:lpstr>
      <vt:lpstr>Software Installation</vt:lpstr>
      <vt:lpstr>PowerPoint Presentation</vt:lpstr>
      <vt:lpstr>Software Installation</vt:lpstr>
      <vt:lpstr>PowerPoint Presentation</vt:lpstr>
      <vt:lpstr>PowerPoint Presentation</vt:lpstr>
      <vt:lpstr>PowerPoint Presentation</vt:lpstr>
      <vt:lpstr>PowerPoint Presentation</vt:lpstr>
      <vt:lpstr>PowerPoint Presentation</vt:lpstr>
      <vt:lpstr>PowerPoint Presentation</vt:lpstr>
      <vt:lpstr>Aptitude Utility (aptitude)</vt:lpstr>
      <vt:lpstr>Aptitude Utility (aptitude)</vt:lpstr>
      <vt:lpstr>Software Installation</vt:lpstr>
      <vt:lpstr>Installing “wine”</vt:lpstr>
      <vt:lpstr>Module 8</vt:lpstr>
      <vt:lpstr>Explore the Linux Kernel</vt:lpstr>
      <vt:lpstr>Kernel Layers</vt:lpstr>
      <vt:lpstr>Identifying Linux Kernel Versions</vt:lpstr>
      <vt:lpstr>PowerPoint Presentation</vt:lpstr>
      <vt:lpstr>Directories Containing Kernel Modules</vt:lpstr>
      <vt:lpstr>PowerPoint Presentation</vt:lpstr>
      <vt:lpstr>Kernel Module Managing Utilities</vt:lpstr>
      <vt:lpstr>Command Options for modinfo</vt:lpstr>
      <vt:lpstr>Types of Kernel Configuration</vt:lpstr>
      <vt:lpstr>The /proc Directory</vt:lpstr>
      <vt:lpstr>The sysctl Command</vt:lpstr>
      <vt:lpstr>PowerPoint Presentation</vt:lpstr>
      <vt:lpstr>Create an initrd Image</vt:lpstr>
      <vt:lpstr>The mkinitrd Command</vt:lpstr>
      <vt:lpstr>Manage Device Drivers and Hardware Devices</vt:lpstr>
      <vt:lpstr>Coldplug vs. Hotplug</vt:lpstr>
      <vt:lpstr>Device Drivers</vt:lpstr>
      <vt:lpstr>PowerPoint Presentation</vt:lpstr>
      <vt:lpstr>Types of Hardware Devices</vt:lpstr>
      <vt:lpstr>Special Devices</vt:lpstr>
      <vt:lpstr>HAL</vt:lpstr>
      <vt:lpstr>PowerPoint Presentation</vt:lpstr>
      <vt:lpstr>PowerPoint Presentation</vt:lpstr>
      <vt:lpstr>Monitor Processes and Resources</vt:lpstr>
      <vt:lpstr>Memory Monitoring Utilities</vt:lpstr>
      <vt:lpstr>Command Options for the free Utility</vt:lpstr>
      <vt:lpstr>Command Options for the vmstat Utility</vt:lpstr>
      <vt:lpstr>Process Monitoring (Covered Previously)</vt:lpstr>
      <vt:lpstr>Process Monitoring (Covered Previously)</vt:lpstr>
      <vt:lpstr>The GNOME System Monitor</vt:lpstr>
      <vt:lpstr>The GNOME System Monitor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TAR UC</dc:creator>
  <cp:lastModifiedBy>TAR UC</cp:lastModifiedBy>
  <cp:revision>2</cp:revision>
  <dcterms:modified xsi:type="dcterms:W3CDTF">2023-02-07T09:19:08Z</dcterms:modified>
</cp:coreProperties>
</file>